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6"/>
  </p:notesMasterIdLst>
  <p:sldIdLst>
    <p:sldId id="1177" r:id="rId2"/>
    <p:sldId id="1186" r:id="rId3"/>
    <p:sldId id="1188" r:id="rId4"/>
    <p:sldId id="1189" r:id="rId5"/>
    <p:sldId id="1209" r:id="rId6"/>
    <p:sldId id="1218" r:id="rId7"/>
    <p:sldId id="1211" r:id="rId8"/>
    <p:sldId id="1124" r:id="rId9"/>
    <p:sldId id="1212" r:id="rId10"/>
    <p:sldId id="1099" r:id="rId11"/>
    <p:sldId id="1215" r:id="rId12"/>
    <p:sldId id="1216" r:id="rId13"/>
    <p:sldId id="1213" r:id="rId14"/>
    <p:sldId id="1214" r:id="rId15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E054E7-5438-608D-180C-E8645413A4E6}" name="堀川純" initials="堀川純" userId="S::horikawa@fm802.co.jp::14c3be84-159b-4cce-b451-f266f15129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5"/>
    <a:srgbClr val="D4E5F7"/>
    <a:srgbClr val="629DD1"/>
    <a:srgbClr val="CCE1FC"/>
    <a:srgbClr val="FFFFFF"/>
    <a:srgbClr val="FFC000"/>
    <a:srgbClr val="92BADE"/>
    <a:srgbClr val="A5C7E5"/>
    <a:srgbClr val="EEF5FE"/>
    <a:srgbClr val="FF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76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1404" y="56"/>
      </p:cViewPr>
      <p:guideLst>
        <p:guide orient="horz" pos="2137"/>
        <p:guide pos="312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7836"/>
    </p:cViewPr>
  </p:sorterViewPr>
  <p:notesViewPr>
    <p:cSldViewPr snapToGrid="0">
      <p:cViewPr varScale="1">
        <p:scale>
          <a:sx n="46" d="100"/>
          <a:sy n="46" d="100"/>
        </p:scale>
        <p:origin x="280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191\Desktop\2112&#38306;&#35199;&#22287;&#12486;&#12524;&#12499;&#23616;\2112_RADIOvsTV_F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191\Desktop\2112&#38306;&#35199;&#22287;&#12486;&#12524;&#12499;&#23616;\2112_RADIOvsTV_M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2191\Downloads\&#20024;&#22823;&#39135;&#21697;&#29992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03625377643503"/>
          <c:y val="0.1331940537026968"/>
          <c:w val="0.63016132613332698"/>
          <c:h val="0.8043059621111161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シェア率</c:v>
                </c:pt>
              </c:strCache>
            </c:strRef>
          </c:tx>
          <c:spPr>
            <a:solidFill>
              <a:srgbClr val="D4E5F7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D3-4FE0-A5C1-EFC2CF25DB99}"/>
              </c:ext>
            </c:extLst>
          </c:dPt>
          <c:dPt>
            <c:idx val="1"/>
            <c:bubble3D val="0"/>
            <c:spPr>
              <a:solidFill>
                <a:srgbClr val="92BAD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D3-4FE0-A5C1-EFC2CF25DB99}"/>
              </c:ext>
            </c:extLst>
          </c:dPt>
          <c:dPt>
            <c:idx val="2"/>
            <c:bubble3D val="0"/>
            <c:spPr>
              <a:solidFill>
                <a:srgbClr val="D4E5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D3-4FE0-A5C1-EFC2CF25DB99}"/>
              </c:ext>
            </c:extLst>
          </c:dPt>
          <c:dPt>
            <c:idx val="3"/>
            <c:bubble3D val="0"/>
            <c:spPr>
              <a:solidFill>
                <a:srgbClr val="D4E5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D3-4FE0-A5C1-EFC2CF25DB99}"/>
              </c:ext>
            </c:extLst>
          </c:dPt>
          <c:dPt>
            <c:idx val="4"/>
            <c:bubble3D val="0"/>
            <c:spPr>
              <a:solidFill>
                <a:srgbClr val="D4E5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1D3-4FE0-A5C1-EFC2CF25DB99}"/>
              </c:ext>
            </c:extLst>
          </c:dPt>
          <c:dPt>
            <c:idx val="5"/>
            <c:bubble3D val="0"/>
            <c:spPr>
              <a:solidFill>
                <a:srgbClr val="D4E5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4A2-4926-94CC-8B42E4270E87}"/>
              </c:ext>
            </c:extLst>
          </c:dPt>
          <c:dPt>
            <c:idx val="6"/>
            <c:bubble3D val="0"/>
            <c:spPr>
              <a:solidFill>
                <a:srgbClr val="D4E5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B4A2-4926-94CC-8B42E4270E87}"/>
              </c:ext>
            </c:extLst>
          </c:dPt>
          <c:dPt>
            <c:idx val="7"/>
            <c:bubble3D val="0"/>
            <c:spPr>
              <a:solidFill>
                <a:srgbClr val="D4E5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167-4C86-8C36-527BD4BA6806}"/>
              </c:ext>
            </c:extLst>
          </c:dPt>
          <c:dPt>
            <c:idx val="8"/>
            <c:bubble3D val="0"/>
            <c:spPr>
              <a:solidFill>
                <a:srgbClr val="D4E5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167-4C86-8C36-527BD4BA6806}"/>
              </c:ext>
            </c:extLst>
          </c:dPt>
          <c:dPt>
            <c:idx val="9"/>
            <c:bubble3D val="0"/>
            <c:spPr>
              <a:solidFill>
                <a:srgbClr val="D4E5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B4A2-4926-94CC-8B42E4270E87}"/>
              </c:ext>
            </c:extLst>
          </c:dPt>
          <c:dPt>
            <c:idx val="10"/>
            <c:bubble3D val="0"/>
            <c:spPr>
              <a:solidFill>
                <a:srgbClr val="D4E5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167-4C86-8C36-527BD4BA6806}"/>
              </c:ext>
            </c:extLst>
          </c:dPt>
          <c:dPt>
            <c:idx val="11"/>
            <c:bubble3D val="0"/>
            <c:spPr>
              <a:solidFill>
                <a:srgbClr val="D4E5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B9F-458E-8C7E-9AE139A200C9}"/>
              </c:ext>
            </c:extLst>
          </c:dPt>
          <c:dLbls>
            <c:dLbl>
              <c:idx val="0"/>
              <c:layout>
                <c:manualLayout>
                  <c:x val="-0.14876282963523604"/>
                  <c:y val="-1.06820492946316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C3A40EB-A572-4ADA-8C87-C656482BF74B}" type="CATEGORYNAME">
                      <a:rPr lang="en-US" altLang="ja-JP" sz="1200" b="1">
                        <a:solidFill>
                          <a:schemeClr val="bg1"/>
                        </a:solidFill>
                      </a:rPr>
                      <a:pPr>
                        <a:defRPr sz="1200" b="1"/>
                      </a:pPr>
                      <a:t>[分類名]</a:t>
                    </a:fld>
                    <a:r>
                      <a:rPr lang="en-US" altLang="ja-JP" sz="1200" b="1" baseline="0" dirty="0">
                        <a:solidFill>
                          <a:schemeClr val="bg1"/>
                        </a:solidFill>
                      </a:rPr>
                      <a:t>
</a:t>
                    </a:r>
                    <a:fld id="{937FABCC-FE67-45CA-81FD-BAC188574CAF}" type="PERCENTAGE">
                      <a:rPr lang="en-US" altLang="ja-JP" sz="1200" b="1" baseline="0">
                        <a:solidFill>
                          <a:schemeClr val="bg1"/>
                        </a:solidFill>
                      </a:rPr>
                      <a:pPr>
                        <a:defRPr sz="1200" b="1"/>
                      </a:pPr>
                      <a:t>[パーセンテージ]</a:t>
                    </a:fld>
                    <a:endParaRPr lang="en-US" altLang="ja-JP" sz="1200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75609247894349"/>
                      <c:h val="0.202716802639293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D3-4FE0-A5C1-EFC2CF25DB99}"/>
                </c:ext>
              </c:extLst>
            </c:dLbl>
            <c:dLbl>
              <c:idx val="1"/>
              <c:layout>
                <c:manualLayout>
                  <c:x val="9.0253830013662436E-3"/>
                  <c:y val="-4.1403250756047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158550040241126"/>
                      <c:h val="0.175404688322915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1D3-4FE0-A5C1-EFC2CF25DB99}"/>
                </c:ext>
              </c:extLst>
            </c:dLbl>
            <c:dLbl>
              <c:idx val="2"/>
              <c:layout>
                <c:manualLayout>
                  <c:x val="2.0753761612629852E-2"/>
                  <c:y val="-5.98812848005458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D3-4FE0-A5C1-EFC2CF25DB99}"/>
                </c:ext>
              </c:extLst>
            </c:dLbl>
            <c:dLbl>
              <c:idx val="3"/>
              <c:layout>
                <c:manualLayout>
                  <c:x val="7.1321312518099617E-2"/>
                  <c:y val="1.02537603635652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33153358668361"/>
                      <c:h val="0.100960917392902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1D3-4FE0-A5C1-EFC2CF25DB99}"/>
                </c:ext>
              </c:extLst>
            </c:dLbl>
            <c:dLbl>
              <c:idx val="4"/>
              <c:layout>
                <c:manualLayout>
                  <c:x val="9.3398323197543945E-2"/>
                  <c:y val="8.9582939989856446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74424054422345"/>
                      <c:h val="8.28571807127549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1D3-4FE0-A5C1-EFC2CF25DB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5"/>
                <c:pt idx="0">
                  <c:v>FM802</c:v>
                </c:pt>
                <c:pt idx="1">
                  <c:v>FM COCOLO</c:v>
                </c:pt>
                <c:pt idx="2">
                  <c:v>FM大阪</c:v>
                </c:pt>
                <c:pt idx="3">
                  <c:v>NHK-FM</c:v>
                </c:pt>
                <c:pt idx="4">
                  <c:v>その他FM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51</c:v>
                </c:pt>
                <c:pt idx="1">
                  <c:v>21.5</c:v>
                </c:pt>
                <c:pt idx="2">
                  <c:v>16.2</c:v>
                </c:pt>
                <c:pt idx="3">
                  <c:v>1.3</c:v>
                </c:pt>
                <c:pt idx="4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D3-4FE0-A5C1-EFC2CF25DB9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400" dirty="0"/>
              <a:t>仕事中（勤務時間中）に接触するメディア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8.9849258544423383E-2"/>
          <c:y val="0.17771542337688645"/>
          <c:w val="0.88123920991427529"/>
          <c:h val="0.45676307859819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仕事中（勤務時間中）に接触するメディア</c:v>
                </c:pt>
              </c:strCache>
            </c:strRef>
          </c:tx>
          <c:spPr>
            <a:solidFill>
              <a:srgbClr val="D4E5F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29DD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18-4286-A863-309FCF9F53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ラジオ</c:v>
                </c:pt>
                <c:pt idx="1">
                  <c:v>テレビ</c:v>
                </c:pt>
                <c:pt idx="2">
                  <c:v>新聞</c:v>
                </c:pt>
                <c:pt idx="3">
                  <c:v>雑誌</c:v>
                </c:pt>
                <c:pt idx="4">
                  <c:v>PC</c:v>
                </c:pt>
                <c:pt idx="5">
                  <c:v>携帯電話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8.8000000000000007</c:v>
                </c:pt>
                <c:pt idx="1">
                  <c:v>1.3</c:v>
                </c:pt>
                <c:pt idx="2">
                  <c:v>0.7</c:v>
                </c:pt>
                <c:pt idx="3">
                  <c:v>0.1</c:v>
                </c:pt>
                <c:pt idx="4">
                  <c:v>6.7</c:v>
                </c:pt>
                <c:pt idx="5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18-4286-A863-309FCF9F5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489760"/>
        <c:axId val="62496016"/>
      </c:barChart>
      <c:catAx>
        <c:axId val="5848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2496016"/>
        <c:crosses val="autoZero"/>
        <c:auto val="1"/>
        <c:lblAlgn val="ctr"/>
        <c:lblOffset val="100"/>
        <c:noMultiLvlLbl val="0"/>
      </c:catAx>
      <c:valAx>
        <c:axId val="6249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8489760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49258544423383E-2"/>
          <c:y val="0.17771542337688645"/>
          <c:w val="0.90942983111157283"/>
          <c:h val="0.45676307859819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D4E5F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29DD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0A-4A3E-ABFA-D3B43E25A66F}"/>
              </c:ext>
            </c:extLst>
          </c:dPt>
          <c:dLbls>
            <c:dLbl>
              <c:idx val="6"/>
              <c:layout>
                <c:manualLayout>
                  <c:x val="-1.0012546015048219E-16"/>
                  <c:y val="9.3777424820226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E8-4BC7-B686-81BFA8E90949}"/>
                </c:ext>
              </c:extLst>
            </c:dLbl>
            <c:dLbl>
              <c:idx val="7"/>
              <c:layout>
                <c:manualLayout>
                  <c:x val="1.3653629564773894E-3"/>
                  <c:y val="-2.34443562050565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E8-4BC7-B686-81BFA8E90949}"/>
                </c:ext>
              </c:extLst>
            </c:dLbl>
            <c:dLbl>
              <c:idx val="8"/>
              <c:layout>
                <c:manualLayout>
                  <c:x val="-1.0012546015048219E-16"/>
                  <c:y val="2.10999205845507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E8-4BC7-B686-81BFA8E90949}"/>
                </c:ext>
              </c:extLst>
            </c:dLbl>
            <c:dLbl>
              <c:idx val="9"/>
              <c:layout>
                <c:manualLayout>
                  <c:x val="1.3653629564771891E-3"/>
                  <c:y val="2.1099920584550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E8-4BC7-B686-81BFA8E909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FM802</c:v>
                </c:pt>
                <c:pt idx="1">
                  <c:v>ABC</c:v>
                </c:pt>
                <c:pt idx="2">
                  <c:v>MBS</c:v>
                </c:pt>
                <c:pt idx="3">
                  <c:v>FM COCOLO</c:v>
                </c:pt>
                <c:pt idx="4">
                  <c:v>youtube</c:v>
                </c:pt>
                <c:pt idx="5">
                  <c:v>amazon PV</c:v>
                </c:pt>
                <c:pt idx="6">
                  <c:v>Netflix</c:v>
                </c:pt>
                <c:pt idx="7">
                  <c:v>Tver</c:v>
                </c:pt>
                <c:pt idx="8">
                  <c:v>spotify</c:v>
                </c:pt>
                <c:pt idx="9">
                  <c:v>apple music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2217</c:v>
                </c:pt>
                <c:pt idx="1">
                  <c:v>1149</c:v>
                </c:pt>
                <c:pt idx="2">
                  <c:v>1011</c:v>
                </c:pt>
                <c:pt idx="3">
                  <c:v>1022</c:v>
                </c:pt>
                <c:pt idx="4">
                  <c:v>8579</c:v>
                </c:pt>
                <c:pt idx="5">
                  <c:v>3434</c:v>
                </c:pt>
                <c:pt idx="6">
                  <c:v>1705</c:v>
                </c:pt>
                <c:pt idx="7">
                  <c:v>1911</c:v>
                </c:pt>
                <c:pt idx="8">
                  <c:v>1099</c:v>
                </c:pt>
                <c:pt idx="9">
                  <c:v>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0A-4A3E-ABFA-D3B43E25A6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58489760"/>
        <c:axId val="62496016"/>
      </c:barChart>
      <c:catAx>
        <c:axId val="58489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496016"/>
        <c:crosses val="autoZero"/>
        <c:auto val="1"/>
        <c:lblAlgn val="ctr"/>
        <c:lblOffset val="100"/>
        <c:noMultiLvlLbl val="0"/>
      </c:catAx>
      <c:valAx>
        <c:axId val="62496016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8489760"/>
        <c:crosses val="autoZero"/>
        <c:crossBetween val="between"/>
        <c:majorUnit val="2000"/>
        <c:min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結果表!$B$12</c:f>
              <c:strCache>
                <c:ptCount val="1"/>
                <c:pt idx="0">
                  <c:v>ＭＢＳ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結果表!$A$13:$A$31</c:f>
              <c:strCache>
                <c:ptCount val="18"/>
                <c:pt idx="0">
                  <c:v>06:00</c:v>
                </c:pt>
                <c:pt idx="1">
                  <c:v>07:00</c:v>
                </c:pt>
                <c:pt idx="2">
                  <c:v>08:00</c:v>
                </c:pt>
                <c:pt idx="3">
                  <c:v>09:00</c:v>
                </c:pt>
                <c:pt idx="4">
                  <c:v>10:00</c:v>
                </c:pt>
                <c:pt idx="5">
                  <c:v>11:00</c:v>
                </c:pt>
                <c:pt idx="6">
                  <c:v>12:00</c:v>
                </c:pt>
                <c:pt idx="7">
                  <c:v>13:00</c:v>
                </c:pt>
                <c:pt idx="8">
                  <c:v>14:00</c:v>
                </c:pt>
                <c:pt idx="9">
                  <c:v>15:00</c:v>
                </c:pt>
                <c:pt idx="10">
                  <c:v>16:00</c:v>
                </c:pt>
                <c:pt idx="11">
                  <c:v>17:00</c:v>
                </c:pt>
                <c:pt idx="12">
                  <c:v>18:00</c:v>
                </c:pt>
                <c:pt idx="13">
                  <c:v>19:00</c:v>
                </c:pt>
                <c:pt idx="14">
                  <c:v>20:00</c:v>
                </c:pt>
                <c:pt idx="15">
                  <c:v>21:00</c:v>
                </c:pt>
                <c:pt idx="16">
                  <c:v>22:00</c:v>
                </c:pt>
                <c:pt idx="17">
                  <c:v>23:00</c:v>
                </c:pt>
              </c:strCache>
            </c:strRef>
          </c:cat>
          <c:val>
            <c:numRef>
              <c:f>結果表!$B$13:$B$31</c:f>
              <c:numCache>
                <c:formatCode>0.0;\-0.0;"*"</c:formatCode>
                <c:ptCount val="18"/>
                <c:pt idx="0">
                  <c:v>0.1</c:v>
                </c:pt>
                <c:pt idx="1">
                  <c:v>0.5</c:v>
                </c:pt>
                <c:pt idx="2">
                  <c:v>1.2</c:v>
                </c:pt>
                <c:pt idx="3">
                  <c:v>1.4</c:v>
                </c:pt>
                <c:pt idx="4">
                  <c:v>0.4</c:v>
                </c:pt>
                <c:pt idx="5">
                  <c:v>0.5</c:v>
                </c:pt>
                <c:pt idx="6">
                  <c:v>0.5</c:v>
                </c:pt>
                <c:pt idx="7">
                  <c:v>0.4</c:v>
                </c:pt>
                <c:pt idx="8">
                  <c:v>0.2</c:v>
                </c:pt>
                <c:pt idx="9">
                  <c:v>0.3</c:v>
                </c:pt>
                <c:pt idx="10">
                  <c:v>0.9</c:v>
                </c:pt>
                <c:pt idx="11">
                  <c:v>0.9</c:v>
                </c:pt>
                <c:pt idx="12">
                  <c:v>1.2</c:v>
                </c:pt>
                <c:pt idx="13">
                  <c:v>2.8</c:v>
                </c:pt>
                <c:pt idx="14">
                  <c:v>4.2</c:v>
                </c:pt>
                <c:pt idx="15">
                  <c:v>5</c:v>
                </c:pt>
                <c:pt idx="16">
                  <c:v>4.0999999999999996</c:v>
                </c:pt>
                <c:pt idx="17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EB-4724-B0F5-79F474077BB6}"/>
            </c:ext>
          </c:extLst>
        </c:ser>
        <c:ser>
          <c:idx val="1"/>
          <c:order val="1"/>
          <c:tx>
            <c:strRef>
              <c:f>結果表!$C$12</c:f>
              <c:strCache>
                <c:ptCount val="1"/>
                <c:pt idx="0">
                  <c:v>ＡＢＣ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結果表!$A$13:$A$31</c:f>
              <c:strCache>
                <c:ptCount val="18"/>
                <c:pt idx="0">
                  <c:v>06:00</c:v>
                </c:pt>
                <c:pt idx="1">
                  <c:v>07:00</c:v>
                </c:pt>
                <c:pt idx="2">
                  <c:v>08:00</c:v>
                </c:pt>
                <c:pt idx="3">
                  <c:v>09:00</c:v>
                </c:pt>
                <c:pt idx="4">
                  <c:v>10:00</c:v>
                </c:pt>
                <c:pt idx="5">
                  <c:v>11:00</c:v>
                </c:pt>
                <c:pt idx="6">
                  <c:v>12:00</c:v>
                </c:pt>
                <c:pt idx="7">
                  <c:v>13:00</c:v>
                </c:pt>
                <c:pt idx="8">
                  <c:v>14:00</c:v>
                </c:pt>
                <c:pt idx="9">
                  <c:v>15:00</c:v>
                </c:pt>
                <c:pt idx="10">
                  <c:v>16:00</c:v>
                </c:pt>
                <c:pt idx="11">
                  <c:v>17:00</c:v>
                </c:pt>
                <c:pt idx="12">
                  <c:v>18:00</c:v>
                </c:pt>
                <c:pt idx="13">
                  <c:v>19:00</c:v>
                </c:pt>
                <c:pt idx="14">
                  <c:v>20:00</c:v>
                </c:pt>
                <c:pt idx="15">
                  <c:v>21:00</c:v>
                </c:pt>
                <c:pt idx="16">
                  <c:v>22:00</c:v>
                </c:pt>
                <c:pt idx="17">
                  <c:v>23:00</c:v>
                </c:pt>
              </c:strCache>
            </c:strRef>
          </c:cat>
          <c:val>
            <c:numRef>
              <c:f>結果表!$C$13:$C$31</c:f>
              <c:numCache>
                <c:formatCode>0.0;\-0.0;"*"</c:formatCode>
                <c:ptCount val="18"/>
                <c:pt idx="0">
                  <c:v>1.9</c:v>
                </c:pt>
                <c:pt idx="1">
                  <c:v>2.2000000000000002</c:v>
                </c:pt>
                <c:pt idx="2">
                  <c:v>1.7</c:v>
                </c:pt>
                <c:pt idx="3">
                  <c:v>1.1000000000000001</c:v>
                </c:pt>
                <c:pt idx="4">
                  <c:v>0.7</c:v>
                </c:pt>
                <c:pt idx="5">
                  <c:v>0.5</c:v>
                </c:pt>
                <c:pt idx="6">
                  <c:v>0.4</c:v>
                </c:pt>
                <c:pt idx="7">
                  <c:v>0</c:v>
                </c:pt>
                <c:pt idx="8">
                  <c:v>0.1</c:v>
                </c:pt>
                <c:pt idx="9">
                  <c:v>0.1</c:v>
                </c:pt>
                <c:pt idx="10">
                  <c:v>0.3</c:v>
                </c:pt>
                <c:pt idx="11">
                  <c:v>0.5</c:v>
                </c:pt>
                <c:pt idx="12">
                  <c:v>1.2</c:v>
                </c:pt>
                <c:pt idx="13">
                  <c:v>2.5</c:v>
                </c:pt>
                <c:pt idx="14">
                  <c:v>3.6</c:v>
                </c:pt>
                <c:pt idx="15">
                  <c:v>3.5</c:v>
                </c:pt>
                <c:pt idx="16">
                  <c:v>4.5999999999999996</c:v>
                </c:pt>
                <c:pt idx="17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EB-4724-B0F5-79F474077BB6}"/>
            </c:ext>
          </c:extLst>
        </c:ser>
        <c:ser>
          <c:idx val="2"/>
          <c:order val="2"/>
          <c:tx>
            <c:strRef>
              <c:f>結果表!$D$12</c:f>
              <c:strCache>
                <c:ptCount val="1"/>
                <c:pt idx="0">
                  <c:v>ＫＴＶ</c:v>
                </c:pt>
              </c:strCache>
            </c:strRef>
          </c:tx>
          <c:spPr>
            <a:ln w="28575" cap="rnd">
              <a:solidFill>
                <a:schemeClr val="accent5">
                  <a:lumMod val="9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結果表!$A$13:$A$31</c:f>
              <c:strCache>
                <c:ptCount val="18"/>
                <c:pt idx="0">
                  <c:v>06:00</c:v>
                </c:pt>
                <c:pt idx="1">
                  <c:v>07:00</c:v>
                </c:pt>
                <c:pt idx="2">
                  <c:v>08:00</c:v>
                </c:pt>
                <c:pt idx="3">
                  <c:v>09:00</c:v>
                </c:pt>
                <c:pt idx="4">
                  <c:v>10:00</c:v>
                </c:pt>
                <c:pt idx="5">
                  <c:v>11:00</c:v>
                </c:pt>
                <c:pt idx="6">
                  <c:v>12:00</c:v>
                </c:pt>
                <c:pt idx="7">
                  <c:v>13:00</c:v>
                </c:pt>
                <c:pt idx="8">
                  <c:v>14:00</c:v>
                </c:pt>
                <c:pt idx="9">
                  <c:v>15:00</c:v>
                </c:pt>
                <c:pt idx="10">
                  <c:v>16:00</c:v>
                </c:pt>
                <c:pt idx="11">
                  <c:v>17:00</c:v>
                </c:pt>
                <c:pt idx="12">
                  <c:v>18:00</c:v>
                </c:pt>
                <c:pt idx="13">
                  <c:v>19:00</c:v>
                </c:pt>
                <c:pt idx="14">
                  <c:v>20:00</c:v>
                </c:pt>
                <c:pt idx="15">
                  <c:v>21:00</c:v>
                </c:pt>
                <c:pt idx="16">
                  <c:v>22:00</c:v>
                </c:pt>
                <c:pt idx="17">
                  <c:v>23:00</c:v>
                </c:pt>
              </c:strCache>
            </c:strRef>
          </c:cat>
          <c:val>
            <c:numRef>
              <c:f>結果表!$D$13:$D$31</c:f>
              <c:numCache>
                <c:formatCode>0.0;\-0.0;"*"</c:formatCode>
                <c:ptCount val="18"/>
                <c:pt idx="0">
                  <c:v>1.9</c:v>
                </c:pt>
                <c:pt idx="1">
                  <c:v>5.0999999999999996</c:v>
                </c:pt>
                <c:pt idx="2">
                  <c:v>2.6</c:v>
                </c:pt>
                <c:pt idx="3">
                  <c:v>2</c:v>
                </c:pt>
                <c:pt idx="4">
                  <c:v>2.2999999999999998</c:v>
                </c:pt>
                <c:pt idx="5">
                  <c:v>1.9</c:v>
                </c:pt>
                <c:pt idx="6">
                  <c:v>2</c:v>
                </c:pt>
                <c:pt idx="7">
                  <c:v>1.8</c:v>
                </c:pt>
                <c:pt idx="8">
                  <c:v>1.8</c:v>
                </c:pt>
                <c:pt idx="9">
                  <c:v>2.2999999999999998</c:v>
                </c:pt>
                <c:pt idx="10">
                  <c:v>1.8</c:v>
                </c:pt>
                <c:pt idx="11">
                  <c:v>1.3</c:v>
                </c:pt>
                <c:pt idx="12">
                  <c:v>2.2999999999999998</c:v>
                </c:pt>
                <c:pt idx="13">
                  <c:v>4.5</c:v>
                </c:pt>
                <c:pt idx="14">
                  <c:v>4.3</c:v>
                </c:pt>
                <c:pt idx="15">
                  <c:v>5</c:v>
                </c:pt>
                <c:pt idx="16">
                  <c:v>4.0999999999999996</c:v>
                </c:pt>
                <c:pt idx="17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EB-4724-B0F5-79F474077BB6}"/>
            </c:ext>
          </c:extLst>
        </c:ser>
        <c:ser>
          <c:idx val="3"/>
          <c:order val="3"/>
          <c:tx>
            <c:strRef>
              <c:f>結果表!$E$12</c:f>
              <c:strCache>
                <c:ptCount val="1"/>
                <c:pt idx="0">
                  <c:v>ＹＴＶ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結果表!$A$13:$A$31</c:f>
              <c:strCache>
                <c:ptCount val="18"/>
                <c:pt idx="0">
                  <c:v>06:00</c:v>
                </c:pt>
                <c:pt idx="1">
                  <c:v>07:00</c:v>
                </c:pt>
                <c:pt idx="2">
                  <c:v>08:00</c:v>
                </c:pt>
                <c:pt idx="3">
                  <c:v>09:00</c:v>
                </c:pt>
                <c:pt idx="4">
                  <c:v>10:00</c:v>
                </c:pt>
                <c:pt idx="5">
                  <c:v>11:00</c:v>
                </c:pt>
                <c:pt idx="6">
                  <c:v>12:00</c:v>
                </c:pt>
                <c:pt idx="7">
                  <c:v>13:00</c:v>
                </c:pt>
                <c:pt idx="8">
                  <c:v>14:00</c:v>
                </c:pt>
                <c:pt idx="9">
                  <c:v>15:00</c:v>
                </c:pt>
                <c:pt idx="10">
                  <c:v>16:00</c:v>
                </c:pt>
                <c:pt idx="11">
                  <c:v>17:00</c:v>
                </c:pt>
                <c:pt idx="12">
                  <c:v>18:00</c:v>
                </c:pt>
                <c:pt idx="13">
                  <c:v>19:00</c:v>
                </c:pt>
                <c:pt idx="14">
                  <c:v>20:00</c:v>
                </c:pt>
                <c:pt idx="15">
                  <c:v>21:00</c:v>
                </c:pt>
                <c:pt idx="16">
                  <c:v>22:00</c:v>
                </c:pt>
                <c:pt idx="17">
                  <c:v>23:00</c:v>
                </c:pt>
              </c:strCache>
            </c:strRef>
          </c:cat>
          <c:val>
            <c:numRef>
              <c:f>結果表!$E$13:$E$31</c:f>
              <c:numCache>
                <c:formatCode>0.0;\-0.0;"*"</c:formatCode>
                <c:ptCount val="18"/>
                <c:pt idx="0">
                  <c:v>1.1000000000000001</c:v>
                </c:pt>
                <c:pt idx="1">
                  <c:v>3</c:v>
                </c:pt>
                <c:pt idx="2">
                  <c:v>2.2999999999999998</c:v>
                </c:pt>
                <c:pt idx="3">
                  <c:v>1.7</c:v>
                </c:pt>
                <c:pt idx="4">
                  <c:v>1.4</c:v>
                </c:pt>
                <c:pt idx="5">
                  <c:v>1.1000000000000001</c:v>
                </c:pt>
                <c:pt idx="6">
                  <c:v>2.4</c:v>
                </c:pt>
                <c:pt idx="7">
                  <c:v>2.5</c:v>
                </c:pt>
                <c:pt idx="8">
                  <c:v>1.4</c:v>
                </c:pt>
                <c:pt idx="9">
                  <c:v>0.9</c:v>
                </c:pt>
                <c:pt idx="10">
                  <c:v>0.9</c:v>
                </c:pt>
                <c:pt idx="11">
                  <c:v>1.7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  <c:pt idx="15">
                  <c:v>5.7</c:v>
                </c:pt>
                <c:pt idx="16">
                  <c:v>5.0999999999999996</c:v>
                </c:pt>
                <c:pt idx="17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EB-4724-B0F5-79F474077BB6}"/>
            </c:ext>
          </c:extLst>
        </c:ser>
        <c:ser>
          <c:idx val="4"/>
          <c:order val="4"/>
          <c:tx>
            <c:strRef>
              <c:f>結果表!$F$12</c:f>
              <c:strCache>
                <c:ptCount val="1"/>
                <c:pt idx="0">
                  <c:v>ＮＨＫ総合</c:v>
                </c:pt>
              </c:strCache>
            </c:strRef>
          </c:tx>
          <c:spPr>
            <a:ln w="285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結果表!$A$13:$A$31</c:f>
              <c:strCache>
                <c:ptCount val="18"/>
                <c:pt idx="0">
                  <c:v>06:00</c:v>
                </c:pt>
                <c:pt idx="1">
                  <c:v>07:00</c:v>
                </c:pt>
                <c:pt idx="2">
                  <c:v>08:00</c:v>
                </c:pt>
                <c:pt idx="3">
                  <c:v>09:00</c:v>
                </c:pt>
                <c:pt idx="4">
                  <c:v>10:00</c:v>
                </c:pt>
                <c:pt idx="5">
                  <c:v>11:00</c:v>
                </c:pt>
                <c:pt idx="6">
                  <c:v>12:00</c:v>
                </c:pt>
                <c:pt idx="7">
                  <c:v>13:00</c:v>
                </c:pt>
                <c:pt idx="8">
                  <c:v>14:00</c:v>
                </c:pt>
                <c:pt idx="9">
                  <c:v>15:00</c:v>
                </c:pt>
                <c:pt idx="10">
                  <c:v>16:00</c:v>
                </c:pt>
                <c:pt idx="11">
                  <c:v>17:00</c:v>
                </c:pt>
                <c:pt idx="12">
                  <c:v>18:00</c:v>
                </c:pt>
                <c:pt idx="13">
                  <c:v>19:00</c:v>
                </c:pt>
                <c:pt idx="14">
                  <c:v>20:00</c:v>
                </c:pt>
                <c:pt idx="15">
                  <c:v>21:00</c:v>
                </c:pt>
                <c:pt idx="16">
                  <c:v>22:00</c:v>
                </c:pt>
                <c:pt idx="17">
                  <c:v>23:00</c:v>
                </c:pt>
              </c:strCache>
            </c:strRef>
          </c:cat>
          <c:val>
            <c:numRef>
              <c:f>結果表!$F$13:$F$31</c:f>
              <c:numCache>
                <c:formatCode>0.0;\-0.0;"*"</c:formatCode>
                <c:ptCount val="18"/>
                <c:pt idx="0">
                  <c:v>0.1</c:v>
                </c:pt>
                <c:pt idx="1">
                  <c:v>0.4</c:v>
                </c:pt>
                <c:pt idx="2">
                  <c:v>1.4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0.4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0.1</c:v>
                </c:pt>
                <c:pt idx="11">
                  <c:v>0.2</c:v>
                </c:pt>
                <c:pt idx="12">
                  <c:v>0.5</c:v>
                </c:pt>
                <c:pt idx="13">
                  <c:v>0.7</c:v>
                </c:pt>
                <c:pt idx="14">
                  <c:v>1.2</c:v>
                </c:pt>
                <c:pt idx="15">
                  <c:v>1</c:v>
                </c:pt>
                <c:pt idx="16">
                  <c:v>0.5</c:v>
                </c:pt>
                <c:pt idx="17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6EB-4724-B0F5-79F474077BB6}"/>
            </c:ext>
          </c:extLst>
        </c:ser>
        <c:ser>
          <c:idx val="5"/>
          <c:order val="5"/>
          <c:tx>
            <c:strRef>
              <c:f>結果表!$G$12</c:f>
              <c:strCache>
                <c:ptCount val="1"/>
                <c:pt idx="0">
                  <c:v>ＮＨＫＥテレ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結果表!$A$13:$A$31</c:f>
              <c:strCache>
                <c:ptCount val="18"/>
                <c:pt idx="0">
                  <c:v>06:00</c:v>
                </c:pt>
                <c:pt idx="1">
                  <c:v>07:00</c:v>
                </c:pt>
                <c:pt idx="2">
                  <c:v>08:00</c:v>
                </c:pt>
                <c:pt idx="3">
                  <c:v>09:00</c:v>
                </c:pt>
                <c:pt idx="4">
                  <c:v>10:00</c:v>
                </c:pt>
                <c:pt idx="5">
                  <c:v>11:00</c:v>
                </c:pt>
                <c:pt idx="6">
                  <c:v>12:00</c:v>
                </c:pt>
                <c:pt idx="7">
                  <c:v>13:00</c:v>
                </c:pt>
                <c:pt idx="8">
                  <c:v>14:00</c:v>
                </c:pt>
                <c:pt idx="9">
                  <c:v>15:00</c:v>
                </c:pt>
                <c:pt idx="10">
                  <c:v>16:00</c:v>
                </c:pt>
                <c:pt idx="11">
                  <c:v>17:00</c:v>
                </c:pt>
                <c:pt idx="12">
                  <c:v>18:00</c:v>
                </c:pt>
                <c:pt idx="13">
                  <c:v>19:00</c:v>
                </c:pt>
                <c:pt idx="14">
                  <c:v>20:00</c:v>
                </c:pt>
                <c:pt idx="15">
                  <c:v>21:00</c:v>
                </c:pt>
                <c:pt idx="16">
                  <c:v>22:00</c:v>
                </c:pt>
                <c:pt idx="17">
                  <c:v>23:00</c:v>
                </c:pt>
              </c:strCache>
            </c:strRef>
          </c:cat>
          <c:val>
            <c:numRef>
              <c:f>結果表!$G$13:$G$31</c:f>
              <c:numCache>
                <c:formatCode>0.0;\-0.0;"*"</c:formatCode>
                <c:ptCount val="18"/>
                <c:pt idx="0">
                  <c:v>0.3</c:v>
                </c:pt>
                <c:pt idx="1">
                  <c:v>3.6</c:v>
                </c:pt>
                <c:pt idx="2">
                  <c:v>5.8</c:v>
                </c:pt>
                <c:pt idx="3">
                  <c:v>1.2</c:v>
                </c:pt>
                <c:pt idx="4">
                  <c:v>0.4</c:v>
                </c:pt>
                <c:pt idx="5">
                  <c:v>0.5</c:v>
                </c:pt>
                <c:pt idx="6">
                  <c:v>0.2</c:v>
                </c:pt>
                <c:pt idx="7">
                  <c:v>0.2</c:v>
                </c:pt>
                <c:pt idx="8">
                  <c:v>0.1</c:v>
                </c:pt>
                <c:pt idx="9">
                  <c:v>0.1</c:v>
                </c:pt>
                <c:pt idx="10">
                  <c:v>1.5</c:v>
                </c:pt>
                <c:pt idx="11">
                  <c:v>3.5</c:v>
                </c:pt>
                <c:pt idx="12">
                  <c:v>2.6</c:v>
                </c:pt>
                <c:pt idx="13">
                  <c:v>0.9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6EB-4724-B0F5-79F474077BB6}"/>
            </c:ext>
          </c:extLst>
        </c:ser>
        <c:ser>
          <c:idx val="6"/>
          <c:order val="6"/>
          <c:tx>
            <c:strRef>
              <c:f>結果表!$H$12</c:f>
              <c:strCache>
                <c:ptCount val="1"/>
                <c:pt idx="0">
                  <c:v>テレビ大阪</c:v>
                </c:pt>
              </c:strCache>
            </c:strRef>
          </c:tx>
          <c:spPr>
            <a:ln w="28575" cap="rnd">
              <a:solidFill>
                <a:srgbClr val="A4E8FA"/>
              </a:solidFill>
              <a:round/>
            </a:ln>
            <a:effectLst/>
          </c:spPr>
          <c:marker>
            <c:symbol val="none"/>
          </c:marker>
          <c:cat>
            <c:strRef>
              <c:f>結果表!$A$13:$A$31</c:f>
              <c:strCache>
                <c:ptCount val="18"/>
                <c:pt idx="0">
                  <c:v>06:00</c:v>
                </c:pt>
                <c:pt idx="1">
                  <c:v>07:00</c:v>
                </c:pt>
                <c:pt idx="2">
                  <c:v>08:00</c:v>
                </c:pt>
                <c:pt idx="3">
                  <c:v>09:00</c:v>
                </c:pt>
                <c:pt idx="4">
                  <c:v>10:00</c:v>
                </c:pt>
                <c:pt idx="5">
                  <c:v>11:00</c:v>
                </c:pt>
                <c:pt idx="6">
                  <c:v>12:00</c:v>
                </c:pt>
                <c:pt idx="7">
                  <c:v>13:00</c:v>
                </c:pt>
                <c:pt idx="8">
                  <c:v>14:00</c:v>
                </c:pt>
                <c:pt idx="9">
                  <c:v>15:00</c:v>
                </c:pt>
                <c:pt idx="10">
                  <c:v>16:00</c:v>
                </c:pt>
                <c:pt idx="11">
                  <c:v>17:00</c:v>
                </c:pt>
                <c:pt idx="12">
                  <c:v>18:00</c:v>
                </c:pt>
                <c:pt idx="13">
                  <c:v>19:00</c:v>
                </c:pt>
                <c:pt idx="14">
                  <c:v>20:00</c:v>
                </c:pt>
                <c:pt idx="15">
                  <c:v>21:00</c:v>
                </c:pt>
                <c:pt idx="16">
                  <c:v>22:00</c:v>
                </c:pt>
                <c:pt idx="17">
                  <c:v>23:00</c:v>
                </c:pt>
              </c:strCache>
            </c:strRef>
          </c:cat>
          <c:val>
            <c:numRef>
              <c:f>結果表!$H$13:$H$31</c:f>
              <c:numCache>
                <c:formatCode>0.0;\-0.0;"*"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0.4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0.5</c:v>
                </c:pt>
                <c:pt idx="13">
                  <c:v>0.7</c:v>
                </c:pt>
                <c:pt idx="14">
                  <c:v>1.1000000000000001</c:v>
                </c:pt>
                <c:pt idx="15">
                  <c:v>0.5</c:v>
                </c:pt>
                <c:pt idx="16">
                  <c:v>0.1</c:v>
                </c:pt>
                <c:pt idx="1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6EB-4724-B0F5-79F474077BB6}"/>
            </c:ext>
          </c:extLst>
        </c:ser>
        <c:ser>
          <c:idx val="7"/>
          <c:order val="7"/>
          <c:tx>
            <c:strRef>
              <c:f>結果表!$I$12</c:f>
              <c:strCache>
                <c:ptCount val="1"/>
                <c:pt idx="0">
                  <c:v>FM802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結果表!$A$13:$A$31</c:f>
              <c:strCache>
                <c:ptCount val="18"/>
                <c:pt idx="0">
                  <c:v>06:00</c:v>
                </c:pt>
                <c:pt idx="1">
                  <c:v>07:00</c:v>
                </c:pt>
                <c:pt idx="2">
                  <c:v>08:00</c:v>
                </c:pt>
                <c:pt idx="3">
                  <c:v>09:00</c:v>
                </c:pt>
                <c:pt idx="4">
                  <c:v>10:00</c:v>
                </c:pt>
                <c:pt idx="5">
                  <c:v>11:00</c:v>
                </c:pt>
                <c:pt idx="6">
                  <c:v>12:00</c:v>
                </c:pt>
                <c:pt idx="7">
                  <c:v>13:00</c:v>
                </c:pt>
                <c:pt idx="8">
                  <c:v>14:00</c:v>
                </c:pt>
                <c:pt idx="9">
                  <c:v>15:00</c:v>
                </c:pt>
                <c:pt idx="10">
                  <c:v>16:00</c:v>
                </c:pt>
                <c:pt idx="11">
                  <c:v>17:00</c:v>
                </c:pt>
                <c:pt idx="12">
                  <c:v>18:00</c:v>
                </c:pt>
                <c:pt idx="13">
                  <c:v>19:00</c:v>
                </c:pt>
                <c:pt idx="14">
                  <c:v>20:00</c:v>
                </c:pt>
                <c:pt idx="15">
                  <c:v>21:00</c:v>
                </c:pt>
                <c:pt idx="16">
                  <c:v>22:00</c:v>
                </c:pt>
                <c:pt idx="17">
                  <c:v>23:00</c:v>
                </c:pt>
              </c:strCache>
            </c:strRef>
          </c:cat>
          <c:val>
            <c:numRef>
              <c:f>結果表!$I$13:$I$31</c:f>
              <c:numCache>
                <c:formatCode>0.0;\-0.0;"*"</c:formatCode>
                <c:ptCount val="18"/>
                <c:pt idx="0">
                  <c:v>0.1</c:v>
                </c:pt>
                <c:pt idx="1">
                  <c:v>0.6</c:v>
                </c:pt>
                <c:pt idx="2">
                  <c:v>1.5</c:v>
                </c:pt>
                <c:pt idx="3">
                  <c:v>1.8</c:v>
                </c:pt>
                <c:pt idx="4">
                  <c:v>1.8</c:v>
                </c:pt>
                <c:pt idx="5">
                  <c:v>2.1</c:v>
                </c:pt>
                <c:pt idx="6">
                  <c:v>2</c:v>
                </c:pt>
                <c:pt idx="7">
                  <c:v>1.9</c:v>
                </c:pt>
                <c:pt idx="8">
                  <c:v>1.7</c:v>
                </c:pt>
                <c:pt idx="9">
                  <c:v>1.8</c:v>
                </c:pt>
                <c:pt idx="10">
                  <c:v>1.2</c:v>
                </c:pt>
                <c:pt idx="11">
                  <c:v>1.1000000000000001</c:v>
                </c:pt>
                <c:pt idx="12">
                  <c:v>0.5</c:v>
                </c:pt>
                <c:pt idx="13">
                  <c:v>0.4</c:v>
                </c:pt>
                <c:pt idx="14">
                  <c:v>0.2</c:v>
                </c:pt>
                <c:pt idx="15">
                  <c:v>0.2</c:v>
                </c:pt>
                <c:pt idx="16">
                  <c:v>0.4</c:v>
                </c:pt>
                <c:pt idx="17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6EB-4724-B0F5-79F474077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173056"/>
        <c:axId val="371175016"/>
      </c:lineChart>
      <c:catAx>
        <c:axId val="37117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endParaRPr lang="ja-JP"/>
          </a:p>
        </c:txPr>
        <c:crossAx val="371175016"/>
        <c:crosses val="autoZero"/>
        <c:auto val="1"/>
        <c:lblAlgn val="ctr"/>
        <c:lblOffset val="100"/>
        <c:noMultiLvlLbl val="0"/>
      </c:catAx>
      <c:valAx>
        <c:axId val="371175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;\-0.0;&quot;*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endParaRPr lang="ja-JP"/>
          </a:p>
        </c:txPr>
        <c:crossAx val="37117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ea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ea"/>
          <a:ea typeface="+mn-ea"/>
        </a:defRPr>
      </a:pPr>
      <a:endParaRPr lang="ja-JP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結果表!$B$12</c:f>
              <c:strCache>
                <c:ptCount val="1"/>
                <c:pt idx="0">
                  <c:v>ＭＢＳ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結果表!$A$14:$A$31</c:f>
              <c:strCache>
                <c:ptCount val="18"/>
                <c:pt idx="0">
                  <c:v>06:00</c:v>
                </c:pt>
                <c:pt idx="1">
                  <c:v>07:00</c:v>
                </c:pt>
                <c:pt idx="2">
                  <c:v>08:00</c:v>
                </c:pt>
                <c:pt idx="3">
                  <c:v>09:00</c:v>
                </c:pt>
                <c:pt idx="4">
                  <c:v>10:00</c:v>
                </c:pt>
                <c:pt idx="5">
                  <c:v>11:00</c:v>
                </c:pt>
                <c:pt idx="6">
                  <c:v>12:00</c:v>
                </c:pt>
                <c:pt idx="7">
                  <c:v>13:00</c:v>
                </c:pt>
                <c:pt idx="8">
                  <c:v>14:00</c:v>
                </c:pt>
                <c:pt idx="9">
                  <c:v>15:00</c:v>
                </c:pt>
                <c:pt idx="10">
                  <c:v>16:00</c:v>
                </c:pt>
                <c:pt idx="11">
                  <c:v>17:00</c:v>
                </c:pt>
                <c:pt idx="12">
                  <c:v>18:00</c:v>
                </c:pt>
                <c:pt idx="13">
                  <c:v>19:00</c:v>
                </c:pt>
                <c:pt idx="14">
                  <c:v>20:00</c:v>
                </c:pt>
                <c:pt idx="15">
                  <c:v>21:00</c:v>
                </c:pt>
                <c:pt idx="16">
                  <c:v>22:00</c:v>
                </c:pt>
                <c:pt idx="17">
                  <c:v>23:00</c:v>
                </c:pt>
              </c:strCache>
            </c:strRef>
          </c:cat>
          <c:val>
            <c:numRef>
              <c:f>結果表!$B$14:$B$31</c:f>
              <c:numCache>
                <c:formatCode>0.0;\-0.0;"*"</c:formatCode>
                <c:ptCount val="18"/>
                <c:pt idx="0">
                  <c:v>0.2</c:v>
                </c:pt>
                <c:pt idx="1">
                  <c:v>0.4</c:v>
                </c:pt>
                <c:pt idx="2">
                  <c:v>0.7</c:v>
                </c:pt>
                <c:pt idx="3">
                  <c:v>0.8</c:v>
                </c:pt>
                <c:pt idx="4">
                  <c:v>0.2</c:v>
                </c:pt>
                <c:pt idx="5">
                  <c:v>0.1</c:v>
                </c:pt>
                <c:pt idx="6">
                  <c:v>0.3</c:v>
                </c:pt>
                <c:pt idx="7">
                  <c:v>0.2</c:v>
                </c:pt>
                <c:pt idx="8">
                  <c:v>0.3</c:v>
                </c:pt>
                <c:pt idx="9">
                  <c:v>0.1</c:v>
                </c:pt>
                <c:pt idx="10">
                  <c:v>0.1</c:v>
                </c:pt>
                <c:pt idx="11">
                  <c:v>0.2</c:v>
                </c:pt>
                <c:pt idx="12">
                  <c:v>0.4</c:v>
                </c:pt>
                <c:pt idx="13">
                  <c:v>1.1000000000000001</c:v>
                </c:pt>
                <c:pt idx="14">
                  <c:v>1.6</c:v>
                </c:pt>
                <c:pt idx="15">
                  <c:v>1.8</c:v>
                </c:pt>
                <c:pt idx="16">
                  <c:v>1.6</c:v>
                </c:pt>
                <c:pt idx="17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B2-4CF5-AB76-3560D836FA7E}"/>
            </c:ext>
          </c:extLst>
        </c:ser>
        <c:ser>
          <c:idx val="1"/>
          <c:order val="1"/>
          <c:tx>
            <c:strRef>
              <c:f>結果表!$C$12</c:f>
              <c:strCache>
                <c:ptCount val="1"/>
                <c:pt idx="0">
                  <c:v>ＡＢＣ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結果表!$A$14:$A$31</c:f>
              <c:strCache>
                <c:ptCount val="18"/>
                <c:pt idx="0">
                  <c:v>06:00</c:v>
                </c:pt>
                <c:pt idx="1">
                  <c:v>07:00</c:v>
                </c:pt>
                <c:pt idx="2">
                  <c:v>08:00</c:v>
                </c:pt>
                <c:pt idx="3">
                  <c:v>09:00</c:v>
                </c:pt>
                <c:pt idx="4">
                  <c:v>10:00</c:v>
                </c:pt>
                <c:pt idx="5">
                  <c:v>11:00</c:v>
                </c:pt>
                <c:pt idx="6">
                  <c:v>12:00</c:v>
                </c:pt>
                <c:pt idx="7">
                  <c:v>13:00</c:v>
                </c:pt>
                <c:pt idx="8">
                  <c:v>14:00</c:v>
                </c:pt>
                <c:pt idx="9">
                  <c:v>15:00</c:v>
                </c:pt>
                <c:pt idx="10">
                  <c:v>16:00</c:v>
                </c:pt>
                <c:pt idx="11">
                  <c:v>17:00</c:v>
                </c:pt>
                <c:pt idx="12">
                  <c:v>18:00</c:v>
                </c:pt>
                <c:pt idx="13">
                  <c:v>19:00</c:v>
                </c:pt>
                <c:pt idx="14">
                  <c:v>20:00</c:v>
                </c:pt>
                <c:pt idx="15">
                  <c:v>21:00</c:v>
                </c:pt>
                <c:pt idx="16">
                  <c:v>22:00</c:v>
                </c:pt>
                <c:pt idx="17">
                  <c:v>23:00</c:v>
                </c:pt>
              </c:strCache>
            </c:strRef>
          </c:cat>
          <c:val>
            <c:numRef>
              <c:f>結果表!$C$14:$C$31</c:f>
              <c:numCache>
                <c:formatCode>0.0;\-0.0;"*"</c:formatCode>
                <c:ptCount val="18"/>
                <c:pt idx="0">
                  <c:v>1</c:v>
                </c:pt>
                <c:pt idx="1">
                  <c:v>1.1000000000000001</c:v>
                </c:pt>
                <c:pt idx="2">
                  <c:v>0.4</c:v>
                </c:pt>
                <c:pt idx="3">
                  <c:v>0.4</c:v>
                </c:pt>
                <c:pt idx="4">
                  <c:v>0</c:v>
                </c:pt>
                <c:pt idx="5">
                  <c:v>0.1</c:v>
                </c:pt>
                <c:pt idx="6">
                  <c:v>0</c:v>
                </c:pt>
                <c:pt idx="7">
                  <c:v>0.1</c:v>
                </c:pt>
                <c:pt idx="8">
                  <c:v>0</c:v>
                </c:pt>
                <c:pt idx="9">
                  <c:v>0.3</c:v>
                </c:pt>
                <c:pt idx="10">
                  <c:v>0</c:v>
                </c:pt>
                <c:pt idx="11">
                  <c:v>0.1</c:v>
                </c:pt>
                <c:pt idx="12">
                  <c:v>0.1</c:v>
                </c:pt>
                <c:pt idx="13">
                  <c:v>1.3</c:v>
                </c:pt>
                <c:pt idx="14">
                  <c:v>1.7</c:v>
                </c:pt>
                <c:pt idx="15">
                  <c:v>2.5</c:v>
                </c:pt>
                <c:pt idx="16">
                  <c:v>2.7</c:v>
                </c:pt>
                <c:pt idx="17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B2-4CF5-AB76-3560D836FA7E}"/>
            </c:ext>
          </c:extLst>
        </c:ser>
        <c:ser>
          <c:idx val="2"/>
          <c:order val="2"/>
          <c:tx>
            <c:strRef>
              <c:f>結果表!$D$12</c:f>
              <c:strCache>
                <c:ptCount val="1"/>
                <c:pt idx="0">
                  <c:v>ＫＴＶ</c:v>
                </c:pt>
              </c:strCache>
            </c:strRef>
          </c:tx>
          <c:spPr>
            <a:ln w="28575" cap="rnd">
              <a:solidFill>
                <a:schemeClr val="accent5">
                  <a:lumMod val="9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結果表!$A$14:$A$31</c:f>
              <c:strCache>
                <c:ptCount val="18"/>
                <c:pt idx="0">
                  <c:v>06:00</c:v>
                </c:pt>
                <c:pt idx="1">
                  <c:v>07:00</c:v>
                </c:pt>
                <c:pt idx="2">
                  <c:v>08:00</c:v>
                </c:pt>
                <c:pt idx="3">
                  <c:v>09:00</c:v>
                </c:pt>
                <c:pt idx="4">
                  <c:v>10:00</c:v>
                </c:pt>
                <c:pt idx="5">
                  <c:v>11:00</c:v>
                </c:pt>
                <c:pt idx="6">
                  <c:v>12:00</c:v>
                </c:pt>
                <c:pt idx="7">
                  <c:v>13:00</c:v>
                </c:pt>
                <c:pt idx="8">
                  <c:v>14:00</c:v>
                </c:pt>
                <c:pt idx="9">
                  <c:v>15:00</c:v>
                </c:pt>
                <c:pt idx="10">
                  <c:v>16:00</c:v>
                </c:pt>
                <c:pt idx="11">
                  <c:v>17:00</c:v>
                </c:pt>
                <c:pt idx="12">
                  <c:v>18:00</c:v>
                </c:pt>
                <c:pt idx="13">
                  <c:v>19:00</c:v>
                </c:pt>
                <c:pt idx="14">
                  <c:v>20:00</c:v>
                </c:pt>
                <c:pt idx="15">
                  <c:v>21:00</c:v>
                </c:pt>
                <c:pt idx="16">
                  <c:v>22:00</c:v>
                </c:pt>
                <c:pt idx="17">
                  <c:v>23:00</c:v>
                </c:pt>
              </c:strCache>
            </c:strRef>
          </c:cat>
          <c:val>
            <c:numRef>
              <c:f>結果表!$D$14:$D$31</c:f>
              <c:numCache>
                <c:formatCode>0.0;\-0.0;"*"</c:formatCode>
                <c:ptCount val="18"/>
                <c:pt idx="0">
                  <c:v>0.8</c:v>
                </c:pt>
                <c:pt idx="1">
                  <c:v>2.5</c:v>
                </c:pt>
                <c:pt idx="2">
                  <c:v>1.1000000000000001</c:v>
                </c:pt>
                <c:pt idx="3">
                  <c:v>0.8</c:v>
                </c:pt>
                <c:pt idx="4">
                  <c:v>0.9</c:v>
                </c:pt>
                <c:pt idx="5">
                  <c:v>0.5</c:v>
                </c:pt>
                <c:pt idx="6">
                  <c:v>1.4</c:v>
                </c:pt>
                <c:pt idx="7">
                  <c:v>0.7</c:v>
                </c:pt>
                <c:pt idx="8">
                  <c:v>0.4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0.9</c:v>
                </c:pt>
                <c:pt idx="13">
                  <c:v>1.9</c:v>
                </c:pt>
                <c:pt idx="14">
                  <c:v>2.2999999999999998</c:v>
                </c:pt>
                <c:pt idx="15">
                  <c:v>1.9</c:v>
                </c:pt>
                <c:pt idx="16">
                  <c:v>1.8</c:v>
                </c:pt>
                <c:pt idx="17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B2-4CF5-AB76-3560D836FA7E}"/>
            </c:ext>
          </c:extLst>
        </c:ser>
        <c:ser>
          <c:idx val="3"/>
          <c:order val="3"/>
          <c:tx>
            <c:strRef>
              <c:f>結果表!$E$12</c:f>
              <c:strCache>
                <c:ptCount val="1"/>
                <c:pt idx="0">
                  <c:v>ＹＴＶ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結果表!$A$14:$A$31</c:f>
              <c:strCache>
                <c:ptCount val="18"/>
                <c:pt idx="0">
                  <c:v>06:00</c:v>
                </c:pt>
                <c:pt idx="1">
                  <c:v>07:00</c:v>
                </c:pt>
                <c:pt idx="2">
                  <c:v>08:00</c:v>
                </c:pt>
                <c:pt idx="3">
                  <c:v>09:00</c:v>
                </c:pt>
                <c:pt idx="4">
                  <c:v>10:00</c:v>
                </c:pt>
                <c:pt idx="5">
                  <c:v>11:00</c:v>
                </c:pt>
                <c:pt idx="6">
                  <c:v>12:00</c:v>
                </c:pt>
                <c:pt idx="7">
                  <c:v>13:00</c:v>
                </c:pt>
                <c:pt idx="8">
                  <c:v>14:00</c:v>
                </c:pt>
                <c:pt idx="9">
                  <c:v>15:00</c:v>
                </c:pt>
                <c:pt idx="10">
                  <c:v>16:00</c:v>
                </c:pt>
                <c:pt idx="11">
                  <c:v>17:00</c:v>
                </c:pt>
                <c:pt idx="12">
                  <c:v>18:00</c:v>
                </c:pt>
                <c:pt idx="13">
                  <c:v>19:00</c:v>
                </c:pt>
                <c:pt idx="14">
                  <c:v>20:00</c:v>
                </c:pt>
                <c:pt idx="15">
                  <c:v>21:00</c:v>
                </c:pt>
                <c:pt idx="16">
                  <c:v>22:00</c:v>
                </c:pt>
                <c:pt idx="17">
                  <c:v>23:00</c:v>
                </c:pt>
              </c:strCache>
            </c:strRef>
          </c:cat>
          <c:val>
            <c:numRef>
              <c:f>結果表!$E$14:$E$31</c:f>
              <c:numCache>
                <c:formatCode>0.0;\-0.0;"*"</c:formatCode>
                <c:ptCount val="18"/>
                <c:pt idx="0">
                  <c:v>0.7</c:v>
                </c:pt>
                <c:pt idx="1">
                  <c:v>0.8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0.3</c:v>
                </c:pt>
                <c:pt idx="6">
                  <c:v>1.3</c:v>
                </c:pt>
                <c:pt idx="7">
                  <c:v>1.6</c:v>
                </c:pt>
                <c:pt idx="8">
                  <c:v>1.1000000000000001</c:v>
                </c:pt>
                <c:pt idx="9">
                  <c:v>0.5</c:v>
                </c:pt>
                <c:pt idx="10">
                  <c:v>0.3</c:v>
                </c:pt>
                <c:pt idx="11">
                  <c:v>0.9</c:v>
                </c:pt>
                <c:pt idx="12">
                  <c:v>2.1</c:v>
                </c:pt>
                <c:pt idx="13">
                  <c:v>2.9</c:v>
                </c:pt>
                <c:pt idx="14">
                  <c:v>3.1</c:v>
                </c:pt>
                <c:pt idx="15">
                  <c:v>3.2</c:v>
                </c:pt>
                <c:pt idx="16">
                  <c:v>2.8</c:v>
                </c:pt>
                <c:pt idx="17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B2-4CF5-AB76-3560D836FA7E}"/>
            </c:ext>
          </c:extLst>
        </c:ser>
        <c:ser>
          <c:idx val="4"/>
          <c:order val="4"/>
          <c:tx>
            <c:strRef>
              <c:f>結果表!$F$12</c:f>
              <c:strCache>
                <c:ptCount val="1"/>
                <c:pt idx="0">
                  <c:v>ＮＨＫ総合</c:v>
                </c:pt>
              </c:strCache>
            </c:strRef>
          </c:tx>
          <c:spPr>
            <a:ln w="285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結果表!$A$14:$A$31</c:f>
              <c:strCache>
                <c:ptCount val="18"/>
                <c:pt idx="0">
                  <c:v>06:00</c:v>
                </c:pt>
                <c:pt idx="1">
                  <c:v>07:00</c:v>
                </c:pt>
                <c:pt idx="2">
                  <c:v>08:00</c:v>
                </c:pt>
                <c:pt idx="3">
                  <c:v>09:00</c:v>
                </c:pt>
                <c:pt idx="4">
                  <c:v>10:00</c:v>
                </c:pt>
                <c:pt idx="5">
                  <c:v>11:00</c:v>
                </c:pt>
                <c:pt idx="6">
                  <c:v>12:00</c:v>
                </c:pt>
                <c:pt idx="7">
                  <c:v>13:00</c:v>
                </c:pt>
                <c:pt idx="8">
                  <c:v>14:00</c:v>
                </c:pt>
                <c:pt idx="9">
                  <c:v>15:00</c:v>
                </c:pt>
                <c:pt idx="10">
                  <c:v>16:00</c:v>
                </c:pt>
                <c:pt idx="11">
                  <c:v>17:00</c:v>
                </c:pt>
                <c:pt idx="12">
                  <c:v>18:00</c:v>
                </c:pt>
                <c:pt idx="13">
                  <c:v>19:00</c:v>
                </c:pt>
                <c:pt idx="14">
                  <c:v>20:00</c:v>
                </c:pt>
                <c:pt idx="15">
                  <c:v>21:00</c:v>
                </c:pt>
                <c:pt idx="16">
                  <c:v>22:00</c:v>
                </c:pt>
                <c:pt idx="17">
                  <c:v>23:00</c:v>
                </c:pt>
              </c:strCache>
            </c:strRef>
          </c:cat>
          <c:val>
            <c:numRef>
              <c:f>結果表!$F$14:$F$31</c:f>
              <c:numCache>
                <c:formatCode>0.0;\-0.0;"*"</c:formatCode>
                <c:ptCount val="18"/>
                <c:pt idx="0">
                  <c:v>0.4</c:v>
                </c:pt>
                <c:pt idx="1">
                  <c:v>0.2</c:v>
                </c:pt>
                <c:pt idx="2">
                  <c:v>0.1</c:v>
                </c:pt>
                <c:pt idx="3">
                  <c:v>0.1</c:v>
                </c:pt>
                <c:pt idx="4">
                  <c:v>0</c:v>
                </c:pt>
                <c:pt idx="5">
                  <c:v>0</c:v>
                </c:pt>
                <c:pt idx="6">
                  <c:v>0.1</c:v>
                </c:pt>
                <c:pt idx="7">
                  <c:v>0.2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0.1</c:v>
                </c:pt>
                <c:pt idx="13">
                  <c:v>0.3</c:v>
                </c:pt>
                <c:pt idx="14">
                  <c:v>0.7</c:v>
                </c:pt>
                <c:pt idx="15">
                  <c:v>1.1000000000000001</c:v>
                </c:pt>
                <c:pt idx="16">
                  <c:v>0.2</c:v>
                </c:pt>
                <c:pt idx="1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8B2-4CF5-AB76-3560D836FA7E}"/>
            </c:ext>
          </c:extLst>
        </c:ser>
        <c:ser>
          <c:idx val="5"/>
          <c:order val="5"/>
          <c:tx>
            <c:strRef>
              <c:f>結果表!$G$12</c:f>
              <c:strCache>
                <c:ptCount val="1"/>
                <c:pt idx="0">
                  <c:v>ＮＨＫＥテレ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結果表!$A$14:$A$31</c:f>
              <c:strCache>
                <c:ptCount val="18"/>
                <c:pt idx="0">
                  <c:v>06:00</c:v>
                </c:pt>
                <c:pt idx="1">
                  <c:v>07:00</c:v>
                </c:pt>
                <c:pt idx="2">
                  <c:v>08:00</c:v>
                </c:pt>
                <c:pt idx="3">
                  <c:v>09:00</c:v>
                </c:pt>
                <c:pt idx="4">
                  <c:v>10:00</c:v>
                </c:pt>
                <c:pt idx="5">
                  <c:v>11:00</c:v>
                </c:pt>
                <c:pt idx="6">
                  <c:v>12:00</c:v>
                </c:pt>
                <c:pt idx="7">
                  <c:v>13:00</c:v>
                </c:pt>
                <c:pt idx="8">
                  <c:v>14:00</c:v>
                </c:pt>
                <c:pt idx="9">
                  <c:v>15:00</c:v>
                </c:pt>
                <c:pt idx="10">
                  <c:v>16:00</c:v>
                </c:pt>
                <c:pt idx="11">
                  <c:v>17:00</c:v>
                </c:pt>
                <c:pt idx="12">
                  <c:v>18:00</c:v>
                </c:pt>
                <c:pt idx="13">
                  <c:v>19:00</c:v>
                </c:pt>
                <c:pt idx="14">
                  <c:v>20:00</c:v>
                </c:pt>
                <c:pt idx="15">
                  <c:v>21:00</c:v>
                </c:pt>
                <c:pt idx="16">
                  <c:v>22:00</c:v>
                </c:pt>
                <c:pt idx="17">
                  <c:v>23:00</c:v>
                </c:pt>
              </c:strCache>
            </c:strRef>
          </c:cat>
          <c:val>
            <c:numRef>
              <c:f>結果表!$G$14:$G$31</c:f>
              <c:numCache>
                <c:formatCode>0.0;\-0.0;"*"</c:formatCode>
                <c:ptCount val="18"/>
                <c:pt idx="0">
                  <c:v>0.3</c:v>
                </c:pt>
                <c:pt idx="1">
                  <c:v>1.3</c:v>
                </c:pt>
                <c:pt idx="2">
                  <c:v>1.4</c:v>
                </c:pt>
                <c:pt idx="3">
                  <c:v>0.2</c:v>
                </c:pt>
                <c:pt idx="4">
                  <c:v>0.1</c:v>
                </c:pt>
                <c:pt idx="5">
                  <c:v>0.2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0.3</c:v>
                </c:pt>
                <c:pt idx="11">
                  <c:v>0.5</c:v>
                </c:pt>
                <c:pt idx="12">
                  <c:v>0.7</c:v>
                </c:pt>
                <c:pt idx="13">
                  <c:v>0.5</c:v>
                </c:pt>
                <c:pt idx="14">
                  <c:v>0.1</c:v>
                </c:pt>
                <c:pt idx="15">
                  <c:v>0</c:v>
                </c:pt>
                <c:pt idx="16">
                  <c:v>0.1</c:v>
                </c:pt>
                <c:pt idx="1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8B2-4CF5-AB76-3560D836FA7E}"/>
            </c:ext>
          </c:extLst>
        </c:ser>
        <c:ser>
          <c:idx val="6"/>
          <c:order val="6"/>
          <c:tx>
            <c:strRef>
              <c:f>結果表!$H$12</c:f>
              <c:strCache>
                <c:ptCount val="1"/>
                <c:pt idx="0">
                  <c:v>テレビ大阪</c:v>
                </c:pt>
              </c:strCache>
            </c:strRef>
          </c:tx>
          <c:spPr>
            <a:ln w="28575" cap="rnd">
              <a:solidFill>
                <a:srgbClr val="A4E8FA"/>
              </a:solidFill>
              <a:round/>
            </a:ln>
            <a:effectLst/>
          </c:spPr>
          <c:marker>
            <c:symbol val="none"/>
          </c:marker>
          <c:cat>
            <c:strRef>
              <c:f>結果表!$A$14:$A$31</c:f>
              <c:strCache>
                <c:ptCount val="18"/>
                <c:pt idx="0">
                  <c:v>06:00</c:v>
                </c:pt>
                <c:pt idx="1">
                  <c:v>07:00</c:v>
                </c:pt>
                <c:pt idx="2">
                  <c:v>08:00</c:v>
                </c:pt>
                <c:pt idx="3">
                  <c:v>09:00</c:v>
                </c:pt>
                <c:pt idx="4">
                  <c:v>10:00</c:v>
                </c:pt>
                <c:pt idx="5">
                  <c:v>11:00</c:v>
                </c:pt>
                <c:pt idx="6">
                  <c:v>12:00</c:v>
                </c:pt>
                <c:pt idx="7">
                  <c:v>13:00</c:v>
                </c:pt>
                <c:pt idx="8">
                  <c:v>14:00</c:v>
                </c:pt>
                <c:pt idx="9">
                  <c:v>15:00</c:v>
                </c:pt>
                <c:pt idx="10">
                  <c:v>16:00</c:v>
                </c:pt>
                <c:pt idx="11">
                  <c:v>17:00</c:v>
                </c:pt>
                <c:pt idx="12">
                  <c:v>18:00</c:v>
                </c:pt>
                <c:pt idx="13">
                  <c:v>19:00</c:v>
                </c:pt>
                <c:pt idx="14">
                  <c:v>20:00</c:v>
                </c:pt>
                <c:pt idx="15">
                  <c:v>21:00</c:v>
                </c:pt>
                <c:pt idx="16">
                  <c:v>22:00</c:v>
                </c:pt>
                <c:pt idx="17">
                  <c:v>23:00</c:v>
                </c:pt>
              </c:strCache>
            </c:strRef>
          </c:cat>
          <c:val>
            <c:numRef>
              <c:f>結果表!$H$14:$H$31</c:f>
              <c:numCache>
                <c:formatCode>0.0;\-0.0;"*"</c:formatCode>
                <c:ptCount val="18"/>
                <c:pt idx="0">
                  <c:v>0</c:v>
                </c:pt>
                <c:pt idx="1">
                  <c:v>0.2</c:v>
                </c:pt>
                <c:pt idx="2">
                  <c:v>0</c:v>
                </c:pt>
                <c:pt idx="3">
                  <c:v>0.1</c:v>
                </c:pt>
                <c:pt idx="4">
                  <c:v>0.1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0.1</c:v>
                </c:pt>
                <c:pt idx="12">
                  <c:v>0.4</c:v>
                </c:pt>
                <c:pt idx="13">
                  <c:v>0.6</c:v>
                </c:pt>
                <c:pt idx="14">
                  <c:v>0.3</c:v>
                </c:pt>
                <c:pt idx="15">
                  <c:v>0.2</c:v>
                </c:pt>
                <c:pt idx="16">
                  <c:v>0.1</c:v>
                </c:pt>
                <c:pt idx="17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8B2-4CF5-AB76-3560D836FA7E}"/>
            </c:ext>
          </c:extLst>
        </c:ser>
        <c:ser>
          <c:idx val="7"/>
          <c:order val="7"/>
          <c:tx>
            <c:strRef>
              <c:f>結果表!$I$12</c:f>
              <c:strCache>
                <c:ptCount val="1"/>
                <c:pt idx="0">
                  <c:v>FM802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結果表!$A$14:$A$31</c:f>
              <c:strCache>
                <c:ptCount val="18"/>
                <c:pt idx="0">
                  <c:v>06:00</c:v>
                </c:pt>
                <c:pt idx="1">
                  <c:v>07:00</c:v>
                </c:pt>
                <c:pt idx="2">
                  <c:v>08:00</c:v>
                </c:pt>
                <c:pt idx="3">
                  <c:v>09:00</c:v>
                </c:pt>
                <c:pt idx="4">
                  <c:v>10:00</c:v>
                </c:pt>
                <c:pt idx="5">
                  <c:v>11:00</c:v>
                </c:pt>
                <c:pt idx="6">
                  <c:v>12:00</c:v>
                </c:pt>
                <c:pt idx="7">
                  <c:v>13:00</c:v>
                </c:pt>
                <c:pt idx="8">
                  <c:v>14:00</c:v>
                </c:pt>
                <c:pt idx="9">
                  <c:v>15:00</c:v>
                </c:pt>
                <c:pt idx="10">
                  <c:v>16:00</c:v>
                </c:pt>
                <c:pt idx="11">
                  <c:v>17:00</c:v>
                </c:pt>
                <c:pt idx="12">
                  <c:v>18:00</c:v>
                </c:pt>
                <c:pt idx="13">
                  <c:v>19:00</c:v>
                </c:pt>
                <c:pt idx="14">
                  <c:v>20:00</c:v>
                </c:pt>
                <c:pt idx="15">
                  <c:v>21:00</c:v>
                </c:pt>
                <c:pt idx="16">
                  <c:v>22:00</c:v>
                </c:pt>
                <c:pt idx="17">
                  <c:v>23:00</c:v>
                </c:pt>
              </c:strCache>
            </c:strRef>
          </c:cat>
          <c:val>
            <c:numRef>
              <c:f>結果表!$I$14:$I$31</c:f>
              <c:numCache>
                <c:formatCode>0.0;\-0.0;"*"</c:formatCode>
                <c:ptCount val="18"/>
                <c:pt idx="0">
                  <c:v>2.8</c:v>
                </c:pt>
                <c:pt idx="1">
                  <c:v>3.5</c:v>
                </c:pt>
                <c:pt idx="2">
                  <c:v>4.7</c:v>
                </c:pt>
                <c:pt idx="3">
                  <c:v>5.3</c:v>
                </c:pt>
                <c:pt idx="4">
                  <c:v>5.4</c:v>
                </c:pt>
                <c:pt idx="5">
                  <c:v>5.0999999999999996</c:v>
                </c:pt>
                <c:pt idx="6">
                  <c:v>6</c:v>
                </c:pt>
                <c:pt idx="7">
                  <c:v>5</c:v>
                </c:pt>
                <c:pt idx="8">
                  <c:v>5.2</c:v>
                </c:pt>
                <c:pt idx="9">
                  <c:v>4.5999999999999996</c:v>
                </c:pt>
                <c:pt idx="10">
                  <c:v>4</c:v>
                </c:pt>
                <c:pt idx="11">
                  <c:v>3.3</c:v>
                </c:pt>
                <c:pt idx="12">
                  <c:v>1.8</c:v>
                </c:pt>
                <c:pt idx="13">
                  <c:v>1.4</c:v>
                </c:pt>
                <c:pt idx="14">
                  <c:v>1.4</c:v>
                </c:pt>
                <c:pt idx="15">
                  <c:v>0.7</c:v>
                </c:pt>
                <c:pt idx="16">
                  <c:v>0.2</c:v>
                </c:pt>
                <c:pt idx="17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8B2-4CF5-AB76-3560D836F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174232"/>
        <c:axId val="371173840"/>
      </c:lineChart>
      <c:catAx>
        <c:axId val="37117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endParaRPr lang="ja-JP"/>
          </a:p>
        </c:txPr>
        <c:crossAx val="371173840"/>
        <c:crosses val="autoZero"/>
        <c:auto val="1"/>
        <c:lblAlgn val="ctr"/>
        <c:lblOffset val="100"/>
        <c:noMultiLvlLbl val="0"/>
      </c:catAx>
      <c:valAx>
        <c:axId val="37117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;\-0.0;&quot;*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endParaRPr lang="ja-JP"/>
          </a:p>
        </c:txPr>
        <c:crossAx val="371174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endParaRPr lang="ja-JP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endParaRPr lang="ja-JP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endParaRPr lang="ja-JP"/>
          </a:p>
        </c:txPr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ea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ea"/>
          <a:ea typeface="+mn-ea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03625377643503"/>
          <c:y val="0.1331940537026968"/>
          <c:w val="0.63016132613332698"/>
          <c:h val="0.8043059621111161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シェア率</c:v>
                </c:pt>
              </c:strCache>
            </c:strRef>
          </c:tx>
          <c:spPr>
            <a:solidFill>
              <a:srgbClr val="D4E5F7"/>
            </a:solidFill>
          </c:spPr>
          <c:dPt>
            <c:idx val="0"/>
            <c:bubble3D val="0"/>
            <c:spPr>
              <a:solidFill>
                <a:srgbClr val="629DD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99-461B-AA59-654A2BADCB1C}"/>
              </c:ext>
            </c:extLst>
          </c:dPt>
          <c:dPt>
            <c:idx val="1"/>
            <c:bubble3D val="0"/>
            <c:spPr>
              <a:solidFill>
                <a:srgbClr val="92BAD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99-461B-AA59-654A2BADCB1C}"/>
              </c:ext>
            </c:extLst>
          </c:dPt>
          <c:dPt>
            <c:idx val="2"/>
            <c:bubble3D val="0"/>
            <c:spPr>
              <a:solidFill>
                <a:srgbClr val="D4E5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99-461B-AA59-654A2BADCB1C}"/>
              </c:ext>
            </c:extLst>
          </c:dPt>
          <c:dPt>
            <c:idx val="3"/>
            <c:bubble3D val="0"/>
            <c:spPr>
              <a:solidFill>
                <a:srgbClr val="D4E5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99-461B-AA59-654A2BADCB1C}"/>
              </c:ext>
            </c:extLst>
          </c:dPt>
          <c:dPt>
            <c:idx val="4"/>
            <c:bubble3D val="0"/>
            <c:spPr>
              <a:solidFill>
                <a:srgbClr val="D4E5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99-461B-AA59-654A2BADCB1C}"/>
              </c:ext>
            </c:extLst>
          </c:dPt>
          <c:dLbls>
            <c:dLbl>
              <c:idx val="0"/>
              <c:layout>
                <c:manualLayout>
                  <c:x val="-0.1328491571310019"/>
                  <c:y val="-0.226423737740105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C3A40EB-A572-4ADA-8C87-C656482BF74B}" type="CATEGORYNAME">
                      <a:rPr lang="en-US" altLang="ja-JP" sz="1200" b="1">
                        <a:solidFill>
                          <a:schemeClr val="bg1"/>
                        </a:solidFill>
                      </a:rPr>
                      <a:pPr>
                        <a:defRPr sz="600" b="1"/>
                      </a:pPr>
                      <a:t>[分類名]</a:t>
                    </a:fld>
                    <a:r>
                      <a:rPr lang="en-US" altLang="ja-JP" sz="1200" b="1" baseline="0" dirty="0">
                        <a:solidFill>
                          <a:schemeClr val="bg1"/>
                        </a:solidFill>
                      </a:rPr>
                      <a:t>
</a:t>
                    </a:r>
                    <a:fld id="{937FABCC-FE67-45CA-81FD-BAC188574CAF}" type="PERCENTAGE">
                      <a:rPr lang="en-US" altLang="ja-JP" sz="1200" b="1" baseline="0">
                        <a:solidFill>
                          <a:schemeClr val="bg1"/>
                        </a:solidFill>
                      </a:rPr>
                      <a:pPr>
                        <a:defRPr sz="600" b="1"/>
                      </a:pPr>
                      <a:t>[パーセンテージ]</a:t>
                    </a:fld>
                    <a:endParaRPr lang="en-US" altLang="ja-JP" sz="1200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39637147098056"/>
                      <c:h val="0.209493903590273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599-461B-AA59-654A2BADCB1C}"/>
                </c:ext>
              </c:extLst>
            </c:dLbl>
            <c:dLbl>
              <c:idx val="1"/>
              <c:layout>
                <c:manualLayout>
                  <c:x val="1.3640278992037085E-2"/>
                  <c:y val="5.59707054345989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958788456815451"/>
                      <c:h val="0.230091851910738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599-461B-AA59-654A2BADCB1C}"/>
                </c:ext>
              </c:extLst>
            </c:dLbl>
            <c:dLbl>
              <c:idx val="2"/>
              <c:layout>
                <c:manualLayout>
                  <c:x val="7.1142826251486643E-2"/>
                  <c:y val="-9.7741628822884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99-461B-AA59-654A2BADCB1C}"/>
                </c:ext>
              </c:extLst>
            </c:dLbl>
            <c:dLbl>
              <c:idx val="3"/>
              <c:layout>
                <c:manualLayout>
                  <c:x val="0.15145149037053582"/>
                  <c:y val="-2.34002100040079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756097491121"/>
                      <c:h val="0.132211434950099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599-461B-AA59-654A2BADCB1C}"/>
                </c:ext>
              </c:extLst>
            </c:dLbl>
            <c:dLbl>
              <c:idx val="4"/>
              <c:layout>
                <c:manualLayout>
                  <c:x val="0.18555057679405471"/>
                  <c:y val="-1.59309901655851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79447715485973"/>
                      <c:h val="0.124924229626464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599-461B-AA59-654A2BADCB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FM802</c:v>
                </c:pt>
                <c:pt idx="1">
                  <c:v>FM COCOLO</c:v>
                </c:pt>
                <c:pt idx="2">
                  <c:v>FM大阪</c:v>
                </c:pt>
                <c:pt idx="3">
                  <c:v>NHK-FM</c:v>
                </c:pt>
                <c:pt idx="4">
                  <c:v>その他FM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72.599999999999994</c:v>
                </c:pt>
                <c:pt idx="1">
                  <c:v>6.2</c:v>
                </c:pt>
                <c:pt idx="2">
                  <c:v>11.1</c:v>
                </c:pt>
                <c:pt idx="3">
                  <c:v>1.6</c:v>
                </c:pt>
                <c:pt idx="4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99-461B-AA59-654A2BADCB1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03625377643503"/>
          <c:y val="0.1331940537026968"/>
          <c:w val="0.63016132613332698"/>
          <c:h val="0.8043059621111161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シェア率</c:v>
                </c:pt>
              </c:strCache>
            </c:strRef>
          </c:tx>
          <c:spPr>
            <a:solidFill>
              <a:srgbClr val="D4E5F7"/>
            </a:solidFill>
          </c:spPr>
          <c:dPt>
            <c:idx val="0"/>
            <c:bubble3D val="0"/>
            <c:spPr>
              <a:solidFill>
                <a:srgbClr val="629DD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82-4CD7-899A-95E1AD3B12B2}"/>
              </c:ext>
            </c:extLst>
          </c:dPt>
          <c:dPt>
            <c:idx val="1"/>
            <c:bubble3D val="0"/>
            <c:spPr>
              <a:solidFill>
                <a:srgbClr val="92BAD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82-4CD7-899A-95E1AD3B12B2}"/>
              </c:ext>
            </c:extLst>
          </c:dPt>
          <c:dPt>
            <c:idx val="2"/>
            <c:bubble3D val="0"/>
            <c:spPr>
              <a:solidFill>
                <a:srgbClr val="D4E5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82-4CD7-899A-95E1AD3B12B2}"/>
              </c:ext>
            </c:extLst>
          </c:dPt>
          <c:dPt>
            <c:idx val="3"/>
            <c:bubble3D val="0"/>
            <c:spPr>
              <a:solidFill>
                <a:srgbClr val="D4E5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82-4CD7-899A-95E1AD3B12B2}"/>
              </c:ext>
            </c:extLst>
          </c:dPt>
          <c:dPt>
            <c:idx val="4"/>
            <c:bubble3D val="0"/>
            <c:spPr>
              <a:solidFill>
                <a:srgbClr val="D4E5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82-4CD7-899A-95E1AD3B12B2}"/>
              </c:ext>
            </c:extLst>
          </c:dPt>
          <c:dLbls>
            <c:dLbl>
              <c:idx val="0"/>
              <c:layout>
                <c:manualLayout>
                  <c:x val="-0.12807989265351041"/>
                  <c:y val="-0.23093584278185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C3A40EB-A572-4ADA-8C87-C656482BF74B}" type="CATEGORYNAME">
                      <a:rPr lang="en-US" altLang="ja-JP" sz="1200" b="1">
                        <a:solidFill>
                          <a:schemeClr val="bg1"/>
                        </a:solidFill>
                      </a:rPr>
                      <a:pPr>
                        <a:defRPr sz="1200" b="1"/>
                      </a:pPr>
                      <a:t>[分類名]</a:t>
                    </a:fld>
                    <a:r>
                      <a:rPr lang="en-US" altLang="ja-JP" sz="1200" b="1" baseline="0" dirty="0">
                        <a:solidFill>
                          <a:schemeClr val="bg1"/>
                        </a:solidFill>
                      </a:rPr>
                      <a:t>
</a:t>
                    </a:r>
                    <a:fld id="{937FABCC-FE67-45CA-81FD-BAC188574CAF}" type="PERCENTAGE">
                      <a:rPr lang="en-US" altLang="ja-JP" sz="1200" b="1" baseline="0">
                        <a:solidFill>
                          <a:schemeClr val="bg1"/>
                        </a:solidFill>
                      </a:rPr>
                      <a:pPr>
                        <a:defRPr sz="1200" b="1"/>
                      </a:pPr>
                      <a:t>[パーセンテージ]</a:t>
                    </a:fld>
                    <a:endParaRPr lang="en-US" altLang="ja-JP" sz="1200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20933281493108"/>
                      <c:h val="0.209493903590273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582-4CD7-899A-95E1AD3B12B2}"/>
                </c:ext>
              </c:extLst>
            </c:dLbl>
            <c:dLbl>
              <c:idx val="1"/>
              <c:layout>
                <c:manualLayout>
                  <c:x val="2.2733798320061806E-2"/>
                  <c:y val="4.38514205081831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1454898650221"/>
                      <c:h val="0.19110729084892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582-4CD7-899A-95E1AD3B12B2}"/>
                </c:ext>
              </c:extLst>
            </c:dLbl>
            <c:dLbl>
              <c:idx val="2"/>
              <c:layout>
                <c:manualLayout>
                  <c:x val="8.023634557951137E-2"/>
                  <c:y val="2.42528130268732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82-4CD7-899A-95E1AD3B12B2}"/>
                </c:ext>
              </c:extLst>
            </c:dLbl>
            <c:dLbl>
              <c:idx val="3"/>
              <c:layout>
                <c:manualLayout>
                  <c:x val="9.916393324067968E-2"/>
                  <c:y val="1.840019344217613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08183093357503"/>
                      <c:h val="0.100960917392902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582-4CD7-899A-95E1AD3B12B2}"/>
                </c:ext>
              </c:extLst>
            </c:dLbl>
            <c:dLbl>
              <c:idx val="4"/>
              <c:layout>
                <c:manualLayout>
                  <c:x val="6.9608384368025453E-2"/>
                  <c:y val="-4.95844636782500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74413507589904"/>
                      <c:h val="0.124924288310115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582-4CD7-899A-95E1AD3B12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FM802</c:v>
                </c:pt>
                <c:pt idx="1">
                  <c:v>FM COCOLO</c:v>
                </c:pt>
                <c:pt idx="2">
                  <c:v>FM大阪</c:v>
                </c:pt>
                <c:pt idx="3">
                  <c:v>NHK-FM</c:v>
                </c:pt>
                <c:pt idx="4">
                  <c:v>その他FM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70</c:v>
                </c:pt>
                <c:pt idx="1">
                  <c:v>9</c:v>
                </c:pt>
                <c:pt idx="2">
                  <c:v>14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82-4CD7-899A-95E1AD3B12B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65364926184694E-2"/>
          <c:y val="6.7904234711254619E-3"/>
          <c:w val="0.901922820035017"/>
          <c:h val="0.713455892456801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29DD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29DD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DF-4FBE-B666-9C3667D3EA4E}"/>
              </c:ext>
            </c:extLst>
          </c:dPt>
          <c:dPt>
            <c:idx val="1"/>
            <c:invertIfNegative val="0"/>
            <c:bubble3D val="0"/>
            <c:spPr>
              <a:solidFill>
                <a:srgbClr val="629DD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DF-4FBE-B666-9C3667D3EA4E}"/>
              </c:ext>
            </c:extLst>
          </c:dPt>
          <c:val>
            <c:numRef>
              <c:f>数表!$F$24:$F$25</c:f>
              <c:numCache>
                <c:formatCode>0.0;</c:formatCode>
                <c:ptCount val="2"/>
                <c:pt idx="0">
                  <c:v>21.8</c:v>
                </c:pt>
                <c:pt idx="1">
                  <c:v>35.1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DF-4FBE-B666-9C3667D3E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0395920"/>
        <c:axId val="370394744"/>
      </c:barChart>
      <c:catAx>
        <c:axId val="370395920"/>
        <c:scaling>
          <c:orientation val="minMax"/>
        </c:scaling>
        <c:delete val="1"/>
        <c:axPos val="l"/>
        <c:majorTickMark val="none"/>
        <c:minorTickMark val="none"/>
        <c:tickLblPos val="nextTo"/>
        <c:crossAx val="370394744"/>
        <c:crosses val="autoZero"/>
        <c:auto val="1"/>
        <c:lblAlgn val="ctr"/>
        <c:lblOffset val="100"/>
        <c:noMultiLvlLbl val="0"/>
      </c:catAx>
      <c:valAx>
        <c:axId val="370394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703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ts val="1680"/>
              </a:lnSpc>
              <a:defRPr sz="1290" b="0" i="0" u="none" strike="noStrike" kern="1200" spc="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r>
              <a:rPr lang="ja-JP" altLang="en-US" sz="11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局別・男女</a:t>
            </a:r>
            <a:r>
              <a:rPr lang="en-US" altLang="ja-JP" sz="11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50</a:t>
            </a:r>
            <a:r>
              <a:rPr lang="ja-JP" altLang="en-US" sz="11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</a:t>
            </a:r>
            <a:r>
              <a:rPr lang="ja-JP" altLang="en-US" sz="1100" b="0" baseline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リスナー</a:t>
            </a:r>
            <a:endParaRPr lang="en-US" altLang="ja-JP" sz="11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80"/>
              </a:lnSpc>
              <a:defRPr sz="1290">
                <a:solidFill>
                  <a:schemeClr val="tx1"/>
                </a:solidFill>
                <a:latin typeface="+mn-ea"/>
              </a:defRPr>
            </a:pPr>
            <a:r>
              <a:rPr lang="ja-JP" altLang="en-US" sz="11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平均世帯年収（単位：万）</a:t>
            </a:r>
          </a:p>
        </c:rich>
      </c:tx>
      <c:layout>
        <c:manualLayout>
          <c:xMode val="edge"/>
          <c:yMode val="edge"/>
          <c:x val="0.26815537208670043"/>
          <c:y val="3.37818966273963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ts val="1680"/>
            </a:lnSpc>
            <a:defRPr sz="1290" b="0" i="0" u="none" strike="noStrike" kern="1200" spc="0" baseline="0">
              <a:solidFill>
                <a:schemeClr val="tx1"/>
              </a:solidFill>
              <a:latin typeface="+mn-ea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3.4003860910821526E-2"/>
          <c:y val="0.19143074755524581"/>
          <c:w val="0.93199227817835695"/>
          <c:h val="0.746635775294527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29DD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C24-4D32-B69E-1D0208D8CA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数表!$F$14</c:f>
              <c:numCache>
                <c:formatCode>0_ </c:formatCode>
                <c:ptCount val="1"/>
                <c:pt idx="0">
                  <c:v>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9-47A5-B115-3B456B41C491}"/>
            </c:ext>
          </c:extLst>
        </c:ser>
        <c:ser>
          <c:idx val="1"/>
          <c:order val="1"/>
          <c:spPr>
            <a:solidFill>
              <a:srgbClr val="EEF5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数表!$G$14</c:f>
              <c:numCache>
                <c:formatCode>0_ </c:formatCode>
                <c:ptCount val="1"/>
                <c:pt idx="0">
                  <c:v>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9-47A5-B115-3B456B41C491}"/>
            </c:ext>
          </c:extLst>
        </c:ser>
        <c:ser>
          <c:idx val="2"/>
          <c:order val="2"/>
          <c:spPr>
            <a:solidFill>
              <a:srgbClr val="EEF5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数表!$H$14</c:f>
              <c:numCache>
                <c:formatCode>0_ </c:formatCode>
                <c:ptCount val="1"/>
                <c:pt idx="0">
                  <c:v>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39-47A5-B115-3B456B41C491}"/>
            </c:ext>
          </c:extLst>
        </c:ser>
        <c:ser>
          <c:idx val="3"/>
          <c:order val="3"/>
          <c:spPr>
            <a:solidFill>
              <a:srgbClr val="EEF5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数表!$I$14</c:f>
              <c:numCache>
                <c:formatCode>0_ </c:formatCode>
                <c:ptCount val="1"/>
                <c:pt idx="0">
                  <c:v>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39-47A5-B115-3B456B41C491}"/>
            </c:ext>
          </c:extLst>
        </c:ser>
        <c:ser>
          <c:idx val="4"/>
          <c:order val="4"/>
          <c:spPr>
            <a:solidFill>
              <a:srgbClr val="EEF5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数表!$J$14</c:f>
              <c:numCache>
                <c:formatCode>0_ </c:formatCode>
                <c:ptCount val="1"/>
                <c:pt idx="0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39-47A5-B115-3B456B41C4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0392784"/>
        <c:axId val="372147192"/>
      </c:barChart>
      <c:catAx>
        <c:axId val="370392784"/>
        <c:scaling>
          <c:orientation val="minMax"/>
        </c:scaling>
        <c:delete val="1"/>
        <c:axPos val="b"/>
        <c:majorTickMark val="none"/>
        <c:minorTickMark val="none"/>
        <c:tickLblPos val="nextTo"/>
        <c:crossAx val="372147192"/>
        <c:crosses val="autoZero"/>
        <c:auto val="1"/>
        <c:lblAlgn val="ctr"/>
        <c:lblOffset val="100"/>
        <c:noMultiLvlLbl val="0"/>
      </c:catAx>
      <c:valAx>
        <c:axId val="372147192"/>
        <c:scaling>
          <c:orientation val="minMax"/>
          <c:min val="500"/>
        </c:scaling>
        <c:delete val="1"/>
        <c:axPos val="l"/>
        <c:numFmt formatCode="0_ " sourceLinked="1"/>
        <c:majorTickMark val="none"/>
        <c:minorTickMark val="none"/>
        <c:tickLblPos val="nextTo"/>
        <c:crossAx val="37039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193967014842602"/>
          <c:y val="4.4880565612121233E-2"/>
          <c:w val="0.50132364611743174"/>
          <c:h val="0.7716176525104392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人口割合</c:v>
                </c:pt>
              </c:strCache>
            </c:strRef>
          </c:tx>
          <c:dPt>
            <c:idx val="0"/>
            <c:bubble3D val="0"/>
            <c:spPr>
              <a:solidFill>
                <a:srgbClr val="EEF5F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30-49BC-B57B-EFED30D263D4}"/>
              </c:ext>
            </c:extLst>
          </c:dPt>
          <c:dPt>
            <c:idx val="1"/>
            <c:bubble3D val="0"/>
            <c:spPr>
              <a:solidFill>
                <a:srgbClr val="EEF5F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30-49BC-B57B-EFED30D263D4}"/>
              </c:ext>
            </c:extLst>
          </c:dPt>
          <c:dPt>
            <c:idx val="2"/>
            <c:bubble3D val="0"/>
            <c:spPr>
              <a:solidFill>
                <a:srgbClr val="EEF5F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30-49BC-B57B-EFED30D263D4}"/>
              </c:ext>
            </c:extLst>
          </c:dPt>
          <c:dPt>
            <c:idx val="3"/>
            <c:bubble3D val="0"/>
            <c:spPr>
              <a:solidFill>
                <a:srgbClr val="629DD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30-49BC-B57B-EFED30D263D4}"/>
              </c:ext>
            </c:extLst>
          </c:dPt>
          <c:dPt>
            <c:idx val="4"/>
            <c:bubble3D val="0"/>
            <c:spPr>
              <a:solidFill>
                <a:srgbClr val="629DD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930-49BC-B57B-EFED30D263D4}"/>
              </c:ext>
            </c:extLst>
          </c:dPt>
          <c:dPt>
            <c:idx val="5"/>
            <c:bubble3D val="0"/>
            <c:spPr>
              <a:solidFill>
                <a:srgbClr val="D4E5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930-49BC-B57B-EFED30D263D4}"/>
              </c:ext>
            </c:extLst>
          </c:dPt>
          <c:dPt>
            <c:idx val="6"/>
            <c:bubble3D val="0"/>
            <c:spPr>
              <a:solidFill>
                <a:srgbClr val="D4E5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930-49BC-B57B-EFED30D263D4}"/>
              </c:ext>
            </c:extLst>
          </c:dPt>
          <c:dPt>
            <c:idx val="7"/>
            <c:bubble3D val="0"/>
            <c:spPr>
              <a:solidFill>
                <a:srgbClr val="D4E5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930-49BC-B57B-EFED30D263D4}"/>
              </c:ext>
            </c:extLst>
          </c:dPt>
          <c:dPt>
            <c:idx val="8"/>
            <c:bubble3D val="0"/>
            <c:spPr>
              <a:solidFill>
                <a:srgbClr val="EEF5F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930-49BC-B57B-EFED30D263D4}"/>
              </c:ext>
            </c:extLst>
          </c:dPt>
          <c:dLbls>
            <c:dLbl>
              <c:idx val="0"/>
              <c:layout>
                <c:manualLayout>
                  <c:x val="-7.4246487382921889E-2"/>
                  <c:y val="0.15004438779918275"/>
                </c:manualLayout>
              </c:layout>
              <c:tx>
                <c:rich>
                  <a:bodyPr/>
                  <a:lstStyle/>
                  <a:p>
                    <a:fld id="{E39A6A4F-F1EA-4BF0-B1AB-59826A73FCEF}" type="CATEGORYNAME">
                      <a:rPr lang="ja-JP" altLang="en-US" b="0" smtClean="0">
                        <a:solidFill>
                          <a:schemeClr val="tx1"/>
                        </a:solidFill>
                      </a:rPr>
                      <a:pPr/>
                      <a:t>[分類名]</a:t>
                    </a:fld>
                    <a:br>
                      <a:rPr lang="ja-JP" altLang="en-US" b="0" baseline="0">
                        <a:solidFill>
                          <a:schemeClr val="tx1"/>
                        </a:solidFill>
                      </a:rPr>
                    </a:br>
                    <a:r>
                      <a:rPr lang="ja-JP" altLang="en-US" b="0" baseline="0">
                        <a:solidFill>
                          <a:schemeClr val="tx1"/>
                        </a:solidFill>
                      </a:rPr>
                      <a:t> </a:t>
                    </a:r>
                    <a:fld id="{A18355F6-0C11-4B7E-BD36-1C0AE40CD2D8}" type="VALUE">
                      <a:rPr lang="en-US" altLang="ja-JP" b="0" baseline="0">
                        <a:solidFill>
                          <a:schemeClr val="tx1"/>
                        </a:solidFill>
                      </a:rPr>
                      <a:pPr/>
                      <a:t>[値]</a:t>
                    </a:fld>
                    <a:endParaRPr lang="ja-JP" altLang="en-US" b="0" baseline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30-49BC-B57B-EFED30D263D4}"/>
                </c:ext>
              </c:extLst>
            </c:dLbl>
            <c:dLbl>
              <c:idx val="1"/>
              <c:layout>
                <c:manualLayout>
                  <c:x val="-0.1121125281767528"/>
                  <c:y val="0.13240408576827231"/>
                </c:manualLayout>
              </c:layout>
              <c:tx>
                <c:rich>
                  <a:bodyPr/>
                  <a:lstStyle/>
                  <a:p>
                    <a:fld id="{54429937-6AB9-4A47-9CF9-EB63E5D7874D}" type="CATEGORYNAME">
                      <a:rPr lang="ja-JP" altLang="en-US" smtClean="0"/>
                      <a:pPr/>
                      <a:t>[分類名]</a:t>
                    </a:fld>
                    <a:endParaRPr lang="ja-JP" altLang="en-US" baseline="0"/>
                  </a:p>
                  <a:p>
                    <a:r>
                      <a:rPr lang="ja-JP" altLang="en-US" baseline="0"/>
                      <a:t> </a:t>
                    </a:r>
                    <a:fld id="{8F2B40F7-543E-4D01-B6CE-83A0200D9AC9}" type="VALUE">
                      <a:rPr lang="en-US" altLang="ja-JP" baseline="0"/>
                      <a:pPr/>
                      <a:t>[値]</a:t>
                    </a:fld>
                    <a:endParaRPr lang="ja-JP" alt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30-49BC-B57B-EFED30D263D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EE4EDC4-13DC-40F3-9D5E-623A35FE8FA4}" type="CATEGORYNAME">
                      <a:rPr lang="ja-JP" altLang="en-US" smtClean="0"/>
                      <a:pPr/>
                      <a:t>[分類名]</a:t>
                    </a:fld>
                    <a:endParaRPr lang="ja-JP" altLang="en-US" baseline="0"/>
                  </a:p>
                  <a:p>
                    <a:r>
                      <a:rPr lang="ja-JP" altLang="en-US" baseline="0"/>
                      <a:t> </a:t>
                    </a:r>
                    <a:fld id="{8C417B44-0A4B-4E6F-98CD-482E5819AA3C}" type="VALUE">
                      <a:rPr lang="en-US" altLang="ja-JP" baseline="0"/>
                      <a:pPr/>
                      <a:t>[値]</a:t>
                    </a:fld>
                    <a:endParaRPr lang="ja-JP" alt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30-49BC-B57B-EFED30D263D4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defRPr>
                    </a:pPr>
                    <a:fld id="{5C4F17BE-B098-4C2A-8286-62A4D3E438E0}" type="CATEGORYNAME">
                      <a:rPr lang="ja-JP" altLang="en-US" sz="900" b="1" smtClean="0">
                        <a:solidFill>
                          <a:schemeClr val="bg1"/>
                        </a:solidFill>
                      </a:rPr>
                      <a:pPr>
                        <a:defRPr sz="900" b="1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defRPr>
                      </a:pPr>
                      <a:t>[分類名]</a:t>
                    </a:fld>
                    <a:endParaRPr lang="ja-JP" altLang="en-US" sz="900" b="1" baseline="0">
                      <a:solidFill>
                        <a:schemeClr val="bg1"/>
                      </a:solidFill>
                    </a:endParaRPr>
                  </a:p>
                  <a:p>
                    <a:pPr>
                      <a:defRPr sz="900" b="1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defRPr>
                    </a:pPr>
                    <a:r>
                      <a:rPr lang="ja-JP" altLang="en-US" sz="900" b="1" baseline="0">
                        <a:solidFill>
                          <a:schemeClr val="bg1"/>
                        </a:solidFill>
                      </a:rPr>
                      <a:t> </a:t>
                    </a:r>
                    <a:fld id="{458EF535-9BCD-4F23-8C0D-E59D592FE4CD}" type="VALUE">
                      <a:rPr lang="en-US" altLang="ja-JP" sz="900" b="1" baseline="0">
                        <a:solidFill>
                          <a:schemeClr val="bg1"/>
                        </a:solidFill>
                      </a:rPr>
                      <a:pPr>
                        <a:defRPr sz="900" b="1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defRPr>
                      </a:pPr>
                      <a:t>[値]</a:t>
                    </a:fld>
                    <a:endParaRPr lang="ja-JP" altLang="en-US" sz="900" b="1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930-49BC-B57B-EFED30D263D4}"/>
                </c:ext>
              </c:extLst>
            </c:dLbl>
            <c:dLbl>
              <c:idx val="4"/>
              <c:layout>
                <c:manualLayout>
                  <c:x val="3.4214764307180755E-2"/>
                  <c:y val="-0.167169786376105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defRPr>
                    </a:pPr>
                    <a:fld id="{72A9E538-8209-44E5-9436-F91FB9EC60FC}" type="CATEGORYNAME">
                      <a:rPr lang="ja-JP" altLang="en-US" sz="900" b="1" smtClean="0">
                        <a:solidFill>
                          <a:schemeClr val="bg1"/>
                        </a:solidFill>
                      </a:rPr>
                      <a:pPr>
                        <a:defRPr sz="900" b="1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defRPr>
                      </a:pPr>
                      <a:t>[分類名]</a:t>
                    </a:fld>
                    <a:endParaRPr lang="ja-JP" altLang="en-US" sz="900" b="1" baseline="0">
                      <a:solidFill>
                        <a:schemeClr val="bg1"/>
                      </a:solidFill>
                    </a:endParaRPr>
                  </a:p>
                  <a:p>
                    <a:pPr>
                      <a:defRPr sz="900" b="1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defRPr>
                    </a:pPr>
                    <a:r>
                      <a:rPr lang="ja-JP" altLang="en-US" sz="900" b="1" baseline="0">
                        <a:solidFill>
                          <a:schemeClr val="bg1"/>
                        </a:solidFill>
                      </a:rPr>
                      <a:t> </a:t>
                    </a:r>
                    <a:fld id="{15B4CB76-3F42-4502-B7D0-264B9DA23D2E}" type="VALUE">
                      <a:rPr lang="en-US" altLang="ja-JP" sz="900" b="1" baseline="0">
                        <a:solidFill>
                          <a:schemeClr val="bg1"/>
                        </a:solidFill>
                      </a:rPr>
                      <a:pPr>
                        <a:defRPr sz="900" b="1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defRPr>
                      </a:pPr>
                      <a:t>[値]</a:t>
                    </a:fld>
                    <a:endParaRPr lang="ja-JP" altLang="en-US" sz="900" b="1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930-49BC-B57B-EFED30D263D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F346EB6-3055-46FA-98F1-8052BDADC3E5}" type="CATEGORYNAME">
                      <a:rPr lang="ja-JP" altLang="en-US" smtClean="0"/>
                      <a:pPr/>
                      <a:t>[分類名]</a:t>
                    </a:fld>
                    <a:endParaRPr lang="ja-JP" altLang="en-US" baseline="0"/>
                  </a:p>
                  <a:p>
                    <a:r>
                      <a:rPr lang="ja-JP" altLang="en-US" baseline="0"/>
                      <a:t> </a:t>
                    </a:r>
                    <a:fld id="{6E9E2D5E-F19A-4596-BBF4-B2DDC10BBBD3}" type="VALUE">
                      <a:rPr lang="en-US" altLang="ja-JP" baseline="0"/>
                      <a:pPr/>
                      <a:t>[値]</a:t>
                    </a:fld>
                    <a:endParaRPr lang="ja-JP" alt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930-49BC-B57B-EFED30D263D4}"/>
                </c:ext>
              </c:extLst>
            </c:dLbl>
            <c:dLbl>
              <c:idx val="6"/>
              <c:layout>
                <c:manualLayout>
                  <c:x val="0.14840688974728425"/>
                  <c:y val="4.7583662738544558E-2"/>
                </c:manualLayout>
              </c:layout>
              <c:tx>
                <c:rich>
                  <a:bodyPr/>
                  <a:lstStyle/>
                  <a:p>
                    <a:fld id="{B9468D47-7EFE-4772-A92D-75F87CA46FE9}" type="CATEGORYNAME">
                      <a:rPr lang="ja-JP" altLang="en-US" smtClean="0"/>
                      <a:pPr/>
                      <a:t>[分類名]</a:t>
                    </a:fld>
                    <a:endParaRPr lang="ja-JP" altLang="en-US" baseline="0"/>
                  </a:p>
                  <a:p>
                    <a:fld id="{E7760D88-3429-40A3-83C8-2F934DB1993D}" type="VALUE">
                      <a:rPr lang="en-US" altLang="ja-JP" baseline="0" smtClean="0"/>
                      <a:pPr/>
                      <a:t>[値]</a:t>
                    </a:fld>
                    <a:endParaRPr lang="ja-JP" alt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930-49BC-B57B-EFED30D263D4}"/>
                </c:ext>
              </c:extLst>
            </c:dLbl>
            <c:dLbl>
              <c:idx val="7"/>
              <c:layout>
                <c:manualLayout>
                  <c:x val="0.12048870090729084"/>
                  <c:y val="0.15752293617331553"/>
                </c:manualLayout>
              </c:layout>
              <c:tx>
                <c:rich>
                  <a:bodyPr/>
                  <a:lstStyle/>
                  <a:p>
                    <a:fld id="{8069ACF8-EAE1-4E2C-9203-4DAD2D8CD9FE}" type="CATEGORYNAME">
                      <a:rPr lang="ja-JP" altLang="en-US" smtClean="0"/>
                      <a:pPr/>
                      <a:t>[分類名]</a:t>
                    </a:fld>
                    <a:endParaRPr lang="ja-JP" altLang="en-US" baseline="0" dirty="0"/>
                  </a:p>
                  <a:p>
                    <a:r>
                      <a:rPr lang="ja-JP" altLang="en-US" baseline="0" dirty="0"/>
                      <a:t> </a:t>
                    </a:r>
                    <a:fld id="{9EF35F0F-BC19-4F99-B881-B9FFA76F616C}" type="VALUE">
                      <a:rPr lang="en-US" altLang="ja-JP" baseline="0"/>
                      <a:pPr/>
                      <a:t>[値]</a:t>
                    </a:fld>
                    <a:endParaRPr lang="ja-JP" alt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930-49BC-B57B-EFED30D263D4}"/>
                </c:ext>
              </c:extLst>
            </c:dLbl>
            <c:dLbl>
              <c:idx val="8"/>
              <c:layout>
                <c:manualLayout>
                  <c:x val="5.1418929906492758E-2"/>
                  <c:y val="0.10890695841811279"/>
                </c:manualLayout>
              </c:layout>
              <c:tx>
                <c:rich>
                  <a:bodyPr/>
                  <a:lstStyle/>
                  <a:p>
                    <a:fld id="{613AAA17-DBF7-46F2-909C-2B19AD721163}" type="CATEGORYNAME">
                      <a:rPr lang="ja-JP" altLang="en-US" smtClean="0"/>
                      <a:pPr/>
                      <a:t>[分類名]</a:t>
                    </a:fld>
                    <a:r>
                      <a:rPr lang="ja-JP" altLang="en-US" baseline="0" dirty="0"/>
                      <a:t> </a:t>
                    </a:r>
                    <a:br>
                      <a:rPr lang="ja-JP" altLang="en-US" baseline="0" dirty="0"/>
                    </a:br>
                    <a:fld id="{5C422996-3104-41D4-8F29-C067ADE2A92F}" type="VALUE">
                      <a:rPr lang="en-US" altLang="ja-JP" baseline="0" smtClean="0"/>
                      <a:pPr/>
                      <a:t>[値]</a:t>
                    </a:fld>
                    <a:endParaRPr lang="ja-JP" alt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F930-49BC-B57B-EFED30D26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10～19歳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70～79歳</c:v>
                </c:pt>
                <c:pt idx="7">
                  <c:v>80歳以上</c:v>
                </c:pt>
                <c:pt idx="8">
                  <c:v>0～9歳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9.1201159709385804E-2</c:v>
                </c:pt>
                <c:pt idx="1">
                  <c:v>0.10315212551716166</c:v>
                </c:pt>
                <c:pt idx="2">
                  <c:v>0.11194068726905031</c:v>
                </c:pt>
                <c:pt idx="3">
                  <c:v>0.14930310298200966</c:v>
                </c:pt>
                <c:pt idx="4">
                  <c:v>0.13078161152492643</c:v>
                </c:pt>
                <c:pt idx="5">
                  <c:v>0.1192567818403131</c:v>
                </c:pt>
                <c:pt idx="6">
                  <c:v>0.13066499243378626</c:v>
                </c:pt>
                <c:pt idx="7">
                  <c:v>8.460649763267114E-2</c:v>
                </c:pt>
                <c:pt idx="8">
                  <c:v>7.9062374768098034E-2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930-49BC-B57B-EFED30D26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400" dirty="0"/>
              <a:t>勉強中に接触するメディア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8.9849258544423383E-2"/>
          <c:y val="0.17771542337688645"/>
          <c:w val="0.88123920991427529"/>
          <c:h val="0.45676307859819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勉強中に接触するメディア</c:v>
                </c:pt>
              </c:strCache>
            </c:strRef>
          </c:tx>
          <c:spPr>
            <a:solidFill>
              <a:srgbClr val="D4E5F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29DD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27-4588-AEEA-9092AD1AE4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ラジオ</c:v>
                </c:pt>
                <c:pt idx="1">
                  <c:v>テレビ</c:v>
                </c:pt>
                <c:pt idx="2">
                  <c:v>新聞</c:v>
                </c:pt>
                <c:pt idx="3">
                  <c:v>雑誌</c:v>
                </c:pt>
                <c:pt idx="4">
                  <c:v>PC</c:v>
                </c:pt>
                <c:pt idx="5">
                  <c:v>携帯電話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4.2</c:v>
                </c:pt>
                <c:pt idx="1">
                  <c:v>3</c:v>
                </c:pt>
                <c:pt idx="2">
                  <c:v>0.2</c:v>
                </c:pt>
                <c:pt idx="3">
                  <c:v>0.3</c:v>
                </c:pt>
                <c:pt idx="4">
                  <c:v>4.3</c:v>
                </c:pt>
                <c:pt idx="5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27-4588-AEEA-9092AD1AE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489760"/>
        <c:axId val="62496016"/>
      </c:barChart>
      <c:catAx>
        <c:axId val="5848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2496016"/>
        <c:crosses val="autoZero"/>
        <c:auto val="1"/>
        <c:lblAlgn val="ctr"/>
        <c:lblOffset val="100"/>
        <c:noMultiLvlLbl val="0"/>
      </c:catAx>
      <c:valAx>
        <c:axId val="6249601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8489760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400" dirty="0"/>
              <a:t>買い物に行く移動中に接触するメディア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8.9849258544423383E-2"/>
          <c:y val="0.17771542337688645"/>
          <c:w val="0.88123920991427529"/>
          <c:h val="0.45676307859819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買い物に行く移動中に接触するメディア</c:v>
                </c:pt>
              </c:strCache>
            </c:strRef>
          </c:tx>
          <c:spPr>
            <a:solidFill>
              <a:srgbClr val="D4E5F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29DD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AD-45FC-8CAD-1DC88AB80E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ラジオ</c:v>
                </c:pt>
                <c:pt idx="1">
                  <c:v>テレビ</c:v>
                </c:pt>
                <c:pt idx="2">
                  <c:v>新聞</c:v>
                </c:pt>
                <c:pt idx="3">
                  <c:v>雑誌</c:v>
                </c:pt>
                <c:pt idx="4">
                  <c:v>PC</c:v>
                </c:pt>
                <c:pt idx="5">
                  <c:v>携帯電話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12.7</c:v>
                </c:pt>
                <c:pt idx="1">
                  <c:v>4.8</c:v>
                </c:pt>
                <c:pt idx="2">
                  <c:v>0</c:v>
                </c:pt>
                <c:pt idx="3">
                  <c:v>0.2</c:v>
                </c:pt>
                <c:pt idx="4">
                  <c:v>1.1000000000000001</c:v>
                </c:pt>
                <c:pt idx="5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AD-45FC-8CAD-1DC88AB80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489760"/>
        <c:axId val="62496016"/>
      </c:barChart>
      <c:catAx>
        <c:axId val="5848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2496016"/>
        <c:crosses val="autoZero"/>
        <c:auto val="1"/>
        <c:lblAlgn val="ctr"/>
        <c:lblOffset val="100"/>
        <c:noMultiLvlLbl val="0"/>
      </c:catAx>
      <c:valAx>
        <c:axId val="62496016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8489760"/>
        <c:crosses val="autoZero"/>
        <c:crossBetween val="between"/>
        <c:majorUnit val="5"/>
        <c:minorUnit val="2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400" dirty="0"/>
              <a:t>通勤・通学中に接触するメディア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8.9849258544423383E-2"/>
          <c:y val="0.17771542337688645"/>
          <c:w val="0.88123920991427529"/>
          <c:h val="0.45676307859819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通勤・通学中に接触するメディア</c:v>
                </c:pt>
              </c:strCache>
            </c:strRef>
          </c:tx>
          <c:spPr>
            <a:solidFill>
              <a:srgbClr val="D4E5F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29DD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FE-41F6-ABE5-F3ED93D63A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ラジオ</c:v>
                </c:pt>
                <c:pt idx="1">
                  <c:v>テレビ</c:v>
                </c:pt>
                <c:pt idx="2">
                  <c:v>新聞</c:v>
                </c:pt>
                <c:pt idx="3">
                  <c:v>雑誌</c:v>
                </c:pt>
                <c:pt idx="4">
                  <c:v>PC</c:v>
                </c:pt>
                <c:pt idx="5">
                  <c:v>携帯電話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13.9</c:v>
                </c:pt>
                <c:pt idx="1">
                  <c:v>2.4</c:v>
                </c:pt>
                <c:pt idx="2">
                  <c:v>1.5</c:v>
                </c:pt>
                <c:pt idx="3">
                  <c:v>1.1000000000000001</c:v>
                </c:pt>
                <c:pt idx="4">
                  <c:v>3</c:v>
                </c:pt>
                <c:pt idx="5">
                  <c:v>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FE-41F6-ABE5-F3ED93D63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489760"/>
        <c:axId val="62496016"/>
      </c:barChart>
      <c:catAx>
        <c:axId val="5848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2496016"/>
        <c:crosses val="autoZero"/>
        <c:auto val="1"/>
        <c:lblAlgn val="ctr"/>
        <c:lblOffset val="100"/>
        <c:noMultiLvlLbl val="0"/>
      </c:catAx>
      <c:valAx>
        <c:axId val="62496016"/>
        <c:scaling>
          <c:orientation val="minMax"/>
          <c:max val="3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8489760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0.15866</cdr:x>
      <cdr:y>0.40052</cdr:y>
    </cdr:from>
    <cdr:to>
      <cdr:x>0.17647</cdr:x>
      <cdr:y>0.4713</cdr:y>
    </cdr:to>
    <cdr:cxnSp macro="">
      <cdr:nvCxnSpPr>
        <cdr:cNvPr id="3" name="直線コネクタ 2">
          <a:extLst xmlns:a="http://schemas.openxmlformats.org/drawingml/2006/main">
            <a:ext uri="{FF2B5EF4-FFF2-40B4-BE49-F238E27FC236}">
              <a16:creationId xmlns:a16="http://schemas.microsoft.com/office/drawing/2014/main" id="{7F708D9F-3643-B437-11FC-9D4037D41CBD}"/>
            </a:ext>
          </a:extLst>
        </cdr:cNvPr>
        <cdr:cNvCxnSpPr/>
      </cdr:nvCxnSpPr>
      <cdr:spPr>
        <a:xfrm xmlns:a="http://schemas.openxmlformats.org/drawingml/2006/main" flipH="1">
          <a:off x="1475778" y="2169667"/>
          <a:ext cx="165637" cy="38339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263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350" y="2"/>
            <a:ext cx="2950263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2D6CF5D-AD00-4697-9680-BECF753FB6F3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197" y="4783140"/>
            <a:ext cx="5444807" cy="3913187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6"/>
            <a:ext cx="2950263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350" y="9440866"/>
            <a:ext cx="2950263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68DF8B82-E00A-40A5-BBE5-67456CBB9C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7DE1-E937-49EA-AEB4-50094B22EF9D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1540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79015-6272-40C6-A9BB-D92D62A5E27E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6378578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89EF0-6072-49C0-8CBD-A2BAC656D34B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474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68" y="368299"/>
            <a:ext cx="669953" cy="4320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7" y="800299"/>
            <a:ext cx="8543925" cy="42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70C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9332" y="363743"/>
            <a:ext cx="5592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235EF90-4A2E-483D-8024-7EAC4E40F8E4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8" name="コンテンツ プレースホルダー 12">
            <a:extLst>
              <a:ext uri="{FF2B5EF4-FFF2-40B4-BE49-F238E27FC236}">
                <a16:creationId xmlns:a16="http://schemas.microsoft.com/office/drawing/2014/main" id="{3E20CE19-63AF-3FF7-747A-1819D146813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47421" y="368299"/>
            <a:ext cx="7121911" cy="432000"/>
          </a:xfrm>
        </p:spPr>
        <p:txBody>
          <a:bodyPr anchor="ctr">
            <a:normAutofit/>
          </a:bodyPr>
          <a:lstStyle>
            <a:lvl1pPr>
              <a:defRPr sz="16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>
              <a:buNone/>
            </a:pPr>
            <a:endParaRPr kumimoji="1" lang="ja-JP" altLang="en-US" sz="1600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6AD411A-D732-A1C0-E1BE-AF7961848DD1}"/>
              </a:ext>
            </a:extLst>
          </p:cNvPr>
          <p:cNvCxnSpPr>
            <a:cxnSpLocks/>
          </p:cNvCxnSpPr>
          <p:nvPr userDrawn="1"/>
        </p:nvCxnSpPr>
        <p:spPr>
          <a:xfrm>
            <a:off x="777468" y="795743"/>
            <a:ext cx="835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6AA1EAD-D6A8-0F57-0BB5-B68398BF45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42100"/>
            <a:ext cx="2663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(C) 2024 FM802. </a:t>
            </a:r>
            <a:r>
              <a:rPr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Rights Reserved.</a:t>
            </a:r>
            <a:endParaRPr lang="ja-JP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9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66A19-BBB2-4D3A-8AEE-E3F0A26A5AC6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83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28838-570B-494C-A7F6-2C980C269BD0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8420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D18C9-4E10-4E9C-98FD-613DFB7633B5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9030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6000" y="4240349"/>
            <a:ext cx="4320000" cy="736533"/>
          </a:xfrm>
          <a:solidFill>
            <a:srgbClr val="006699"/>
          </a:solidFill>
        </p:spPr>
        <p:txBody>
          <a:bodyPr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BB348-4560-4560-90E9-086C83569D56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3704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37330-A93C-484A-9CC9-0AD50DAD12C6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9021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79015-6272-40C6-A9BB-D92D62A5E27E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8466857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70CE9-585F-4C50-AC5A-E466B6CAE504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272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D79015-6272-40C6-A9BB-D92D62A5E27E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089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B08624A-41C9-5D06-0509-9FC2A08333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3520" y="0"/>
            <a:ext cx="587248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99F4B83-78A4-CAB7-CA68-167666EE6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563" y="2260357"/>
            <a:ext cx="4940300" cy="1103568"/>
          </a:xfrm>
        </p:spPr>
        <p:txBody>
          <a:bodyPr anchor="ctr">
            <a:normAutofit/>
          </a:bodyPr>
          <a:lstStyle/>
          <a:p>
            <a:pPr algn="l"/>
            <a:r>
              <a:rPr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FM COCOLO</a:t>
            </a:r>
            <a:br>
              <a:rPr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MEDIA PROFILE</a:t>
            </a:r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kumimoji="1" lang="ja-JP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4472052-E4A4-749A-95E6-21626AD6C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525" y="4400653"/>
            <a:ext cx="3995832" cy="702788"/>
          </a:xfrm>
        </p:spPr>
        <p:txBody>
          <a:bodyPr anchor="ctr">
            <a:normAutofit lnSpcReduction="10000"/>
          </a:bodyPr>
          <a:lstStyle/>
          <a:p>
            <a:r>
              <a:rPr kumimoji="1"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kumimoji="1"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r>
              <a: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kumimoji="1"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月</a:t>
            </a:r>
            <a:endParaRPr kumimoji="1" lang="en-US" altLang="ja-JP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株式会社</a:t>
            </a:r>
            <a:r>
              <a:rPr kumimoji="1"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FM802</a:t>
            </a:r>
            <a:endParaRPr kumimoji="1" lang="ja-JP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1" name="Picture 2" descr="FM802 SDGs">
            <a:extLst>
              <a:ext uri="{FF2B5EF4-FFF2-40B4-BE49-F238E27FC236}">
                <a16:creationId xmlns:a16="http://schemas.microsoft.com/office/drawing/2014/main" id="{EF1250B9-FC36-B30F-622D-ABCF5FBD6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1561" y="5414130"/>
            <a:ext cx="2055932" cy="64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764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6702403-B3EF-E173-2518-708C84DA66CD}"/>
              </a:ext>
            </a:extLst>
          </p:cNvPr>
          <p:cNvSpPr/>
          <p:nvPr/>
        </p:nvSpPr>
        <p:spPr>
          <a:xfrm>
            <a:off x="5101255" y="3872481"/>
            <a:ext cx="4320000" cy="23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(%)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E418486-A51D-8A99-1FC6-AED134D956D7}"/>
              </a:ext>
            </a:extLst>
          </p:cNvPr>
          <p:cNvSpPr/>
          <p:nvPr/>
        </p:nvSpPr>
        <p:spPr>
          <a:xfrm>
            <a:off x="484744" y="3872481"/>
            <a:ext cx="4320000" cy="23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(%)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2C39BCC1-3C53-F16D-F66F-6F6075A54D80}"/>
              </a:ext>
            </a:extLst>
          </p:cNvPr>
          <p:cNvSpPr/>
          <p:nvPr/>
        </p:nvSpPr>
        <p:spPr>
          <a:xfrm>
            <a:off x="5101255" y="1335122"/>
            <a:ext cx="4320000" cy="23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(%)</a:t>
            </a:r>
          </a:p>
          <a:p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ja-JP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A2F4DC1-4248-5DBE-BDEB-FB398D9C79C3}"/>
              </a:ext>
            </a:extLst>
          </p:cNvPr>
          <p:cNvSpPr/>
          <p:nvPr/>
        </p:nvSpPr>
        <p:spPr>
          <a:xfrm>
            <a:off x="484744" y="1339678"/>
            <a:ext cx="4320000" cy="23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(%)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</p:txBody>
      </p:sp>
      <p:graphicFrame>
        <p:nvGraphicFramePr>
          <p:cNvPr id="24" name="グラフ 23">
            <a:extLst>
              <a:ext uri="{FF2B5EF4-FFF2-40B4-BE49-F238E27FC236}">
                <a16:creationId xmlns:a16="http://schemas.microsoft.com/office/drawing/2014/main" id="{260E3A51-403F-3DE1-4267-43076D387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914260"/>
              </p:ext>
            </p:extLst>
          </p:nvPr>
        </p:nvGraphicFramePr>
        <p:xfrm>
          <a:off x="5101255" y="1335122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6" name="Picture 2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6" y="46039"/>
            <a:ext cx="95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1">
            <a:extLst>
              <a:ext uri="{FF2B5EF4-FFF2-40B4-BE49-F238E27FC236}">
                <a16:creationId xmlns:a16="http://schemas.microsoft.com/office/drawing/2014/main" id="{6B8920F3-44D3-4F27-BFC0-A350B65AC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191"/>
            <a:ext cx="7281316" cy="2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90" b="1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</a:rPr>
              <a:t>　　　</a:t>
            </a:r>
            <a:r>
              <a:rPr kumimoji="1" lang="ja-JP" altLang="en-US" sz="129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</a:rPr>
              <a:t>ラジオは「ながら接触」しやすいメディア！</a:t>
            </a:r>
            <a:endParaRPr kumimoji="1" lang="en-US" altLang="ja-JP" sz="129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ED08F41-4DD4-1530-F179-E667BC3E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04</a:t>
            </a:r>
            <a:endParaRPr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A009A1D-0CE7-C2D9-0583-FD95C1A7D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仕事中や買い物に行く移動中など、屋内でも屋外でも「ながら聴取」されるメディアです。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B5786D0-1D1B-747E-2D11-79DE516C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7DE1-E937-49EA-AEB4-50094B22EF9D}" type="slidenum">
              <a:rPr lang="en-US" altLang="ja-JP" sz="1290" smtClean="0"/>
              <a:pPr>
                <a:defRPr/>
              </a:pPr>
              <a:t>10</a:t>
            </a:fld>
            <a:endParaRPr lang="en-US" altLang="ja-JP" sz="1290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AC793DC9-C312-3C1F-7B49-B44CF8E9430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ラジオの現在地について</a:t>
            </a:r>
          </a:p>
        </p:txBody>
      </p:sp>
      <p:graphicFrame>
        <p:nvGraphicFramePr>
          <p:cNvPr id="27" name="グラフ 26">
            <a:extLst>
              <a:ext uri="{FF2B5EF4-FFF2-40B4-BE49-F238E27FC236}">
                <a16:creationId xmlns:a16="http://schemas.microsoft.com/office/drawing/2014/main" id="{D1F5A4DE-7510-5CDC-5977-271678EBEA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5292369"/>
              </p:ext>
            </p:extLst>
          </p:nvPr>
        </p:nvGraphicFramePr>
        <p:xfrm>
          <a:off x="5101255" y="3872481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グラフ 27">
            <a:extLst>
              <a:ext uri="{FF2B5EF4-FFF2-40B4-BE49-F238E27FC236}">
                <a16:creationId xmlns:a16="http://schemas.microsoft.com/office/drawing/2014/main" id="{D68FAF22-D57A-F562-9353-1E13BEA948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837556"/>
              </p:ext>
            </p:extLst>
          </p:nvPr>
        </p:nvGraphicFramePr>
        <p:xfrm>
          <a:off x="484744" y="1339678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C0AB0CE-EDB4-4EA6-A618-419D7EB63B62}"/>
              </a:ext>
            </a:extLst>
          </p:cNvPr>
          <p:cNvSpPr txBox="1"/>
          <p:nvPr/>
        </p:nvSpPr>
        <p:spPr>
          <a:xfrm>
            <a:off x="2462573" y="6304726"/>
            <a:ext cx="49808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株式会社ビデオリサーチによる関西圏個人聴取率調査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2019</a:t>
            </a:r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月をもとに作成</a:t>
            </a:r>
          </a:p>
        </p:txBody>
      </p:sp>
      <p:graphicFrame>
        <p:nvGraphicFramePr>
          <p:cNvPr id="26" name="グラフ 25">
            <a:extLst>
              <a:ext uri="{FF2B5EF4-FFF2-40B4-BE49-F238E27FC236}">
                <a16:creationId xmlns:a16="http://schemas.microsoft.com/office/drawing/2014/main" id="{F2E966E7-1144-6A52-C88E-8CAD043EFB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243020"/>
              </p:ext>
            </p:extLst>
          </p:nvPr>
        </p:nvGraphicFramePr>
        <p:xfrm>
          <a:off x="484744" y="3872481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2943517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グラフ 35">
            <a:extLst>
              <a:ext uri="{FF2B5EF4-FFF2-40B4-BE49-F238E27FC236}">
                <a16:creationId xmlns:a16="http://schemas.microsoft.com/office/drawing/2014/main" id="{C066D252-E2B0-58F7-BE56-C70125F574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647970"/>
              </p:ext>
            </p:extLst>
          </p:nvPr>
        </p:nvGraphicFramePr>
        <p:xfrm>
          <a:off x="302222" y="1542953"/>
          <a:ext cx="9301556" cy="5417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2" descr="Netflix - Google Play のアプリ">
            <a:extLst>
              <a:ext uri="{FF2B5EF4-FFF2-40B4-BE49-F238E27FC236}">
                <a16:creationId xmlns:a16="http://schemas.microsoft.com/office/drawing/2014/main" id="{37C16E54-B085-2D2F-0AF7-CADF344BF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57" b="23568"/>
          <a:stretch/>
        </p:blipFill>
        <p:spPr bwMode="auto">
          <a:xfrm>
            <a:off x="6317065" y="3531794"/>
            <a:ext cx="630681" cy="46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2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6" y="46039"/>
            <a:ext cx="95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1">
            <a:extLst>
              <a:ext uri="{FF2B5EF4-FFF2-40B4-BE49-F238E27FC236}">
                <a16:creationId xmlns:a16="http://schemas.microsoft.com/office/drawing/2014/main" id="{6B8920F3-44D3-4F27-BFC0-A350B65AC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191"/>
            <a:ext cx="7281316" cy="2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90" b="1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</a:rPr>
              <a:t>　　　</a:t>
            </a:r>
            <a:r>
              <a:rPr kumimoji="1" lang="ja-JP" altLang="en-US" sz="129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</a:rPr>
              <a:t>ラジオは「ながら接触」しやすいメディア！</a:t>
            </a:r>
            <a:endParaRPr kumimoji="1" lang="en-US" altLang="ja-JP" sz="129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ED08F41-4DD4-1530-F179-E667BC3E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04</a:t>
            </a:r>
            <a:endParaRPr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A009A1D-0CE7-C2D9-0583-FD95C1A7D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1</a:t>
            </a:r>
            <a:r>
              <a:rPr lang="ja-JP" altLang="en-US" dirty="0"/>
              <a:t>週間あたりの</a:t>
            </a:r>
            <a:r>
              <a:rPr lang="en-US" altLang="ja-JP" dirty="0"/>
              <a:t>『</a:t>
            </a:r>
            <a:r>
              <a:rPr lang="ja-JP" altLang="en-US" dirty="0"/>
              <a:t>ラジオ</a:t>
            </a:r>
            <a:r>
              <a:rPr lang="en-US" altLang="ja-JP" dirty="0"/>
              <a:t>』</a:t>
            </a:r>
            <a:r>
              <a:rPr lang="ja-JP" altLang="en-US" dirty="0"/>
              <a:t>到達人口と</a:t>
            </a:r>
            <a:r>
              <a:rPr lang="en-US" altLang="ja-JP" dirty="0"/>
              <a:t>『</a:t>
            </a:r>
            <a:r>
              <a:rPr lang="ja-JP" altLang="en-US" dirty="0"/>
              <a:t>動画・音楽配信サービス</a:t>
            </a:r>
            <a:r>
              <a:rPr lang="en-US" altLang="ja-JP" dirty="0"/>
              <a:t>』</a:t>
            </a:r>
            <a:r>
              <a:rPr lang="ja-JP" altLang="en-US" dirty="0"/>
              <a:t>接触人数比較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B5786D0-1D1B-747E-2D11-79DE516C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7DE1-E937-49EA-AEB4-50094B22EF9D}" type="slidenum">
              <a:rPr lang="en-US" altLang="ja-JP" sz="1290" smtClean="0"/>
              <a:pPr>
                <a:defRPr/>
              </a:pPr>
              <a:t>11</a:t>
            </a:fld>
            <a:endParaRPr lang="en-US" altLang="ja-JP" sz="1290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AC793DC9-C312-3C1F-7B49-B44CF8E9430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ラジオの現在地について</a:t>
            </a:r>
          </a:p>
        </p:txBody>
      </p:sp>
      <p:pic>
        <p:nvPicPr>
          <p:cNvPr id="2" name="Picture 2" descr="FM802のCM日時が変更になりました！ | 大阪で新築物件・注文住宅・リフォームなら株式会社スズホーム">
            <a:extLst>
              <a:ext uri="{FF2B5EF4-FFF2-40B4-BE49-F238E27FC236}">
                <a16:creationId xmlns:a16="http://schemas.microsoft.com/office/drawing/2014/main" id="{5B932B9B-0AB9-535A-53A7-82B65D7D5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8721" y="3227744"/>
            <a:ext cx="1489833" cy="51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ゲームソフト | YouTube | プレイステーション">
            <a:extLst>
              <a:ext uri="{FF2B5EF4-FFF2-40B4-BE49-F238E27FC236}">
                <a16:creationId xmlns:a16="http://schemas.microsoft.com/office/drawing/2014/main" id="{3F9B6430-807F-CD7D-D737-307A30FE9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254" y="2224157"/>
            <a:ext cx="913170" cy="2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mazon Prime Video for Windows を入手 - Microsoft Store ja-JP">
            <a:extLst>
              <a:ext uri="{FF2B5EF4-FFF2-40B4-BE49-F238E27FC236}">
                <a16:creationId xmlns:a16="http://schemas.microsoft.com/office/drawing/2014/main" id="{0126859B-8837-283C-280B-5E6F1438F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3507" y="3138217"/>
            <a:ext cx="507116" cy="5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ユニバーサルミュージックジャパン、Apple Musicの1カ月無料コード配布中 - iPhone Mania">
            <a:extLst>
              <a:ext uri="{FF2B5EF4-FFF2-40B4-BE49-F238E27FC236}">
                <a16:creationId xmlns:a16="http://schemas.microsoft.com/office/drawing/2014/main" id="{958B69E1-A7B6-0298-8F41-8DEC6C6DC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7374" y="4041101"/>
            <a:ext cx="555072" cy="35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Listening is everything - Spotify">
            <a:extLst>
              <a:ext uri="{FF2B5EF4-FFF2-40B4-BE49-F238E27FC236}">
                <a16:creationId xmlns:a16="http://schemas.microsoft.com/office/drawing/2014/main" id="{A1833A46-1F21-AA9E-CB79-02C41953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8376" y="4126496"/>
            <a:ext cx="557143" cy="2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グループ会社・その他 | 会社紹介 | 朝日放送グループホールディングス">
            <a:extLst>
              <a:ext uri="{FF2B5EF4-FFF2-40B4-BE49-F238E27FC236}">
                <a16:creationId xmlns:a16="http://schemas.microsoft.com/office/drawing/2014/main" id="{BCEDA681-69B3-6479-6DE1-C84CAAC3F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1869" y="3831856"/>
            <a:ext cx="608987" cy="1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>
            <a:extLst>
              <a:ext uri="{FF2B5EF4-FFF2-40B4-BE49-F238E27FC236}">
                <a16:creationId xmlns:a16="http://schemas.microsoft.com/office/drawing/2014/main" id="{31588B4A-708C-4867-AF91-C5EEE435D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345" y="3755247"/>
            <a:ext cx="574478" cy="2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FM COCOLO🌏76.5MHz (@fmcocolo765) / Twitter">
            <a:extLst>
              <a:ext uri="{FF2B5EF4-FFF2-40B4-BE49-F238E27FC236}">
                <a16:creationId xmlns:a16="http://schemas.microsoft.com/office/drawing/2014/main" id="{DE6E1DDC-05D1-B170-64F9-D88B1263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0727" y="3660908"/>
            <a:ext cx="376070" cy="37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B064030-12F6-A34A-BD48-8355BFA254F7}"/>
              </a:ext>
            </a:extLst>
          </p:cNvPr>
          <p:cNvCxnSpPr>
            <a:cxnSpLocks/>
          </p:cNvCxnSpPr>
          <p:nvPr/>
        </p:nvCxnSpPr>
        <p:spPr>
          <a:xfrm>
            <a:off x="1003269" y="4053355"/>
            <a:ext cx="83117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A565D5D-41B1-EE60-BB7B-620901110D83}"/>
              </a:ext>
            </a:extLst>
          </p:cNvPr>
          <p:cNvSpPr txBox="1"/>
          <p:nvPr/>
        </p:nvSpPr>
        <p:spPr>
          <a:xfrm>
            <a:off x="1399751" y="5562385"/>
            <a:ext cx="7106496" cy="3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【</a:t>
            </a:r>
            <a:r>
              <a:rPr lang="ja-JP" altLang="en-US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データソース</a:t>
            </a:r>
            <a:r>
              <a:rPr lang="en-US" altLang="ja-JP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】『</a:t>
            </a:r>
            <a:r>
              <a:rPr lang="ja-JP" altLang="en-US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ラジオ</a:t>
            </a:r>
            <a:r>
              <a:rPr lang="en-US" altLang="ja-JP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』</a:t>
            </a:r>
            <a:r>
              <a:rPr lang="ja-JP" altLang="en-US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到達人口：株式会社ビデオリサーチ 関西圏ラジオ聴取率調査 </a:t>
            </a:r>
            <a:r>
              <a:rPr lang="en-US" altLang="ja-JP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2023</a:t>
            </a:r>
            <a:r>
              <a:rPr lang="ja-JP" altLang="en-US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年</a:t>
            </a:r>
            <a:r>
              <a:rPr lang="en-US" altLang="ja-JP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12</a:t>
            </a:r>
            <a:r>
              <a:rPr lang="ja-JP" altLang="en-US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月</a:t>
            </a:r>
            <a:r>
              <a:rPr lang="en-US" altLang="ja-JP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4</a:t>
            </a:r>
            <a:r>
              <a:rPr lang="ja-JP" altLang="en-US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日（月）～</a:t>
            </a:r>
            <a:r>
              <a:rPr lang="en-US" altLang="ja-JP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10</a:t>
            </a:r>
            <a:r>
              <a:rPr lang="ja-JP" altLang="en-US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日（日）</a:t>
            </a:r>
            <a:endParaRPr lang="en-US" altLang="ja-JP" sz="894" b="1" dirty="0">
              <a:solidFill>
                <a:schemeClr val="bg1">
                  <a:lumMod val="50000"/>
                </a:schemeClr>
              </a:solidFill>
              <a:latin typeface="+mn-ea"/>
              <a:cs typeface="Arial"/>
              <a:sym typeface="Arial"/>
            </a:endParaRPr>
          </a:p>
          <a:p>
            <a:pPr algn="ctr"/>
            <a:r>
              <a:rPr lang="en-US" altLang="ja-JP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『</a:t>
            </a:r>
            <a:r>
              <a:rPr lang="ja-JP" altLang="en-US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動画・音楽配信サービス</a:t>
            </a:r>
            <a:r>
              <a:rPr lang="en-US" altLang="ja-JP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』</a:t>
            </a:r>
            <a:r>
              <a:rPr lang="ja-JP" altLang="en-US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：株式会社ビデオリサーチ 関西地区</a:t>
            </a:r>
            <a:r>
              <a:rPr lang="en-US" altLang="ja-JP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ACR/ex 2023</a:t>
            </a:r>
            <a:r>
              <a:rPr lang="ja-JP" altLang="en-US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年</a:t>
            </a:r>
            <a:r>
              <a:rPr lang="en-US" altLang="ja-JP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4</a:t>
            </a:r>
            <a:r>
              <a:rPr lang="ja-JP" altLang="en-US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～</a:t>
            </a:r>
            <a:r>
              <a:rPr lang="en-US" altLang="ja-JP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6</a:t>
            </a:r>
            <a:r>
              <a:rPr lang="ja-JP" altLang="en-US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月から特定</a:t>
            </a:r>
            <a:r>
              <a:rPr lang="en-US" altLang="ja-JP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1</a:t>
            </a:r>
            <a:r>
              <a:rPr lang="ja-JP" altLang="en-US" sz="894" b="1" dirty="0">
                <a:solidFill>
                  <a:schemeClr val="bg1">
                    <a:lumMod val="50000"/>
                  </a:schemeClr>
                </a:solidFill>
                <a:latin typeface="+mn-ea"/>
                <a:cs typeface="Arial"/>
                <a:sym typeface="Arial"/>
              </a:rPr>
              <a:t>週間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2875FA5-8600-0F5B-F83F-3BCD15A23774}"/>
              </a:ext>
            </a:extLst>
          </p:cNvPr>
          <p:cNvSpPr/>
          <p:nvPr/>
        </p:nvSpPr>
        <p:spPr>
          <a:xfrm>
            <a:off x="692678" y="1362305"/>
            <a:ext cx="859822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関西圏では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『FM802』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到達人口≒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『amazon prime video』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接触人数 となっており、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非常に高いリーチを獲得しています。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F0D5480-1045-6BDA-5A70-FA0196BACE67}"/>
              </a:ext>
            </a:extLst>
          </p:cNvPr>
          <p:cNvSpPr txBox="1"/>
          <p:nvPr/>
        </p:nvSpPr>
        <p:spPr>
          <a:xfrm>
            <a:off x="5725812" y="5036928"/>
            <a:ext cx="3877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（単位：千人／調査対象エリア：大阪府・京都府・兵庫県）</a:t>
            </a:r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F3E24280-5B21-3008-8166-FD3BDDC7B161}"/>
              </a:ext>
            </a:extLst>
          </p:cNvPr>
          <p:cNvSpPr/>
          <p:nvPr/>
        </p:nvSpPr>
        <p:spPr>
          <a:xfrm>
            <a:off x="746988" y="2955707"/>
            <a:ext cx="8712000" cy="108000"/>
          </a:xfrm>
          <a:custGeom>
            <a:avLst/>
            <a:gdLst>
              <a:gd name="connsiteX0" fmla="*/ 0 w 8564880"/>
              <a:gd name="connsiteY0" fmla="*/ 731523 h 731523"/>
              <a:gd name="connsiteX1" fmla="*/ 711200 w 8564880"/>
              <a:gd name="connsiteY1" fmla="*/ 10163 h 731523"/>
              <a:gd name="connsiteX2" fmla="*/ 1442720 w 8564880"/>
              <a:gd name="connsiteY2" fmla="*/ 721363 h 731523"/>
              <a:gd name="connsiteX3" fmla="*/ 2164080 w 8564880"/>
              <a:gd name="connsiteY3" fmla="*/ 10163 h 731523"/>
              <a:gd name="connsiteX4" fmla="*/ 2885440 w 8564880"/>
              <a:gd name="connsiteY4" fmla="*/ 711203 h 731523"/>
              <a:gd name="connsiteX5" fmla="*/ 3596640 w 8564880"/>
              <a:gd name="connsiteY5" fmla="*/ 3 h 731523"/>
              <a:gd name="connsiteX6" fmla="*/ 4318000 w 8564880"/>
              <a:gd name="connsiteY6" fmla="*/ 721363 h 731523"/>
              <a:gd name="connsiteX7" fmla="*/ 5039360 w 8564880"/>
              <a:gd name="connsiteY7" fmla="*/ 3 h 731523"/>
              <a:gd name="connsiteX8" fmla="*/ 5760720 w 8564880"/>
              <a:gd name="connsiteY8" fmla="*/ 711203 h 731523"/>
              <a:gd name="connsiteX9" fmla="*/ 6482080 w 8564880"/>
              <a:gd name="connsiteY9" fmla="*/ 10163 h 731523"/>
              <a:gd name="connsiteX10" fmla="*/ 7193280 w 8564880"/>
              <a:gd name="connsiteY10" fmla="*/ 711203 h 731523"/>
              <a:gd name="connsiteX11" fmla="*/ 7924800 w 8564880"/>
              <a:gd name="connsiteY11" fmla="*/ 3 h 731523"/>
              <a:gd name="connsiteX12" fmla="*/ 8564880 w 8564880"/>
              <a:gd name="connsiteY12" fmla="*/ 711203 h 731523"/>
              <a:gd name="connsiteX13" fmla="*/ 8564880 w 8564880"/>
              <a:gd name="connsiteY13" fmla="*/ 711203 h 73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64880" h="731523">
                <a:moveTo>
                  <a:pt x="0" y="731523"/>
                </a:moveTo>
                <a:cubicBezTo>
                  <a:pt x="235373" y="371689"/>
                  <a:pt x="470747" y="11856"/>
                  <a:pt x="711200" y="10163"/>
                </a:cubicBezTo>
                <a:cubicBezTo>
                  <a:pt x="951653" y="8470"/>
                  <a:pt x="1200573" y="721363"/>
                  <a:pt x="1442720" y="721363"/>
                </a:cubicBezTo>
                <a:cubicBezTo>
                  <a:pt x="1684867" y="721363"/>
                  <a:pt x="1923627" y="11856"/>
                  <a:pt x="2164080" y="10163"/>
                </a:cubicBezTo>
                <a:cubicBezTo>
                  <a:pt x="2404533" y="8470"/>
                  <a:pt x="2646680" y="712896"/>
                  <a:pt x="2885440" y="711203"/>
                </a:cubicBezTo>
                <a:cubicBezTo>
                  <a:pt x="3124200" y="709510"/>
                  <a:pt x="3357880" y="-1690"/>
                  <a:pt x="3596640" y="3"/>
                </a:cubicBezTo>
                <a:cubicBezTo>
                  <a:pt x="3835400" y="1696"/>
                  <a:pt x="4077547" y="721363"/>
                  <a:pt x="4318000" y="721363"/>
                </a:cubicBezTo>
                <a:cubicBezTo>
                  <a:pt x="4558453" y="721363"/>
                  <a:pt x="4798907" y="1696"/>
                  <a:pt x="5039360" y="3"/>
                </a:cubicBezTo>
                <a:cubicBezTo>
                  <a:pt x="5279813" y="-1690"/>
                  <a:pt x="5520267" y="709510"/>
                  <a:pt x="5760720" y="711203"/>
                </a:cubicBezTo>
                <a:cubicBezTo>
                  <a:pt x="6001173" y="712896"/>
                  <a:pt x="6243320" y="10163"/>
                  <a:pt x="6482080" y="10163"/>
                </a:cubicBezTo>
                <a:cubicBezTo>
                  <a:pt x="6720840" y="10163"/>
                  <a:pt x="6952827" y="712896"/>
                  <a:pt x="7193280" y="711203"/>
                </a:cubicBezTo>
                <a:cubicBezTo>
                  <a:pt x="7433733" y="709510"/>
                  <a:pt x="7696200" y="3"/>
                  <a:pt x="7924800" y="3"/>
                </a:cubicBezTo>
                <a:cubicBezTo>
                  <a:pt x="8153400" y="3"/>
                  <a:pt x="8564880" y="711203"/>
                  <a:pt x="8564880" y="711203"/>
                </a:cubicBezTo>
                <a:lnTo>
                  <a:pt x="8564880" y="711203"/>
                </a:lnTo>
              </a:path>
            </a:pathLst>
          </a:custGeom>
          <a:noFill/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2B0DBBC-6649-D80F-5C6E-19E5ED897204}"/>
              </a:ext>
            </a:extLst>
          </p:cNvPr>
          <p:cNvSpPr txBox="1"/>
          <p:nvPr/>
        </p:nvSpPr>
        <p:spPr>
          <a:xfrm>
            <a:off x="444801" y="2371732"/>
            <a:ext cx="65274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9000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A598FE4-8EBC-77D3-CA9C-F011D44A021C}"/>
              </a:ext>
            </a:extLst>
          </p:cNvPr>
          <p:cNvSpPr txBox="1"/>
          <p:nvPr/>
        </p:nvSpPr>
        <p:spPr>
          <a:xfrm>
            <a:off x="4486254" y="2511337"/>
            <a:ext cx="10338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641EF6B-134D-98EF-6547-F11BC5322C15}"/>
              </a:ext>
            </a:extLst>
          </p:cNvPr>
          <p:cNvSpPr txBox="1"/>
          <p:nvPr/>
        </p:nvSpPr>
        <p:spPr>
          <a:xfrm>
            <a:off x="4568377" y="2492489"/>
            <a:ext cx="74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8579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48237BEE-1898-E423-2E26-D1A76A26C7D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46" y="3461529"/>
            <a:ext cx="497827" cy="26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322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 descr="spa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6" y="46039"/>
            <a:ext cx="95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1">
            <a:extLst>
              <a:ext uri="{FF2B5EF4-FFF2-40B4-BE49-F238E27FC236}">
                <a16:creationId xmlns:a16="http://schemas.microsoft.com/office/drawing/2014/main" id="{6B8920F3-44D3-4F27-BFC0-A350B65AC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191"/>
            <a:ext cx="7281316" cy="2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90" b="1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</a:rPr>
              <a:t>　　　</a:t>
            </a:r>
            <a:r>
              <a:rPr kumimoji="1" lang="ja-JP" altLang="en-US" sz="129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</a:rPr>
              <a:t>ラジオは「ながら接触」しやすいメディア！</a:t>
            </a:r>
            <a:endParaRPr kumimoji="1" lang="en-US" altLang="ja-JP" sz="129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ED08F41-4DD4-1530-F179-E667BC3E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04</a:t>
            </a:r>
            <a:endParaRPr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A009A1D-0CE7-C2D9-0583-FD95C1A7D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関西圏テレビ</a:t>
            </a:r>
            <a:r>
              <a:rPr lang="en-US" altLang="ja-JP" dirty="0"/>
              <a:t>6</a:t>
            </a:r>
            <a:r>
              <a:rPr lang="ja-JP" altLang="en-US" dirty="0"/>
              <a:t>局（</a:t>
            </a:r>
            <a:r>
              <a:rPr lang="en-US" altLang="ja-JP" dirty="0"/>
              <a:t>NHK</a:t>
            </a:r>
            <a:r>
              <a:rPr lang="ja-JP" altLang="en-US" dirty="0"/>
              <a:t>含む）平均視聴率と</a:t>
            </a:r>
            <a:r>
              <a:rPr lang="en-US" altLang="ja-JP" dirty="0"/>
              <a:t>FM802</a:t>
            </a:r>
            <a:r>
              <a:rPr lang="ja-JP" altLang="en-US" dirty="0"/>
              <a:t>個人聴取率の比較 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B5786D0-1D1B-747E-2D11-79DE516C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7DE1-E937-49EA-AEB4-50094B22EF9D}" type="slidenum">
              <a:rPr lang="en-US" altLang="ja-JP" sz="1290" smtClean="0"/>
              <a:pPr>
                <a:defRPr/>
              </a:pPr>
              <a:t>12</a:t>
            </a:fld>
            <a:endParaRPr lang="en-US" altLang="ja-JP" sz="1290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AC793DC9-C312-3C1F-7B49-B44CF8E9430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ラジオの現在地について</a:t>
            </a:r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DEC37EC4-2B05-720B-BF98-714829CCA34B}"/>
              </a:ext>
            </a:extLst>
          </p:cNvPr>
          <p:cNvGraphicFramePr>
            <a:graphicFrameLocks/>
          </p:cNvGraphicFramePr>
          <p:nvPr/>
        </p:nvGraphicFramePr>
        <p:xfrm>
          <a:off x="5058363" y="2032073"/>
          <a:ext cx="4384676" cy="249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6EDD6283-E82D-13E0-800A-A3D03EA48AD1}"/>
              </a:ext>
            </a:extLst>
          </p:cNvPr>
          <p:cNvGraphicFramePr>
            <a:graphicFrameLocks/>
          </p:cNvGraphicFramePr>
          <p:nvPr/>
        </p:nvGraphicFramePr>
        <p:xfrm>
          <a:off x="446548" y="2032073"/>
          <a:ext cx="4384676" cy="249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142034D-BAC1-2CD7-DD87-6B3DBF196EA5}"/>
              </a:ext>
            </a:extLst>
          </p:cNvPr>
          <p:cNvSpPr txBox="1"/>
          <p:nvPr/>
        </p:nvSpPr>
        <p:spPr>
          <a:xfrm>
            <a:off x="1901917" y="1992265"/>
            <a:ext cx="1644474" cy="261610"/>
          </a:xfrm>
          <a:prstGeom prst="rect">
            <a:avLst/>
          </a:prstGeom>
          <a:solidFill>
            <a:srgbClr val="81C9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>
                <a:solidFill>
                  <a:schemeClr val="bg1"/>
                </a:solidFill>
              </a:rPr>
              <a:t>M1</a:t>
            </a:r>
            <a:r>
              <a:rPr kumimoji="1" lang="ja-JP" altLang="en-US" sz="1100" b="1" dirty="0">
                <a:solidFill>
                  <a:schemeClr val="bg1"/>
                </a:solidFill>
              </a:rPr>
              <a:t>（男性</a:t>
            </a:r>
            <a:r>
              <a:rPr kumimoji="1" lang="en-US" altLang="ja-JP" sz="1100" b="1" dirty="0">
                <a:solidFill>
                  <a:schemeClr val="bg1"/>
                </a:solidFill>
              </a:rPr>
              <a:t>20</a:t>
            </a:r>
            <a:r>
              <a:rPr kumimoji="1" lang="ja-JP" altLang="en-US" sz="1100" b="1" dirty="0">
                <a:solidFill>
                  <a:schemeClr val="bg1"/>
                </a:solidFill>
              </a:rPr>
              <a:t>～</a:t>
            </a:r>
            <a:r>
              <a:rPr kumimoji="1" lang="en-US" altLang="ja-JP" sz="1100" b="1" dirty="0">
                <a:solidFill>
                  <a:schemeClr val="bg1"/>
                </a:solidFill>
              </a:rPr>
              <a:t>34</a:t>
            </a:r>
            <a:r>
              <a:rPr kumimoji="1" lang="ja-JP" altLang="en-US" sz="1100" b="1" dirty="0">
                <a:solidFill>
                  <a:schemeClr val="bg1"/>
                </a:solidFill>
              </a:rPr>
              <a:t>歳）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5581B9D-FD11-8181-1FA1-78468D6E465B}"/>
              </a:ext>
            </a:extLst>
          </p:cNvPr>
          <p:cNvSpPr txBox="1"/>
          <p:nvPr/>
        </p:nvSpPr>
        <p:spPr>
          <a:xfrm>
            <a:off x="6542588" y="1992265"/>
            <a:ext cx="1595716" cy="261610"/>
          </a:xfrm>
          <a:prstGeom prst="rect">
            <a:avLst/>
          </a:prstGeom>
          <a:solidFill>
            <a:srgbClr val="DB77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>
                <a:solidFill>
                  <a:schemeClr val="bg1"/>
                </a:solidFill>
              </a:rPr>
              <a:t>F</a:t>
            </a:r>
            <a:r>
              <a:rPr kumimoji="1" lang="en-US" altLang="ja-JP" sz="1100" b="1" dirty="0">
                <a:solidFill>
                  <a:schemeClr val="bg1"/>
                </a:solidFill>
              </a:rPr>
              <a:t>1</a:t>
            </a:r>
            <a:r>
              <a:rPr kumimoji="1" lang="ja-JP" altLang="en-US" sz="1100" b="1" dirty="0">
                <a:solidFill>
                  <a:schemeClr val="bg1"/>
                </a:solidFill>
              </a:rPr>
              <a:t>（女性</a:t>
            </a:r>
            <a:r>
              <a:rPr kumimoji="1" lang="en-US" altLang="ja-JP" sz="1100" b="1" dirty="0">
                <a:solidFill>
                  <a:schemeClr val="bg1"/>
                </a:solidFill>
              </a:rPr>
              <a:t>20</a:t>
            </a:r>
            <a:r>
              <a:rPr kumimoji="1" lang="ja-JP" altLang="en-US" sz="1100" b="1" dirty="0">
                <a:solidFill>
                  <a:schemeClr val="bg1"/>
                </a:solidFill>
              </a:rPr>
              <a:t>～</a:t>
            </a:r>
            <a:r>
              <a:rPr kumimoji="1" lang="en-US" altLang="ja-JP" sz="1100" b="1" dirty="0">
                <a:solidFill>
                  <a:schemeClr val="bg1"/>
                </a:solidFill>
              </a:rPr>
              <a:t>34</a:t>
            </a:r>
            <a:r>
              <a:rPr kumimoji="1" lang="ja-JP" altLang="en-US" sz="1100" b="1" dirty="0">
                <a:solidFill>
                  <a:schemeClr val="bg1"/>
                </a:solidFill>
              </a:rPr>
              <a:t>歳）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788729A-02E6-6A79-D465-6D8A74660ADF}"/>
              </a:ext>
            </a:extLst>
          </p:cNvPr>
          <p:cNvSpPr txBox="1"/>
          <p:nvPr/>
        </p:nvSpPr>
        <p:spPr>
          <a:xfrm>
            <a:off x="6227401" y="2352369"/>
            <a:ext cx="15862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solidFill>
                  <a:srgbClr val="FF0000"/>
                </a:solidFill>
              </a:rPr>
              <a:t>9:00</a:t>
            </a:r>
            <a:r>
              <a:rPr kumimoji="1" lang="ja-JP" altLang="en-US" sz="900" b="1" dirty="0">
                <a:solidFill>
                  <a:srgbClr val="FF0000"/>
                </a:solidFill>
              </a:rPr>
              <a:t>～</a:t>
            </a:r>
            <a:r>
              <a:rPr kumimoji="1" lang="en-US" altLang="ja-JP" sz="900" b="1" dirty="0">
                <a:solidFill>
                  <a:srgbClr val="FF0000"/>
                </a:solidFill>
              </a:rPr>
              <a:t>17:00</a:t>
            </a:r>
            <a:r>
              <a:rPr kumimoji="1" lang="ja-JP" altLang="en-US" sz="900" b="1" dirty="0">
                <a:solidFill>
                  <a:srgbClr val="FF0000"/>
                </a:solidFill>
              </a:rPr>
              <a:t>は</a:t>
            </a:r>
            <a:endParaRPr kumimoji="1" lang="en-US" altLang="ja-JP" sz="900" b="1" dirty="0">
              <a:solidFill>
                <a:srgbClr val="FF0000"/>
              </a:solidFill>
            </a:endParaRPr>
          </a:p>
          <a:p>
            <a:r>
              <a:rPr lang="en-US" altLang="ja-JP" sz="900" b="1" dirty="0">
                <a:solidFill>
                  <a:srgbClr val="FF0000"/>
                </a:solidFill>
              </a:rPr>
              <a:t>FM802=</a:t>
            </a:r>
            <a:r>
              <a:rPr lang="ja-JP" altLang="en-US" sz="900" b="1" dirty="0">
                <a:solidFill>
                  <a:srgbClr val="FF0000"/>
                </a:solidFill>
              </a:rPr>
              <a:t>約</a:t>
            </a:r>
            <a:r>
              <a:rPr lang="en-US" altLang="ja-JP" sz="900" b="1" dirty="0">
                <a:solidFill>
                  <a:srgbClr val="FF0000"/>
                </a:solidFill>
              </a:rPr>
              <a:t>2%</a:t>
            </a:r>
            <a:r>
              <a:rPr lang="ja-JP" altLang="en-US" sz="900" b="1" dirty="0">
                <a:solidFill>
                  <a:srgbClr val="FF0000"/>
                </a:solidFill>
              </a:rPr>
              <a:t>前後で</a:t>
            </a:r>
            <a:endParaRPr lang="en-US" altLang="ja-JP" sz="900" b="1" dirty="0">
              <a:solidFill>
                <a:srgbClr val="FF0000"/>
              </a:solidFill>
            </a:endParaRPr>
          </a:p>
          <a:p>
            <a:r>
              <a:rPr kumimoji="1" lang="ja-JP" altLang="en-US" sz="900" b="1" dirty="0">
                <a:solidFill>
                  <a:srgbClr val="FF0000"/>
                </a:solidFill>
              </a:rPr>
              <a:t>他局と同程度の水準です。</a:t>
            </a:r>
            <a:endParaRPr kumimoji="1" lang="en-US" altLang="ja-JP" sz="9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D1F2A0-493A-EDE1-F1FD-A7426F9C9D99}"/>
              </a:ext>
            </a:extLst>
          </p:cNvPr>
          <p:cNvSpPr txBox="1"/>
          <p:nvPr/>
        </p:nvSpPr>
        <p:spPr>
          <a:xfrm>
            <a:off x="3171866" y="2223676"/>
            <a:ext cx="218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>
                <a:solidFill>
                  <a:srgbClr val="FF0000"/>
                </a:solidFill>
              </a:rPr>
              <a:t>6</a:t>
            </a:r>
            <a:r>
              <a:rPr kumimoji="1" lang="en-US" altLang="ja-JP" sz="900" b="1" dirty="0">
                <a:solidFill>
                  <a:srgbClr val="FF0000"/>
                </a:solidFill>
              </a:rPr>
              <a:t>:00</a:t>
            </a:r>
            <a:r>
              <a:rPr kumimoji="1" lang="ja-JP" altLang="en-US" sz="900" b="1" dirty="0">
                <a:solidFill>
                  <a:srgbClr val="FF0000"/>
                </a:solidFill>
              </a:rPr>
              <a:t>～</a:t>
            </a:r>
            <a:r>
              <a:rPr kumimoji="1" lang="en-US" altLang="ja-JP" sz="900" b="1" dirty="0">
                <a:solidFill>
                  <a:srgbClr val="FF0000"/>
                </a:solidFill>
              </a:rPr>
              <a:t>17:00</a:t>
            </a:r>
            <a:r>
              <a:rPr lang="ja-JP" altLang="en-US" sz="900" b="1" dirty="0">
                <a:solidFill>
                  <a:srgbClr val="FF0000"/>
                </a:solidFill>
              </a:rPr>
              <a:t>までは</a:t>
            </a:r>
            <a:endParaRPr kumimoji="1" lang="en-US" altLang="ja-JP" sz="900" b="1" dirty="0">
              <a:solidFill>
                <a:srgbClr val="FF0000"/>
              </a:solidFill>
            </a:endParaRPr>
          </a:p>
          <a:p>
            <a:r>
              <a:rPr kumimoji="1" lang="ja-JP" altLang="en-US" sz="900" b="1" dirty="0">
                <a:solidFill>
                  <a:srgbClr val="FF0000"/>
                </a:solidFill>
              </a:rPr>
              <a:t>他局と比較しても非常に高い水準。</a:t>
            </a:r>
            <a:endParaRPr kumimoji="1" lang="en-US" altLang="ja-JP" sz="900" b="1" dirty="0">
              <a:solidFill>
                <a:srgbClr val="FF0000"/>
              </a:solidFill>
            </a:endParaRPr>
          </a:p>
          <a:p>
            <a:r>
              <a:rPr lang="en-US" altLang="ja-JP" sz="900" b="1" dirty="0">
                <a:solidFill>
                  <a:srgbClr val="FF0000"/>
                </a:solidFill>
              </a:rPr>
              <a:t>17:00</a:t>
            </a:r>
            <a:r>
              <a:rPr lang="ja-JP" altLang="en-US" sz="900" b="1" dirty="0">
                <a:solidFill>
                  <a:srgbClr val="FF0000"/>
                </a:solidFill>
              </a:rPr>
              <a:t>～</a:t>
            </a:r>
            <a:r>
              <a:rPr lang="en-US" altLang="ja-JP" sz="900" b="1" dirty="0">
                <a:solidFill>
                  <a:srgbClr val="FF0000"/>
                </a:solidFill>
              </a:rPr>
              <a:t>20:00</a:t>
            </a:r>
            <a:r>
              <a:rPr lang="ja-JP" altLang="en-US" sz="900" b="1" dirty="0">
                <a:solidFill>
                  <a:srgbClr val="FF0000"/>
                </a:solidFill>
              </a:rPr>
              <a:t>頃の</a:t>
            </a:r>
            <a:r>
              <a:rPr lang="en-US" altLang="ja-JP" sz="900" b="1" dirty="0">
                <a:solidFill>
                  <a:srgbClr val="FF0000"/>
                </a:solidFill>
              </a:rPr>
              <a:t>”</a:t>
            </a:r>
            <a:r>
              <a:rPr lang="ja-JP" altLang="en-US" sz="900" b="1" dirty="0">
                <a:solidFill>
                  <a:srgbClr val="FF0000"/>
                </a:solidFill>
              </a:rPr>
              <a:t>残業時間</a:t>
            </a:r>
            <a:r>
              <a:rPr lang="en-US" altLang="ja-JP" sz="900" b="1" dirty="0">
                <a:solidFill>
                  <a:srgbClr val="FF0000"/>
                </a:solidFill>
              </a:rPr>
              <a:t>”</a:t>
            </a:r>
            <a:r>
              <a:rPr lang="ja-JP" altLang="en-US" sz="900" b="1" dirty="0">
                <a:solidFill>
                  <a:srgbClr val="FF0000"/>
                </a:solidFill>
              </a:rPr>
              <a:t>も</a:t>
            </a:r>
            <a:endParaRPr lang="en-US" altLang="ja-JP" sz="900" b="1" dirty="0">
              <a:solidFill>
                <a:srgbClr val="FF0000"/>
              </a:solidFill>
            </a:endParaRPr>
          </a:p>
          <a:p>
            <a:r>
              <a:rPr kumimoji="1" lang="ja-JP" altLang="en-US" sz="900" b="1" dirty="0">
                <a:solidFill>
                  <a:srgbClr val="FF0000"/>
                </a:solidFill>
              </a:rPr>
              <a:t>他局と同程度の水準となっています。</a:t>
            </a:r>
            <a:endParaRPr kumimoji="1" lang="en-US" altLang="ja-JP" sz="900" b="1" dirty="0">
              <a:solidFill>
                <a:srgbClr val="FF0000"/>
              </a:solidFill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CB43B8A-9453-209E-B24B-F782179AD168}"/>
              </a:ext>
            </a:extLst>
          </p:cNvPr>
          <p:cNvGrpSpPr/>
          <p:nvPr/>
        </p:nvGrpSpPr>
        <p:grpSpPr>
          <a:xfrm>
            <a:off x="1284961" y="4501398"/>
            <a:ext cx="7862030" cy="1653697"/>
            <a:chOff x="1827946" y="4524670"/>
            <a:chExt cx="5341203" cy="1653697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1FF524F5-AE52-780E-46DE-4C261E72D518}"/>
                </a:ext>
              </a:extLst>
            </p:cNvPr>
            <p:cNvSpPr txBox="1"/>
            <p:nvPr/>
          </p:nvSpPr>
          <p:spPr>
            <a:xfrm>
              <a:off x="1827946" y="4731817"/>
              <a:ext cx="19462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【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テレビ局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】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地区：関西（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PM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）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期間：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+mn-ea"/>
                  <a:cs typeface="+mn-cs"/>
                </a:rPr>
                <a:t>2021/12/13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（月）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　　　　～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2021/12/17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（金）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曜日：月火水木金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特性：男　</a:t>
              </a:r>
              <a:r>
                <a:rPr lang="en-US" altLang="ja-JP" sz="8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+mn-ea"/>
                </a:rPr>
                <a:t>20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-34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才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サンプル数：</a:t>
              </a:r>
              <a:r>
                <a:rPr lang="en-US" altLang="ja-JP" sz="8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+mn-ea"/>
                </a:rPr>
                <a:t>191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（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2021/12/17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）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時間帯：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06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：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00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～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24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：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時間区分：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60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分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率区分：平均視聴率（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%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）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日付削除：なし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8277E769-2E5C-D2EE-519B-0C6D8478620C}"/>
                </a:ext>
              </a:extLst>
            </p:cNvPr>
            <p:cNvSpPr txBox="1"/>
            <p:nvPr/>
          </p:nvSpPr>
          <p:spPr>
            <a:xfrm>
              <a:off x="3081236" y="4770891"/>
              <a:ext cx="15110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【FM802】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地区：関西圏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期間：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2021/12/13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（月）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　　　　～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2021/12/17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（金）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曜日：月火水木金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特性：男　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20-34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才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サンプル数：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389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時間帯：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06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：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00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：～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24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：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時間区分：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60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分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率区分：個人聴取率（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%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）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625A2B32-B6D0-695B-0144-0D5A2B9CE210}"/>
                </a:ext>
              </a:extLst>
            </p:cNvPr>
            <p:cNvSpPr txBox="1"/>
            <p:nvPr/>
          </p:nvSpPr>
          <p:spPr>
            <a:xfrm>
              <a:off x="4349274" y="4731817"/>
              <a:ext cx="169970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【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テレビ局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】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地区：関西（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PM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）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期間：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2021/12/13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（月）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　　　　～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2021/12/17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（金）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曜日：月火水木金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特性：女　</a:t>
              </a:r>
              <a:r>
                <a:rPr lang="en-US" altLang="ja-JP" sz="8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+mn-ea"/>
                </a:rPr>
                <a:t>20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-34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才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サンプル数：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204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（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2021/12/17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）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時間帯：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06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：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00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～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24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：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時間区分：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60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分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率区分：平均視聴率（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%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）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日付削除：なし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9BC1AE58-9CE9-0C1C-265C-EDE09E83D1AF}"/>
                </a:ext>
              </a:extLst>
            </p:cNvPr>
            <p:cNvSpPr txBox="1"/>
            <p:nvPr/>
          </p:nvSpPr>
          <p:spPr>
            <a:xfrm>
              <a:off x="5646420" y="4731817"/>
              <a:ext cx="152272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【FM802】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地区：関西圏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期間：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2021/12/13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（月）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　　　　～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2021/12/17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（金）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曜日：月火水木金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特性：女　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20-34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才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サンプル数：</a:t>
              </a:r>
              <a:r>
                <a:rPr lang="en-US" altLang="ja-JP" sz="8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+mn-ea"/>
                </a:rPr>
                <a:t>480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時間帯：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06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：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00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：～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24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：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時間区分：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60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分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率区分：個人聴取率（</a:t>
              </a: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%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）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F5B0D60B-3888-5010-0CB0-747D808BA67D}"/>
                </a:ext>
              </a:extLst>
            </p:cNvPr>
            <p:cNvSpPr/>
            <p:nvPr/>
          </p:nvSpPr>
          <p:spPr>
            <a:xfrm>
              <a:off x="1827946" y="4524670"/>
              <a:ext cx="516258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※</a:t>
              </a: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出典は、全て</a:t>
              </a: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+mn-ea"/>
                  <a:cs typeface="+mn-cs"/>
                </a:rPr>
                <a:t>ビデオリサーチ</a:t>
              </a: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調査データより。</a:t>
              </a:r>
              <a:endPara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pic>
        <p:nvPicPr>
          <p:cNvPr id="26" name="図 25">
            <a:extLst>
              <a:ext uri="{FF2B5EF4-FFF2-40B4-BE49-F238E27FC236}">
                <a16:creationId xmlns:a16="http://schemas.microsoft.com/office/drawing/2014/main" id="{A35B27F2-FFE5-AAB9-4439-963BCF6C34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886" y="4277313"/>
            <a:ext cx="684000" cy="17570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D5CC72A5-076B-E6DF-09BF-69E3774B1D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287" y="4297576"/>
            <a:ext cx="684000" cy="160085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EF96BC0-C320-5E33-5D01-1BF0072439B8}"/>
              </a:ext>
            </a:extLst>
          </p:cNvPr>
          <p:cNvSpPr txBox="1"/>
          <p:nvPr/>
        </p:nvSpPr>
        <p:spPr>
          <a:xfrm>
            <a:off x="2973590" y="4242601"/>
            <a:ext cx="47718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sz="9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01F2BB8-5B3C-E464-C146-EB464D402C15}"/>
              </a:ext>
            </a:extLst>
          </p:cNvPr>
          <p:cNvSpPr txBox="1"/>
          <p:nvPr/>
        </p:nvSpPr>
        <p:spPr>
          <a:xfrm>
            <a:off x="2876985" y="4249197"/>
            <a:ext cx="9629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NHKE</a:t>
            </a:r>
            <a:r>
              <a:rPr kumimoji="1" lang="ja-JP" altLang="en-US" sz="900" dirty="0"/>
              <a:t>テレ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BB0D807A-6877-D02F-98AF-7FB83CD6AA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341" y="4261924"/>
            <a:ext cx="684000" cy="175706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B7F52782-E006-2360-649D-9D934416A7E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742" y="4282187"/>
            <a:ext cx="684000" cy="160085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72FEFC7-0D40-1D75-91AE-BE2B48C8E00D}"/>
              </a:ext>
            </a:extLst>
          </p:cNvPr>
          <p:cNvSpPr txBox="1"/>
          <p:nvPr/>
        </p:nvSpPr>
        <p:spPr>
          <a:xfrm>
            <a:off x="7576045" y="4227212"/>
            <a:ext cx="47718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sz="9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2940E3E-CB6B-711B-F8D7-17BAE3F2784D}"/>
              </a:ext>
            </a:extLst>
          </p:cNvPr>
          <p:cNvSpPr txBox="1"/>
          <p:nvPr/>
        </p:nvSpPr>
        <p:spPr>
          <a:xfrm>
            <a:off x="7479440" y="4233808"/>
            <a:ext cx="9629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NHKE</a:t>
            </a:r>
            <a:r>
              <a:rPr kumimoji="1" lang="ja-JP" altLang="en-US" sz="900" dirty="0"/>
              <a:t>テレ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9C45650-5FA7-C370-B456-D81A655E8164}"/>
              </a:ext>
            </a:extLst>
          </p:cNvPr>
          <p:cNvSpPr txBox="1"/>
          <p:nvPr/>
        </p:nvSpPr>
        <p:spPr>
          <a:xfrm>
            <a:off x="6343101" y="1080966"/>
            <a:ext cx="1876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(M1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・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F1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層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/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平日平均値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)</a:t>
            </a:r>
            <a:endParaRPr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2B8643B1-F1B2-A403-BBF7-44630A9D2116}"/>
              </a:ext>
            </a:extLst>
          </p:cNvPr>
          <p:cNvSpPr/>
          <p:nvPr/>
        </p:nvSpPr>
        <p:spPr>
          <a:xfrm>
            <a:off x="462957" y="1385030"/>
            <a:ext cx="898008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FM802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がメインターゲットとしている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M1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・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F1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層は、関西圏で職場内（営業車内）でのラジオ聴取が多いことや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コロナ禍での</a:t>
            </a:r>
            <a:r>
              <a:rPr lang="en-US" altLang="ja-JP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radiko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アプリの利用者数アップを背景に、平日日中においてテレビ局と同程度以上のリーチを獲得しています。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34916002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CAB5EC05-B8F8-61D3-1EF5-5D1847C0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240" y="4240349"/>
            <a:ext cx="5191760" cy="736533"/>
          </a:xfrm>
        </p:spPr>
        <p:txBody>
          <a:bodyPr/>
          <a:lstStyle/>
          <a:p>
            <a:r>
              <a:rPr lang="en-US" altLang="ja-JP" dirty="0"/>
              <a:t>05. </a:t>
            </a:r>
            <a:r>
              <a:rPr lang="ja-JP" altLang="en-US" dirty="0"/>
              <a:t>アート展開について</a:t>
            </a:r>
          </a:p>
        </p:txBody>
      </p:sp>
    </p:spTree>
    <p:extLst>
      <p:ext uri="{BB962C8B-B14F-4D97-AF65-F5344CB8AC3E}">
        <p14:creationId xmlns:p14="http://schemas.microsoft.com/office/powerpoint/2010/main" val="3924959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DC516D68-6454-F677-6C91-1D482D06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05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D6BE759-D45C-520F-DE1D-F097B774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BB348-4560-4560-90E9-086C83569D56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0112B5D-D80A-8D77-4B53-4DC7CB4A80D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アート展開について</a:t>
            </a:r>
          </a:p>
        </p:txBody>
      </p:sp>
      <p:pic>
        <p:nvPicPr>
          <p:cNvPr id="5" name="図 6">
            <a:extLst>
              <a:ext uri="{FF2B5EF4-FFF2-40B4-BE49-F238E27FC236}">
                <a16:creationId xmlns:a16="http://schemas.microsoft.com/office/drawing/2014/main" id="{532D58F0-802E-B4FF-7D68-5F886B7CA6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83" y="3883478"/>
            <a:ext cx="1765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2105CDA-3BDD-12FF-D2B0-6D082D40C3FA}"/>
              </a:ext>
            </a:extLst>
          </p:cNvPr>
          <p:cNvSpPr txBox="1"/>
          <p:nvPr/>
        </p:nvSpPr>
        <p:spPr>
          <a:xfrm>
            <a:off x="2596983" y="3493658"/>
            <a:ext cx="70232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digmeout</a:t>
            </a: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(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ディグミーアウト</a:t>
            </a: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)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とは、「私を発見して」という意味。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FM802 / FM COCOLO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が行うアート発掘・育成プロジェクトです。未だ見ぬ若いアーティストをウェブや街場のリサーチを通じて発掘。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FM802 / FM COCOLO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のプロモーション活動に若手アーティストを起用し、メディアを通じて発信することはもちろん、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様々な大企業と若手アーティストとのコラボレーションを企画し、ラジオとアートを一体化したプロモーションを推進しています。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東京、大阪での展覧会やアートイベントの開催、全長</a:t>
            </a: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40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メートルの壁画コンペ、アメリカ村を舞台にした街灯プロジェクト、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銀行の</a:t>
            </a: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ATM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カードデザイン制作やパンツのデザインまで、その活動は多彩です。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これまでの活動の中から数多くの有名アーティストを排出し、「</a:t>
            </a:r>
            <a:r>
              <a:rPr lang="en-US" altLang="ja-JP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digmeout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に選ばれることが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若手アーティストの登竜門」と言われる存在になっています。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8AF3817-C75E-781F-25ED-6876DA42B72D}"/>
              </a:ext>
            </a:extLst>
          </p:cNvPr>
          <p:cNvCxnSpPr/>
          <p:nvPr/>
        </p:nvCxnSpPr>
        <p:spPr>
          <a:xfrm>
            <a:off x="777708" y="4777241"/>
            <a:ext cx="8220075" cy="0"/>
          </a:xfrm>
          <a:prstGeom prst="line">
            <a:avLst/>
          </a:prstGeom>
          <a:ln cap="rnd" cmpd="thinThick">
            <a:solidFill>
              <a:schemeClr val="tx1"/>
            </a:solidFill>
            <a:bevel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29A8EB8-6489-FDAE-B23E-C16D3A7CC9B1}"/>
              </a:ext>
            </a:extLst>
          </p:cNvPr>
          <p:cNvSpPr txBox="1"/>
          <p:nvPr/>
        </p:nvSpPr>
        <p:spPr>
          <a:xfrm>
            <a:off x="3754738" y="4996316"/>
            <a:ext cx="5491672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International Art Fair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UNKNOWN ASIA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アジア各国で活躍する次世代クリエイターが集うビッグスケールのアートフェア。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過去</a:t>
            </a: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5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回の開催で、国籍も作風も多様なアーティストに様々な機会を提供してきた </a:t>
            </a: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UNKNOWN ASIA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。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より幅広い表現を可能にするため、ギャラリースペース、パフォーミングステージなど、新たに創設。ファインアート、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イラストレーション、フォトグラフィー、グラフィックデザイン、ファッションなど、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ジャンルも国も超えたアジアの最先端が集まるアートフェアに、今年もクオリティの高いアートを募集。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0853B86-EB38-89F3-5FF2-8F93FAA28FA6}"/>
              </a:ext>
            </a:extLst>
          </p:cNvPr>
          <p:cNvCxnSpPr/>
          <p:nvPr/>
        </p:nvCxnSpPr>
        <p:spPr>
          <a:xfrm flipH="1">
            <a:off x="777708" y="3410403"/>
            <a:ext cx="8220075" cy="0"/>
          </a:xfrm>
          <a:prstGeom prst="line">
            <a:avLst/>
          </a:prstGeom>
          <a:ln cap="rnd" cmpd="thinThick">
            <a:solidFill>
              <a:schemeClr val="tx1"/>
            </a:solidFill>
            <a:bevel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28">
            <a:extLst>
              <a:ext uri="{FF2B5EF4-FFF2-40B4-BE49-F238E27FC236}">
                <a16:creationId xmlns:a16="http://schemas.microsoft.com/office/drawing/2014/main" id="{F01911EB-C1DD-5BC2-7397-983FBE2FD371}"/>
              </a:ext>
            </a:extLst>
          </p:cNvPr>
          <p:cNvGrpSpPr>
            <a:grpSpLocks/>
          </p:cNvGrpSpPr>
          <p:nvPr/>
        </p:nvGrpSpPr>
        <p:grpSpPr bwMode="auto">
          <a:xfrm>
            <a:off x="755483" y="1446353"/>
            <a:ext cx="8369300" cy="1679575"/>
            <a:chOff x="92397" y="1101613"/>
            <a:chExt cx="8368151" cy="1679451"/>
          </a:xfrm>
        </p:grpSpPr>
        <p:pic>
          <p:nvPicPr>
            <p:cNvPr id="23" name="図 5">
              <a:extLst>
                <a:ext uri="{FF2B5EF4-FFF2-40B4-BE49-F238E27FC236}">
                  <a16:creationId xmlns:a16="http://schemas.microsoft.com/office/drawing/2014/main" id="{1F46E7E8-9A8B-43A5-CCCA-2C17D87C7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97" y="1101613"/>
              <a:ext cx="6800850" cy="167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図 27">
              <a:extLst>
                <a:ext uri="{FF2B5EF4-FFF2-40B4-BE49-F238E27FC236}">
                  <a16:creationId xmlns:a16="http://schemas.microsoft.com/office/drawing/2014/main" id="{EEA08345-D6F0-D815-53EE-9B8F2B192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3247" y="1101613"/>
              <a:ext cx="1567301" cy="1679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 descr="紀陽銀行 presents UNKNOWN ASIA 2021">
            <a:extLst>
              <a:ext uri="{FF2B5EF4-FFF2-40B4-BE49-F238E27FC236}">
                <a16:creationId xmlns:a16="http://schemas.microsoft.com/office/drawing/2014/main" id="{5FDAC554-CD3A-DBC8-C357-9F381CDA9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934" y="4965542"/>
            <a:ext cx="2426677" cy="151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74C461A2-B0CE-9DF9-BDB8-7A749F2A1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800299"/>
            <a:ext cx="8543925" cy="42120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目に見えないメディアだからこそ、見えるところにこだわる！アートプロジェクト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1776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CAB5EC05-B8F8-61D3-1EF5-5D1847C0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000" y="4240349"/>
            <a:ext cx="4680000" cy="736533"/>
          </a:xfrm>
        </p:spPr>
        <p:txBody>
          <a:bodyPr/>
          <a:lstStyle/>
          <a:p>
            <a:r>
              <a:rPr lang="en-US" altLang="ja-JP" dirty="0"/>
              <a:t>01. </a:t>
            </a:r>
            <a:r>
              <a:rPr lang="ja-JP" altLang="en-US" dirty="0"/>
              <a:t>株式会社</a:t>
            </a:r>
            <a:r>
              <a:rPr lang="en-US" altLang="ja-JP" dirty="0"/>
              <a:t>FM802</a:t>
            </a:r>
            <a:r>
              <a:rPr lang="ja-JP" altLang="en-US" dirty="0"/>
              <a:t> について</a:t>
            </a:r>
          </a:p>
        </p:txBody>
      </p:sp>
    </p:spTree>
    <p:extLst>
      <p:ext uri="{BB962C8B-B14F-4D97-AF65-F5344CB8AC3E}">
        <p14:creationId xmlns:p14="http://schemas.microsoft.com/office/powerpoint/2010/main" val="364934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9078AB-ABFA-B483-2FE8-E9CDB91A9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01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FDB830-BF48-8C90-1122-DE5DF9824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600" dirty="0">
                <a:solidFill>
                  <a:srgbClr val="0070C0"/>
                </a:solidFill>
              </a:rPr>
              <a:t>株式会社</a:t>
            </a:r>
            <a:r>
              <a:rPr kumimoji="1" lang="en-US" altLang="ja-JP" sz="1600" dirty="0">
                <a:solidFill>
                  <a:srgbClr val="0070C0"/>
                </a:solidFill>
              </a:rPr>
              <a:t>FM802</a:t>
            </a:r>
            <a:r>
              <a:rPr kumimoji="1" lang="ja-JP" altLang="en-US" sz="1600" dirty="0">
                <a:solidFill>
                  <a:srgbClr val="0070C0"/>
                </a:solidFill>
              </a:rPr>
              <a:t>は、日本の</a:t>
            </a:r>
            <a:r>
              <a:rPr kumimoji="1" lang="en-US" altLang="ja-JP" sz="1600" dirty="0">
                <a:solidFill>
                  <a:srgbClr val="0070C0"/>
                </a:solidFill>
              </a:rPr>
              <a:t>FM</a:t>
            </a:r>
            <a:r>
              <a:rPr kumimoji="1" lang="ja-JP" altLang="en-US" sz="1600" dirty="0">
                <a:solidFill>
                  <a:srgbClr val="0070C0"/>
                </a:solidFill>
              </a:rPr>
              <a:t>局で唯一 ”</a:t>
            </a:r>
            <a:r>
              <a:rPr kumimoji="1" lang="en-US" altLang="ja-JP" sz="1600" dirty="0">
                <a:solidFill>
                  <a:srgbClr val="0070C0"/>
                </a:solidFill>
              </a:rPr>
              <a:t>1</a:t>
            </a:r>
            <a:r>
              <a:rPr kumimoji="1" lang="ja-JP" altLang="en-US" sz="1600" dirty="0">
                <a:solidFill>
                  <a:srgbClr val="0070C0"/>
                </a:solidFill>
              </a:rPr>
              <a:t>社</a:t>
            </a:r>
            <a:r>
              <a:rPr kumimoji="1" lang="en-US" altLang="ja-JP" sz="1600" dirty="0">
                <a:solidFill>
                  <a:srgbClr val="0070C0"/>
                </a:solidFill>
              </a:rPr>
              <a:t>2</a:t>
            </a:r>
            <a:r>
              <a:rPr kumimoji="1" lang="ja-JP" altLang="en-US" sz="1600" dirty="0">
                <a:solidFill>
                  <a:srgbClr val="0070C0"/>
                </a:solidFill>
              </a:rPr>
              <a:t>局体制”の放送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444E37-CCA3-1EF6-D265-07603B49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5EF90-4A2E-483D-8024-7EAC4E40F8E4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739CDB9E-F393-69AF-9C40-1831192D2F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47421" y="368299"/>
            <a:ext cx="7121911" cy="432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株式会社</a:t>
            </a:r>
            <a:r>
              <a:rPr kumimoji="1"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FM802 </a:t>
            </a: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について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1CB0B23-9830-FBF1-9D18-0F446D17B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931" y="2068766"/>
            <a:ext cx="54000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大阪府で２局目の民法</a:t>
            </a:r>
            <a:r>
              <a:rPr lang="en-US" altLang="ja-JP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FM</a:t>
            </a:r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ラジオ局として開局。</a:t>
            </a:r>
          </a:p>
          <a:p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FM</a:t>
            </a:r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」を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FUNKY MUSIC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」</a:t>
            </a:r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とかけたキャッチフレーズ</a:t>
            </a:r>
          </a:p>
          <a:p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FUNKY MUSIC STATION FM802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」</a:t>
            </a:r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のままに、</a:t>
            </a:r>
            <a:endParaRPr lang="en-US" altLang="ja-JP" sz="1050" b="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ファンキーな選曲や</a:t>
            </a:r>
            <a:r>
              <a:rPr lang="en-US" altLang="ja-JP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DJ</a:t>
            </a:r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が集結するラジオ局として認知されている。 </a:t>
            </a:r>
          </a:p>
          <a:p>
            <a:r>
              <a:rPr lang="en-US" altLang="ja-JP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2004</a:t>
            </a:r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年の開局</a:t>
            </a:r>
            <a:r>
              <a:rPr lang="en-US" altLang="ja-JP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15</a:t>
            </a:r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周年以降はこれに加え</a:t>
            </a:r>
          </a:p>
          <a:p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meet the music on the radio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」</a:t>
            </a:r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というキャッチフレーズも使用。</a:t>
            </a:r>
            <a:endParaRPr lang="en-US" altLang="ja-JP" sz="1050" b="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開局以降はそれまで関西地区で聴率トップだった</a:t>
            </a:r>
            <a:r>
              <a:rPr lang="en-US" altLang="ja-JP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FM</a:t>
            </a:r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大阪を完全に抜き去り、</a:t>
            </a:r>
            <a:endParaRPr lang="en-US" altLang="ja-JP" sz="1050" b="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若年層のシェア</a:t>
            </a:r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に至っては在阪</a:t>
            </a:r>
            <a:r>
              <a:rPr lang="en-US" altLang="ja-JP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AM</a:t>
            </a:r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各局の追随を許していない。</a:t>
            </a:r>
          </a:p>
          <a:p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さらに</a:t>
            </a:r>
            <a:r>
              <a:rPr lang="en-US" altLang="ja-JP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2009</a:t>
            </a:r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月調査では</a:t>
            </a:r>
            <a:r>
              <a:rPr lang="en-US" altLang="ja-JP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－</a:t>
            </a:r>
            <a:r>
              <a:rPr lang="en-US" altLang="ja-JP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69</a:t>
            </a:r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歳でも単独首位になった。</a:t>
            </a:r>
            <a:endParaRPr lang="en-US" altLang="ja-JP" sz="1050" b="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また</a:t>
            </a:r>
            <a:r>
              <a:rPr lang="en-US" altLang="ja-JP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JAPAN FM LEAGUE</a:t>
            </a:r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中でも聴取率が高い。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AFA12914-0CE9-E87C-D064-2B88ECD6B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931" y="4576484"/>
            <a:ext cx="57777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ラジオ放送を通じて、時代をリードするライフスタイルに</a:t>
            </a:r>
          </a:p>
          <a:p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ふさわしい音楽や情報を「大人」のリスナーにお届けする局のビジョンを</a:t>
            </a:r>
            <a:endParaRPr lang="en-US" altLang="ja-JP" sz="1050" b="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Whole Earth Station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」</a:t>
            </a:r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というキャッチフレーズで表現している。</a:t>
            </a:r>
          </a:p>
          <a:p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国内の</a:t>
            </a:r>
            <a:r>
              <a:rPr lang="en-US" altLang="ja-JP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FM</a:t>
            </a:r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ステーションでは前例のない、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４０歳代半ばから団塊世代</a:t>
            </a:r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をターゲットとしている。</a:t>
            </a:r>
          </a:p>
          <a:p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こだわりのある、感性豊かで、音楽好きのための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「本格的な大人の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MUSIC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ステーション」</a:t>
            </a:r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として、</a:t>
            </a:r>
            <a:endParaRPr lang="en-US" altLang="ja-JP" sz="1050" b="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関西の音楽を中心とした文化、エンターテインメントを関西で唯一の「広域免許」</a:t>
            </a:r>
            <a:endParaRPr lang="en-US" altLang="ja-JP" sz="1050" b="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en-US" altLang="ja-JP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FM</a:t>
            </a:r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ステーションとして、大人のリスナーに向けて放送している。</a:t>
            </a:r>
          </a:p>
          <a:p>
            <a:r>
              <a:rPr lang="en-US" altLang="ja-JP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2021</a:t>
            </a:r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月調査では、</a:t>
            </a:r>
            <a:r>
              <a:rPr lang="en-US" altLang="ja-JP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50</a:t>
            </a:r>
            <a:r>
              <a:rPr lang="ja-JP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歳代男女単独首位となった。</a:t>
            </a:r>
          </a:p>
        </p:txBody>
      </p:sp>
      <p:sp>
        <p:nvSpPr>
          <p:cNvPr id="8" name="Text Box 83">
            <a:extLst>
              <a:ext uri="{FF2B5EF4-FFF2-40B4-BE49-F238E27FC236}">
                <a16:creationId xmlns:a16="http://schemas.microsoft.com/office/drawing/2014/main" id="{C29D5DBF-7BAA-E4A8-CDC3-27A7814CB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31" y="1581515"/>
            <a:ext cx="52132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1600" b="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16</a:t>
            </a:r>
            <a:r>
              <a:rPr lang="ja-JP" altLang="en-US" sz="1600" b="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歳～</a:t>
            </a:r>
            <a:r>
              <a:rPr lang="en-US" altLang="ja-JP" sz="1600" b="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34</a:t>
            </a:r>
            <a:r>
              <a:rPr lang="ja-JP" altLang="en-US" sz="1600" b="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歳</a:t>
            </a:r>
            <a:r>
              <a:rPr lang="ja-JP" altLang="en-US" sz="1400" b="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をターゲットにした</a:t>
            </a:r>
            <a:r>
              <a:rPr lang="en-US" altLang="ja-JP" sz="1400" b="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FUNKY MUSIC STATION</a:t>
            </a:r>
          </a:p>
        </p:txBody>
      </p:sp>
      <p:sp>
        <p:nvSpPr>
          <p:cNvPr id="9" name="Text Box 83">
            <a:extLst>
              <a:ext uri="{FF2B5EF4-FFF2-40B4-BE49-F238E27FC236}">
                <a16:creationId xmlns:a16="http://schemas.microsoft.com/office/drawing/2014/main" id="{844BE8E3-878A-AB58-B37F-CAAB2A714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31" y="4118410"/>
            <a:ext cx="52886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1600" b="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40</a:t>
            </a:r>
            <a:r>
              <a:rPr lang="ja-JP" altLang="en-US" sz="1600" b="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代～</a:t>
            </a:r>
            <a:r>
              <a:rPr lang="en-US" altLang="ja-JP" sz="1600" b="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60</a:t>
            </a:r>
            <a:r>
              <a:rPr lang="ja-JP" altLang="en-US" sz="1600" b="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代</a:t>
            </a:r>
            <a:r>
              <a:rPr lang="ja-JP" altLang="en-US" sz="1400" b="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をターゲットにした</a:t>
            </a:r>
            <a:r>
              <a:rPr lang="en-US" altLang="ja-JP" sz="1400" b="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WHOLE EARTH STATION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A33B498-6471-C83B-0F54-30359B66B630}"/>
              </a:ext>
            </a:extLst>
          </p:cNvPr>
          <p:cNvGrpSpPr/>
          <p:nvPr/>
        </p:nvGrpSpPr>
        <p:grpSpPr>
          <a:xfrm>
            <a:off x="750025" y="4098479"/>
            <a:ext cx="2757189" cy="2032428"/>
            <a:chOff x="981890" y="4359459"/>
            <a:chExt cx="2757189" cy="2032428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B7E0AC36-D6BC-03B3-AF0E-9B5A6A9D6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9339" y="4359459"/>
              <a:ext cx="1638918" cy="389244"/>
            </a:xfrm>
            <a:prstGeom prst="rect">
              <a:avLst/>
            </a:prstGeom>
          </p:spPr>
        </p:pic>
        <p:sp>
          <p:nvSpPr>
            <p:cNvPr id="12" name="Text Box 48">
              <a:extLst>
                <a:ext uri="{FF2B5EF4-FFF2-40B4-BE49-F238E27FC236}">
                  <a16:creationId xmlns:a16="http://schemas.microsoft.com/office/drawing/2014/main" id="{ED2C829A-1E2A-1878-6BFA-3457D5F7E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890" y="5237686"/>
              <a:ext cx="888385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周波数</a:t>
              </a:r>
            </a:p>
            <a:p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コールサイン</a:t>
              </a:r>
            </a:p>
            <a:p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出力</a:t>
              </a:r>
            </a:p>
            <a:p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放送エリア</a:t>
              </a:r>
            </a:p>
            <a:p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送信所</a:t>
              </a:r>
            </a:p>
          </p:txBody>
        </p:sp>
        <p:sp>
          <p:nvSpPr>
            <p:cNvPr id="13" name="Text Box 49">
              <a:extLst>
                <a:ext uri="{FF2B5EF4-FFF2-40B4-BE49-F238E27FC236}">
                  <a16:creationId xmlns:a16="http://schemas.microsoft.com/office/drawing/2014/main" id="{750A9A23-D9BE-2402-8090-1225220C6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9506" y="5222336"/>
              <a:ext cx="1949573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76.5MHz</a:t>
              </a:r>
            </a:p>
            <a:p>
              <a:r>
                <a:rPr lang="en-US" altLang="ja-JP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JOAV-FM</a:t>
              </a:r>
            </a:p>
            <a:p>
              <a:r>
                <a:rPr lang="en-US" altLang="ja-JP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10kw</a:t>
              </a:r>
            </a:p>
            <a:p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関西圏（約</a:t>
              </a:r>
              <a:r>
                <a:rPr lang="en-US" altLang="ja-JP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2000</a:t>
              </a:r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万人）</a:t>
              </a:r>
            </a:p>
            <a:p>
              <a:pPr eaLnBrk="0" hangingPunct="0"/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大阪府東大阪市上石切町</a:t>
              </a:r>
              <a:r>
                <a:rPr lang="en-US" altLang="ja-JP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2</a:t>
              </a:r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丁目</a:t>
              </a:r>
              <a:endParaRPr lang="en-US" altLang="ja-JP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endParaRPr>
            </a:p>
            <a:p>
              <a:pPr eaLnBrk="0" hangingPunct="0"/>
              <a:r>
                <a:rPr lang="en-US" altLang="ja-JP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1451-23</a:t>
              </a:r>
            </a:p>
            <a:p>
              <a:pPr eaLnBrk="0" hangingPunct="0"/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生駒山（</a:t>
              </a:r>
              <a:r>
                <a:rPr lang="en-US" altLang="ja-JP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620.6</a:t>
              </a:r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ｍ）</a:t>
              </a:r>
            </a:p>
          </p:txBody>
        </p:sp>
        <p:sp>
          <p:nvSpPr>
            <p:cNvPr id="14" name="Rectangle 86">
              <a:extLst>
                <a:ext uri="{FF2B5EF4-FFF2-40B4-BE49-F238E27FC236}">
                  <a16:creationId xmlns:a16="http://schemas.microsoft.com/office/drawing/2014/main" id="{DF999EC9-BD4E-5803-52EB-0B3222AE5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705" y="4837464"/>
              <a:ext cx="217399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hangingPunct="0"/>
              <a:r>
                <a:rPr lang="en-US" altLang="ja-JP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1995</a:t>
              </a:r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年</a:t>
              </a:r>
              <a:r>
                <a:rPr lang="en-US" altLang="ja-JP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10</a:t>
              </a:r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月</a:t>
              </a:r>
              <a:r>
                <a:rPr lang="en-US" altLang="ja-JP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16</a:t>
              </a:r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日開局</a:t>
              </a:r>
              <a:endParaRPr lang="en-US" altLang="ja-JP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endParaRPr>
            </a:p>
            <a:p>
              <a:pPr eaLnBrk="0" hangingPunct="0"/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（</a:t>
              </a:r>
              <a:r>
                <a:rPr lang="en-US" altLang="ja-JP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2012</a:t>
              </a:r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年</a:t>
              </a:r>
              <a:r>
                <a:rPr lang="en-US" altLang="ja-JP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4</a:t>
              </a:r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月から</a:t>
              </a:r>
              <a:r>
                <a:rPr lang="en-US" altLang="ja-JP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FM802</a:t>
              </a:r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が運営）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28788B7-6CDC-7F7B-EE2C-8B10CD8A0BBF}"/>
              </a:ext>
            </a:extLst>
          </p:cNvPr>
          <p:cNvGrpSpPr/>
          <p:nvPr/>
        </p:nvGrpSpPr>
        <p:grpSpPr>
          <a:xfrm>
            <a:off x="750025" y="1527551"/>
            <a:ext cx="2841695" cy="2100146"/>
            <a:chOff x="983705" y="1558031"/>
            <a:chExt cx="2841695" cy="2100146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1BCC2A6B-45F2-3217-4FAA-C9C0313E4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705" y="1558031"/>
              <a:ext cx="1611603" cy="448687"/>
            </a:xfrm>
            <a:prstGeom prst="rect">
              <a:avLst/>
            </a:prstGeom>
          </p:spPr>
        </p:pic>
        <p:sp>
          <p:nvSpPr>
            <p:cNvPr id="17" name="Text Box 41">
              <a:extLst>
                <a:ext uri="{FF2B5EF4-FFF2-40B4-BE49-F238E27FC236}">
                  <a16:creationId xmlns:a16="http://schemas.microsoft.com/office/drawing/2014/main" id="{07837DBF-4C79-8598-077B-1E6C8D0B2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9339" y="2331510"/>
              <a:ext cx="91616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周波数</a:t>
              </a:r>
            </a:p>
            <a:p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コールサイン</a:t>
              </a:r>
            </a:p>
            <a:p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出力</a:t>
              </a:r>
            </a:p>
            <a:p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放送エリア</a:t>
              </a:r>
            </a:p>
            <a:p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送信所</a:t>
              </a:r>
            </a:p>
            <a:p>
              <a:endParaRPr lang="ja-JP" alt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中継局</a:t>
              </a:r>
            </a:p>
          </p:txBody>
        </p:sp>
        <p:sp>
          <p:nvSpPr>
            <p:cNvPr id="18" name="Text Box 42">
              <a:extLst>
                <a:ext uri="{FF2B5EF4-FFF2-40B4-BE49-F238E27FC236}">
                  <a16:creationId xmlns:a16="http://schemas.microsoft.com/office/drawing/2014/main" id="{AC42253C-4089-D7E1-03C9-B930AEB8C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9506" y="2334738"/>
              <a:ext cx="2035894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80.2MHz</a:t>
              </a:r>
            </a:p>
            <a:p>
              <a:r>
                <a:rPr lang="en-US" altLang="ja-JP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JOFV-FM</a:t>
              </a:r>
            </a:p>
            <a:p>
              <a:r>
                <a:rPr lang="en-US" altLang="ja-JP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10kw</a:t>
              </a:r>
            </a:p>
            <a:p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関西圏（約</a:t>
              </a:r>
              <a:r>
                <a:rPr lang="en-US" altLang="ja-JP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1900</a:t>
              </a:r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万人）</a:t>
              </a:r>
            </a:p>
            <a:p>
              <a:pPr eaLnBrk="0" hangingPunct="0"/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大阪府大東市北条</a:t>
              </a:r>
              <a:r>
                <a:rPr lang="en-US" altLang="ja-JP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2377</a:t>
              </a:r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　</a:t>
              </a:r>
            </a:p>
            <a:p>
              <a:pPr eaLnBrk="0" hangingPunct="0"/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飯盛山（</a:t>
              </a:r>
              <a:r>
                <a:rPr lang="en-US" altLang="ja-JP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343.5</a:t>
              </a:r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ｍ）</a:t>
              </a:r>
            </a:p>
            <a:p>
              <a:pPr eaLnBrk="0" hangingPunct="0"/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大阪府豊能郡能勢町野間西山</a:t>
              </a:r>
              <a:r>
                <a:rPr lang="en-US" altLang="ja-JP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88</a:t>
              </a:r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　</a:t>
              </a:r>
            </a:p>
            <a:p>
              <a:pPr eaLnBrk="0" hangingPunct="0"/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野間西山（</a:t>
              </a:r>
              <a:r>
                <a:rPr lang="en-US" altLang="ja-JP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423.3</a:t>
              </a:r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ｍ）</a:t>
              </a:r>
            </a:p>
          </p:txBody>
        </p:sp>
        <p:sp>
          <p:nvSpPr>
            <p:cNvPr id="19" name="Rectangle 85">
              <a:extLst>
                <a:ext uri="{FF2B5EF4-FFF2-40B4-BE49-F238E27FC236}">
                  <a16:creationId xmlns:a16="http://schemas.microsoft.com/office/drawing/2014/main" id="{0B3D16C2-D6E0-D690-3643-3B073CC72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577" y="2099246"/>
              <a:ext cx="14203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hangingPunct="0"/>
              <a:r>
                <a:rPr lang="en-US" altLang="ja-JP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1989</a:t>
              </a:r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年</a:t>
              </a:r>
              <a:r>
                <a:rPr lang="en-US" altLang="ja-JP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6</a:t>
              </a:r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月</a:t>
              </a:r>
              <a:r>
                <a:rPr lang="en-US" altLang="ja-JP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r>
                <a:rPr lang="ja-JP" alt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日開局</a:t>
              </a:r>
            </a:p>
          </p:txBody>
        </p:sp>
      </p:grpSp>
      <p:sp>
        <p:nvSpPr>
          <p:cNvPr id="21" name="四角形: 対角を切り取る 20">
            <a:extLst>
              <a:ext uri="{FF2B5EF4-FFF2-40B4-BE49-F238E27FC236}">
                <a16:creationId xmlns:a16="http://schemas.microsoft.com/office/drawing/2014/main" id="{6498DBA2-67AC-54EF-7519-114EEA87A8A2}"/>
              </a:ext>
            </a:extLst>
          </p:cNvPr>
          <p:cNvSpPr/>
          <p:nvPr/>
        </p:nvSpPr>
        <p:spPr>
          <a:xfrm>
            <a:off x="629013" y="3957545"/>
            <a:ext cx="8647975" cy="2376000"/>
          </a:xfrm>
          <a:prstGeom prst="snip2Diag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対角を切り取る 21">
            <a:extLst>
              <a:ext uri="{FF2B5EF4-FFF2-40B4-BE49-F238E27FC236}">
                <a16:creationId xmlns:a16="http://schemas.microsoft.com/office/drawing/2014/main" id="{F29FFF17-FF65-ECBB-4DF8-54FBA9882D10}"/>
              </a:ext>
            </a:extLst>
          </p:cNvPr>
          <p:cNvSpPr/>
          <p:nvPr/>
        </p:nvSpPr>
        <p:spPr>
          <a:xfrm>
            <a:off x="684388" y="1401522"/>
            <a:ext cx="8647975" cy="2376000"/>
          </a:xfrm>
          <a:prstGeom prst="snip2Diag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19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C66A93A-D79C-A0A6-1689-C7613C928821}"/>
              </a:ext>
            </a:extLst>
          </p:cNvPr>
          <p:cNvSpPr/>
          <p:nvPr/>
        </p:nvSpPr>
        <p:spPr>
          <a:xfrm>
            <a:off x="813000" y="1600329"/>
            <a:ext cx="8280000" cy="34144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0189C59-3845-BEAA-3366-60B8C083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01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00A046-035E-44A8-9B74-AC77E6260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FM802 / FM COCOLO </a:t>
            </a:r>
            <a:r>
              <a:rPr kumimoji="1" lang="ja-JP" altLang="en-US" sz="1600" dirty="0">
                <a:solidFill>
                  <a:srgbClr val="0070C0"/>
                </a:solidFill>
              </a:rPr>
              <a:t>の聴取率から見る影響力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94BCBB-BCF7-7041-EC13-60E90025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5EF90-4A2E-483D-8024-7EAC4E40F8E4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E2CFFE3D-3026-975F-B185-3854F7CB17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47421" y="368299"/>
            <a:ext cx="7121911" cy="432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株式会社</a:t>
            </a:r>
            <a:r>
              <a:rPr kumimoji="1"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FM802 </a:t>
            </a: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について</a:t>
            </a:r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B51D101C-780A-1293-7F02-7DE2905BB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4951258"/>
              </p:ext>
            </p:extLst>
          </p:nvPr>
        </p:nvGraphicFramePr>
        <p:xfrm>
          <a:off x="3512978" y="1743279"/>
          <a:ext cx="2814285" cy="3018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31B4A623-6B05-2BF6-36F6-8E47C6ABDE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3054999"/>
              </p:ext>
            </p:extLst>
          </p:nvPr>
        </p:nvGraphicFramePr>
        <p:xfrm>
          <a:off x="753436" y="1743279"/>
          <a:ext cx="2793198" cy="3018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4FF4106D-BA5E-75A0-1E49-2FD9C69CE2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3451071"/>
              </p:ext>
            </p:extLst>
          </p:nvPr>
        </p:nvGraphicFramePr>
        <p:xfrm>
          <a:off x="6056868" y="1743279"/>
          <a:ext cx="2793198" cy="3018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部分円 8">
            <a:extLst>
              <a:ext uri="{FF2B5EF4-FFF2-40B4-BE49-F238E27FC236}">
                <a16:creationId xmlns:a16="http://schemas.microsoft.com/office/drawing/2014/main" id="{D3ED540C-54C9-986E-D437-9EFE3D2CE9B8}"/>
              </a:ext>
            </a:extLst>
          </p:cNvPr>
          <p:cNvSpPr>
            <a:spLocks/>
          </p:cNvSpPr>
          <p:nvPr/>
        </p:nvSpPr>
        <p:spPr>
          <a:xfrm>
            <a:off x="1520793" y="2473040"/>
            <a:ext cx="1764000" cy="1764000"/>
          </a:xfrm>
          <a:prstGeom prst="pie">
            <a:avLst>
              <a:gd name="adj1" fmla="val 16169250"/>
              <a:gd name="adj2" fmla="val 11560958"/>
            </a:avLst>
          </a:prstGeom>
          <a:noFill/>
          <a:ln w="38100">
            <a:solidFill>
              <a:srgbClr val="FFC000">
                <a:alpha val="69804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部分円 9">
            <a:extLst>
              <a:ext uri="{FF2B5EF4-FFF2-40B4-BE49-F238E27FC236}">
                <a16:creationId xmlns:a16="http://schemas.microsoft.com/office/drawing/2014/main" id="{BB9B1BC1-DBFF-565A-D6F0-22670C2C109C}"/>
              </a:ext>
            </a:extLst>
          </p:cNvPr>
          <p:cNvSpPr>
            <a:spLocks noChangeAspect="1"/>
          </p:cNvSpPr>
          <p:nvPr/>
        </p:nvSpPr>
        <p:spPr>
          <a:xfrm>
            <a:off x="4292868" y="2473040"/>
            <a:ext cx="1764000" cy="1764000"/>
          </a:xfrm>
          <a:prstGeom prst="pie">
            <a:avLst>
              <a:gd name="adj1" fmla="val 16169250"/>
              <a:gd name="adj2" fmla="val 10192695"/>
            </a:avLst>
          </a:prstGeom>
          <a:noFill/>
          <a:ln w="38100">
            <a:solidFill>
              <a:srgbClr val="FFC000">
                <a:alpha val="69804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FD5B1F18-4CBB-9EDF-17D5-A0467F516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5169" y="4573601"/>
            <a:ext cx="48156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844083">
              <a:spcBef>
                <a:spcPct val="0"/>
              </a:spcBef>
              <a:buNone/>
            </a:pP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調査機関：株式会社ビデオリサーチ、調査期間：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2023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日（月）～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日（日）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06:00-24:00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844083">
              <a:spcBef>
                <a:spcPct val="0"/>
              </a:spcBef>
              <a:buNone/>
            </a:pP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調査対象：京阪神地区の学生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男女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34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男女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40,50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歳代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学生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、調査方法：インターネット調査　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C4E556CE-6592-1EFD-E15B-C4A988C67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358" y="1234802"/>
            <a:ext cx="36753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844083">
              <a:spcBef>
                <a:spcPct val="0"/>
              </a:spcBef>
              <a:buNone/>
            </a:pP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■関西圏ラジオ全局 年代別聴取率シェア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FB20643B-760D-9411-7616-B4CC51436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3000" y="1693325"/>
            <a:ext cx="1800000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844083">
              <a:spcBef>
                <a:spcPct val="0"/>
              </a:spcBef>
              <a:buNone/>
            </a:pPr>
            <a:r>
              <a:rPr lang="en-US" altLang="ja-JP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40</a:t>
            </a:r>
            <a:r>
              <a:rPr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59</a:t>
            </a:r>
            <a:r>
              <a:rPr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 男女</a:t>
            </a:r>
            <a:endParaRPr lang="en-US" altLang="ja-JP" sz="1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42E632F5-0FA4-F4C6-2971-300B4C359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962" y="1693324"/>
            <a:ext cx="1800000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844083">
              <a:spcBef>
                <a:spcPct val="0"/>
              </a:spcBef>
              <a:buNone/>
            </a:pPr>
            <a:r>
              <a:rPr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学生 男女</a:t>
            </a:r>
            <a:endParaRPr lang="en-US" altLang="ja-JP" sz="1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D5C36BD-3A1B-6FE8-5B54-84D4C54BD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038" y="1705735"/>
            <a:ext cx="1800000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844083">
              <a:spcBef>
                <a:spcPct val="0"/>
              </a:spcBef>
              <a:buNone/>
            </a:pPr>
            <a:r>
              <a:rPr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１６～</a:t>
            </a:r>
            <a:r>
              <a:rPr lang="en-US" altLang="ja-JP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34</a:t>
            </a:r>
            <a:r>
              <a:rPr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 男女</a:t>
            </a:r>
            <a:endParaRPr lang="en-US" altLang="ja-JP" sz="1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部分円 15">
            <a:extLst>
              <a:ext uri="{FF2B5EF4-FFF2-40B4-BE49-F238E27FC236}">
                <a16:creationId xmlns:a16="http://schemas.microsoft.com/office/drawing/2014/main" id="{05486F2E-F4B8-5AFB-7C02-8F6262F20328}"/>
              </a:ext>
            </a:extLst>
          </p:cNvPr>
          <p:cNvSpPr>
            <a:spLocks/>
          </p:cNvSpPr>
          <p:nvPr/>
        </p:nvSpPr>
        <p:spPr>
          <a:xfrm>
            <a:off x="6827157" y="2473040"/>
            <a:ext cx="1764000" cy="1764000"/>
          </a:xfrm>
          <a:prstGeom prst="pie">
            <a:avLst>
              <a:gd name="adj1" fmla="val 16169250"/>
              <a:gd name="adj2" fmla="val 11645461"/>
            </a:avLst>
          </a:prstGeom>
          <a:noFill/>
          <a:ln w="38100">
            <a:solidFill>
              <a:srgbClr val="FFC000">
                <a:alpha val="69804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1E76E7A-0492-9705-C1C6-6B42A0A020E4}"/>
              </a:ext>
            </a:extLst>
          </p:cNvPr>
          <p:cNvSpPr txBox="1"/>
          <p:nvPr/>
        </p:nvSpPr>
        <p:spPr>
          <a:xfrm>
            <a:off x="721502" y="5760117"/>
            <a:ext cx="846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FM802/COCOLO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のリスナーは異なるため、両局展開でさらにリーチを図ることもできます。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0E1F9303-4F5D-353B-4AAC-2881F9CEC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095" y="5165433"/>
            <a:ext cx="66998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844083">
              <a:spcBef>
                <a:spcPct val="0"/>
              </a:spcBef>
              <a:buNone/>
            </a:pP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FM802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は、男女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34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/40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59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学生の全てで圧倒的シェア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位を獲得！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844083">
              <a:spcBef>
                <a:spcPct val="0"/>
              </a:spcBef>
              <a:buNone/>
            </a:pP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FM COCOLO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も、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40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59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歳でシェア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位を獲得しました。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30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CAB5EC05-B8F8-61D3-1EF5-5D1847C0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240" y="4240349"/>
            <a:ext cx="5191760" cy="736533"/>
          </a:xfrm>
        </p:spPr>
        <p:txBody>
          <a:bodyPr/>
          <a:lstStyle/>
          <a:p>
            <a:r>
              <a:rPr lang="en-US" altLang="ja-JP" dirty="0"/>
              <a:t>03. FM COCOLO </a:t>
            </a:r>
            <a:r>
              <a:rPr lang="ja-JP" altLang="en-US" dirty="0"/>
              <a:t>について</a:t>
            </a:r>
          </a:p>
        </p:txBody>
      </p:sp>
    </p:spTree>
    <p:extLst>
      <p:ext uri="{BB962C8B-B14F-4D97-AF65-F5344CB8AC3E}">
        <p14:creationId xmlns:p14="http://schemas.microsoft.com/office/powerpoint/2010/main" val="191351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B5E363A-205E-DD76-8872-2E55F06FE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02" y="2425846"/>
            <a:ext cx="6058664" cy="3363441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DC516D68-6454-F677-6C91-1D482D06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03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D6BE759-D45C-520F-DE1D-F097B774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BB348-4560-4560-90E9-086C83569D56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0112B5D-D80A-8D77-4B53-4DC7CB4A80D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FM</a:t>
            </a:r>
            <a:r>
              <a:rPr lang="ja-JP" altLang="en-US" dirty="0"/>
              <a:t> </a:t>
            </a:r>
            <a:r>
              <a:rPr lang="en-US" altLang="ja-JP" dirty="0"/>
              <a:t>COCOLO</a:t>
            </a:r>
            <a:r>
              <a:rPr lang="ja-JP" altLang="en-US" dirty="0"/>
              <a:t>　について</a:t>
            </a: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1CB14514-C781-B192-CF5A-E54FA24E0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000" y="800299"/>
            <a:ext cx="8712000" cy="421200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外国人を含むエリア内居住者への情報インフラとして、多言語による広域ラジオ「</a:t>
            </a:r>
            <a:r>
              <a:rPr kumimoji="1" lang="en-US" altLang="ja-JP" dirty="0"/>
              <a:t>FM</a:t>
            </a:r>
            <a:r>
              <a:rPr kumimoji="1" lang="ja-JP" altLang="en-US" dirty="0"/>
              <a:t> </a:t>
            </a:r>
            <a:r>
              <a:rPr kumimoji="1" lang="en-US" altLang="ja-JP" dirty="0"/>
              <a:t>COCOLO</a:t>
            </a:r>
            <a:r>
              <a:rPr kumimoji="1" lang="ja-JP" altLang="en-US" dirty="0"/>
              <a:t>」</a:t>
            </a:r>
          </a:p>
        </p:txBody>
      </p:sp>
      <p:pic>
        <p:nvPicPr>
          <p:cNvPr id="9" name="Picture 2" descr="君は伝説のカタログ「Whole Earth Catalogue」を知っているか ...">
            <a:extLst>
              <a:ext uri="{FF2B5EF4-FFF2-40B4-BE49-F238E27FC236}">
                <a16:creationId xmlns:a16="http://schemas.microsoft.com/office/drawing/2014/main" id="{F90748F0-752C-C093-102F-497669F79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27" y="3504539"/>
            <a:ext cx="1122725" cy="15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15950E3-DB5A-7BC8-51E4-35534F9B24EB}"/>
              </a:ext>
            </a:extLst>
          </p:cNvPr>
          <p:cNvSpPr txBox="1"/>
          <p:nvPr/>
        </p:nvSpPr>
        <p:spPr>
          <a:xfrm>
            <a:off x="2470790" y="5532901"/>
            <a:ext cx="7292970" cy="1055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F6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2020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年</a:t>
            </a:r>
            <a:r>
              <a:rPr lang="ja-JP" altLang="en-US" sz="1600" b="1" dirty="0">
                <a:solidFill>
                  <a:prstClr val="black"/>
                </a:solidFill>
                <a:latin typeface="BIZ UDPゴシック"/>
                <a:ea typeface="BIZ UDPゴシック"/>
              </a:rPr>
              <a:t>  </a:t>
            </a:r>
            <a:r>
              <a:rPr lang="ja-JP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開局</a:t>
            </a:r>
            <a:r>
              <a:rPr lang="en-US" altLang="ja-JP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</a:t>
            </a:r>
            <a:r>
              <a:rPr lang="ja-JP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周年、</a:t>
            </a:r>
            <a:r>
              <a:rPr lang="en-US" altLang="ja-JP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WHOLE EARTH STATION</a:t>
            </a:r>
            <a:r>
              <a:rPr lang="ja-JP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として</a:t>
            </a:r>
            <a:r>
              <a:rPr lang="en-US" altLang="ja-JP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周年</a:t>
            </a:r>
            <a:endParaRPr lang="en-US" altLang="ja-JP" sz="1200" b="1" u="sng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457178">
              <a:lnSpc>
                <a:spcPct val="150000"/>
              </a:lnSpc>
              <a:defRPr/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“</a:t>
            </a:r>
            <a:r>
              <a:rPr lang="en-US" altLang="ja-JP" sz="1050" dirty="0">
                <a:solidFill>
                  <a:srgbClr val="0085A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WHOLE EARTH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”というグローカルなコンセプトのもとに「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Quality of Life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」、「サステナビリティ」、「エッセンシャル」を</a:t>
            </a:r>
            <a:endParaRPr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457178">
              <a:lnSpc>
                <a:spcPct val="150000"/>
              </a:lnSpc>
              <a:defRPr/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満たす文化・芸術や情報を届けるメディアとして、さまざまなモノ・コト・価値をリスナーに提案し共有していきます。</a:t>
            </a:r>
            <a:endParaRPr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457178">
              <a:lnSpc>
                <a:spcPct val="150000"/>
              </a:lnSpc>
              <a:defRPr/>
            </a:pPr>
            <a:r>
              <a:rPr lang="en-US" altLang="ja-JP" sz="1050" dirty="0">
                <a:solidFill>
                  <a:srgbClr val="FFC000">
                    <a:lumMod val="50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lang="ja-JP" altLang="en-US" sz="1050" dirty="0">
                <a:solidFill>
                  <a:srgbClr val="FFC000">
                    <a:lumMod val="50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の「大阪・関西万博」盛り上げ、</a:t>
            </a:r>
            <a:r>
              <a:rPr lang="en-US" altLang="ja-JP" sz="1050" dirty="0">
                <a:solidFill>
                  <a:srgbClr val="FFC000">
                    <a:lumMod val="50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2030</a:t>
            </a:r>
            <a:r>
              <a:rPr lang="ja-JP" altLang="en-US" sz="1050" dirty="0">
                <a:solidFill>
                  <a:srgbClr val="FFC000">
                    <a:lumMod val="50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の「</a:t>
            </a:r>
            <a:r>
              <a:rPr lang="en-US" altLang="ja-JP" sz="1050" dirty="0">
                <a:solidFill>
                  <a:srgbClr val="0085A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」達成に向けて、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FM COCOLO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は発信を続けます。</a:t>
            </a:r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E1AC3A4-5E26-A959-B18C-7A91E5EED527}"/>
              </a:ext>
            </a:extLst>
          </p:cNvPr>
          <p:cNvSpPr txBox="1"/>
          <p:nvPr/>
        </p:nvSpPr>
        <p:spPr>
          <a:xfrm>
            <a:off x="7762240" y="5064298"/>
            <a:ext cx="1790700" cy="43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▲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『WHOLE EARTH CATALOG』</a:t>
            </a:r>
          </a:p>
          <a:p>
            <a:pPr marL="0" marR="0" lvl="0" indent="0" algn="l" defTabSz="4571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 (1968, </a:t>
            </a: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スチュアート・ブランド編）</a:t>
            </a:r>
            <a:endParaRPr kumimoji="0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33D89D2C-D0B9-3D3E-D17A-A35395BF1C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68" y="5138070"/>
            <a:ext cx="2189397" cy="45649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B0C668E5-6970-53DB-FC16-3485B54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56" y="2678938"/>
            <a:ext cx="1158340" cy="1310754"/>
          </a:xfrm>
          <a:prstGeom prst="rect">
            <a:avLst/>
          </a:prstGeom>
        </p:spPr>
      </p:pic>
      <p:sp>
        <p:nvSpPr>
          <p:cNvPr id="10" name="吹き出し: 線 (枠なし) 9">
            <a:extLst>
              <a:ext uri="{FF2B5EF4-FFF2-40B4-BE49-F238E27FC236}">
                <a16:creationId xmlns:a16="http://schemas.microsoft.com/office/drawing/2014/main" id="{C0B5044B-BAFF-C3ED-1E61-5D350E68E2D9}"/>
              </a:ext>
            </a:extLst>
          </p:cNvPr>
          <p:cNvSpPr/>
          <p:nvPr/>
        </p:nvSpPr>
        <p:spPr>
          <a:xfrm>
            <a:off x="374848" y="1263436"/>
            <a:ext cx="4356100" cy="1008000"/>
          </a:xfrm>
          <a:prstGeom prst="callout1">
            <a:avLst>
              <a:gd name="adj1" fmla="val 133791"/>
              <a:gd name="adj2" fmla="val 32719"/>
              <a:gd name="adj3" fmla="val 99251"/>
              <a:gd name="adj4" fmla="val 30971"/>
            </a:avLst>
          </a:prstGeom>
          <a:noFill/>
          <a:ln>
            <a:head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7F6000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1995</a:t>
            </a:r>
            <a:r>
              <a:rPr kumimoji="1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7F6000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年  </a:t>
            </a:r>
            <a:r>
              <a:rPr kumimoji="0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FM</a:t>
            </a:r>
            <a:r>
              <a:rPr kumimoji="0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</a:t>
            </a:r>
            <a:r>
              <a:rPr kumimoji="0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COCOLO</a:t>
            </a:r>
            <a:r>
              <a:rPr kumimoji="0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放送開始</a:t>
            </a:r>
            <a:endParaRPr kumimoji="0" lang="en-US" altLang="ja-JP" sz="1200" b="1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1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“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Co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mmunication,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Co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operation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and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Lo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ve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“の意味を込めて、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1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多様な文化と言語を持つ関西エリア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2,000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万人に向けたラジオ局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1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阪神・淡路大震災の経験から、外国人を含めた情報インフラとして開局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1" name="吹き出し: 線 (枠なし) 10">
            <a:extLst>
              <a:ext uri="{FF2B5EF4-FFF2-40B4-BE49-F238E27FC236}">
                <a16:creationId xmlns:a16="http://schemas.microsoft.com/office/drawing/2014/main" id="{94BE116E-55F1-589F-417C-A9CEBA9DB08A}"/>
              </a:ext>
            </a:extLst>
          </p:cNvPr>
          <p:cNvSpPr/>
          <p:nvPr/>
        </p:nvSpPr>
        <p:spPr>
          <a:xfrm>
            <a:off x="5009782" y="1337566"/>
            <a:ext cx="4765743" cy="2340000"/>
          </a:xfrm>
          <a:prstGeom prst="callout1">
            <a:avLst>
              <a:gd name="adj1" fmla="val 72767"/>
              <a:gd name="adj2" fmla="val -24595"/>
              <a:gd name="adj3" fmla="val 53593"/>
              <a:gd name="adj4" fmla="val 250"/>
            </a:avLst>
          </a:prstGeom>
          <a:noFill/>
          <a:ln>
            <a:head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F6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2010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年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  </a:t>
            </a:r>
            <a:r>
              <a:rPr kumimoji="0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新たなコンセプト “</a:t>
            </a:r>
            <a:r>
              <a:rPr kumimoji="0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srgbClr val="0085A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WHOLE EARTH</a:t>
            </a:r>
            <a:r>
              <a:rPr kumimoji="0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”を掲げる</a:t>
            </a:r>
            <a:endParaRPr kumimoji="0" lang="en-US" altLang="ja-JP" sz="1200" b="1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1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言葉の出典は、カタログ誌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『WHOLE EARTH CATALOG』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（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1960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年・米国）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1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「真に役に立つ道具であること」、「自立した教育（生活）に関係するもの」、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1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「ハイクオリティーもしくはローコスト」、「通信販売で簡単に手に入る」の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4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つの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1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要素を満たすモノ・コトを掲載した、実用品と生活情報の宝庫であった雑誌より。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1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1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心豊かな生活を維持するためのエッセンシャルな情報をキュレーションした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1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カタログのようなラジオでありたいという目標と、 身の回りと地球規模の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1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物事を一体で考えようというグローカルなメッセージを込めて、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1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“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WHOLE EARTH STATION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”としてリスタート。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3" name="吹き出し: 線 (枠なし) 12">
            <a:extLst>
              <a:ext uri="{FF2B5EF4-FFF2-40B4-BE49-F238E27FC236}">
                <a16:creationId xmlns:a16="http://schemas.microsoft.com/office/drawing/2014/main" id="{6A97C372-1F08-B43E-C6F2-40D4E07E31BD}"/>
              </a:ext>
            </a:extLst>
          </p:cNvPr>
          <p:cNvSpPr/>
          <p:nvPr/>
        </p:nvSpPr>
        <p:spPr>
          <a:xfrm>
            <a:off x="458568" y="4062294"/>
            <a:ext cx="4502518" cy="1152000"/>
          </a:xfrm>
          <a:prstGeom prst="callout1">
            <a:avLst>
              <a:gd name="adj1" fmla="val -62535"/>
              <a:gd name="adj2" fmla="val 88206"/>
              <a:gd name="adj3" fmla="val 8394"/>
              <a:gd name="adj4" fmla="val 65407"/>
            </a:avLst>
          </a:prstGeom>
          <a:noFill/>
          <a:ln>
            <a:head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F6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2011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年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  </a:t>
            </a:r>
            <a:r>
              <a:rPr kumimoji="0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株式会社</a:t>
            </a:r>
            <a:r>
              <a:rPr kumimoji="0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FM802 </a:t>
            </a:r>
            <a:r>
              <a:rPr kumimoji="0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事業譲渡</a:t>
            </a:r>
            <a:endParaRPr kumimoji="0" lang="en-US" altLang="ja-JP" sz="1200" b="1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1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精神的に成熟しながら新しい物事に敏感な人々を“大人のリスナー”として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1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ターゲティングし、“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85A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WHOLE EARTH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”を現代に置き換えて発信。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1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いま世界が達成すべき指針「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85A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SDGs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」にも共通するものとなっています。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73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E35CEC-8978-33A5-5CAF-9B938670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03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989BED-34F9-D1DD-4D06-7F3608F10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5EF90-4A2E-483D-8024-7EAC4E40F8E4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9D8F9B1E-99A9-9DD9-E9FB-56FB3A1BCA2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FM</a:t>
            </a:r>
            <a:r>
              <a:rPr lang="ja-JP" altLang="en-US" dirty="0"/>
              <a:t> </a:t>
            </a:r>
            <a:r>
              <a:rPr lang="en-US" altLang="ja-JP" dirty="0"/>
              <a:t>COCOLO</a:t>
            </a:r>
            <a:r>
              <a:rPr lang="ja-JP" altLang="en-US" dirty="0"/>
              <a:t>　について</a:t>
            </a:r>
          </a:p>
        </p:txBody>
      </p:sp>
      <p:sp>
        <p:nvSpPr>
          <p:cNvPr id="6" name="正方形/長方形 15">
            <a:extLst>
              <a:ext uri="{FF2B5EF4-FFF2-40B4-BE49-F238E27FC236}">
                <a16:creationId xmlns:a16="http://schemas.microsoft.com/office/drawing/2014/main" id="{3473D2F2-CC04-1B87-E9B1-18AA14A0B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33" y="987257"/>
            <a:ext cx="3343474" cy="53217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371457">
              <a:spcBef>
                <a:spcPct val="0"/>
              </a:spcBef>
              <a:buNone/>
              <a:defRPr/>
            </a:pPr>
            <a:r>
              <a:rPr lang="ja-JP" altLang="en-US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主要時間帯は、ローカル向けの生放送</a:t>
            </a:r>
            <a:endParaRPr lang="en-US" altLang="ja-JP" sz="14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lang="ja-JP" altLang="en-US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情報インフラとしての優位性</a:t>
            </a:r>
          </a:p>
          <a:p>
            <a:pPr defTabSz="371457">
              <a:spcBef>
                <a:spcPct val="0"/>
              </a:spcBef>
              <a:buNone/>
              <a:defRPr/>
            </a:pPr>
            <a:endParaRPr lang="en-US" altLang="ja-JP" sz="894" dirty="0">
              <a:solidFill>
                <a:prstClr val="black">
                  <a:lumMod val="75000"/>
                  <a:lumOff val="25000"/>
                </a:prst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90</a:t>
            </a:r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％以上が自局制作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による関西ローカル放送。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生放送率も</a:t>
            </a:r>
            <a:r>
              <a: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60</a:t>
            </a:r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％以上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の編成となっています。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東京キー局からの全国一律放送とは異なり、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関西のリアルタイムな出来事や天候・交通情報を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オンエアすることで、ローカル・リスナーの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暮らしのニーズに応えています。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endParaRPr lang="en-US" altLang="ja-JP" sz="65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endParaRPr lang="en-US" altLang="ja-JP" sz="65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endParaRPr lang="en-US" altLang="ja-JP" sz="650" dirty="0">
              <a:solidFill>
                <a:prstClr val="black">
                  <a:lumMod val="75000"/>
                  <a:lumOff val="25000"/>
                </a:prst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kumimoji="0" lang="ja-JP" altLang="en-US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音楽は</a:t>
            </a:r>
            <a:r>
              <a:rPr kumimoji="0" lang="en-US" altLang="ja-JP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Overseas6</a:t>
            </a:r>
            <a:r>
              <a:rPr kumimoji="0" lang="ja-JP" altLang="en-US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割、</a:t>
            </a:r>
            <a:endParaRPr kumimoji="0" lang="en-US" altLang="ja-JP" sz="14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kumimoji="0" lang="ja-JP" altLang="en-US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外国語ネイティブや日英バイリンガル</a:t>
            </a:r>
            <a:endParaRPr kumimoji="0" lang="en-US" altLang="ja-JP" sz="14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kumimoji="0" lang="ja-JP" altLang="en-US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進行で多様な文化体験</a:t>
            </a:r>
            <a:endParaRPr kumimoji="0" lang="en-US" altLang="ja-JP" sz="14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endParaRPr kumimoji="0" lang="en-US" altLang="ja-JP" sz="1138" b="1" u="sng" dirty="0">
              <a:solidFill>
                <a:srgbClr val="0085A7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主要番組は日本語進行ですが、多様なルーツの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DJ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が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レギュラー番組を担当。マルチリンガル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DJ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、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外国語ネイティブ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DJ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など</a:t>
            </a:r>
            <a:r>
              <a: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13</a:t>
            </a:r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か国語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でレギュラー放送。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誰一人取り残さないことを目指す「やさしい日本語」、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「やさしい英語」での放送は、日本語ネイティブではない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居住者にとっての情報インフラとしても有効です。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ミュージック・ステーションとしては</a:t>
            </a:r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海外楽曲＝</a:t>
            </a:r>
            <a:r>
              <a: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割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選曲を基本とし、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1960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年代から現代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2020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年代まで、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地球各所のカルチャーの変遷を意識してキュレーション。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往年のレジェンダリー・アーティストから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最も脂ののっている現在進行形アーティストまで、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ビッグ・アーティストが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DJ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を務めるプログラムも数多く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擁しています。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時空を超えた地球上（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WHOLE EARTH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）の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371457">
              <a:spcBef>
                <a:spcPct val="0"/>
              </a:spcBef>
              <a:buNone/>
              <a:defRPr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さまざまな文化芸術を、関西エリアのローカル・リスナーと共有することを目指した編成となっています。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33" name="表 32">
            <a:extLst>
              <a:ext uri="{FF2B5EF4-FFF2-40B4-BE49-F238E27FC236}">
                <a16:creationId xmlns:a16="http://schemas.microsoft.com/office/drawing/2014/main" id="{475445C1-093D-6995-CB88-ED867AFC4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469998"/>
              </p:ext>
            </p:extLst>
          </p:nvPr>
        </p:nvGraphicFramePr>
        <p:xfrm>
          <a:off x="3339151" y="1002393"/>
          <a:ext cx="6433406" cy="538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val="2619839092"/>
                    </a:ext>
                  </a:extLst>
                </a:gridCol>
                <a:gridCol w="864001">
                  <a:extLst>
                    <a:ext uri="{9D8B030D-6E8A-4147-A177-3AD203B41FA5}">
                      <a16:colId xmlns:a16="http://schemas.microsoft.com/office/drawing/2014/main" val="306105352"/>
                    </a:ext>
                  </a:extLst>
                </a:gridCol>
                <a:gridCol w="864001">
                  <a:extLst>
                    <a:ext uri="{9D8B030D-6E8A-4147-A177-3AD203B41FA5}">
                      <a16:colId xmlns:a16="http://schemas.microsoft.com/office/drawing/2014/main" val="4004561459"/>
                    </a:ext>
                  </a:extLst>
                </a:gridCol>
                <a:gridCol w="864001">
                  <a:extLst>
                    <a:ext uri="{9D8B030D-6E8A-4147-A177-3AD203B41FA5}">
                      <a16:colId xmlns:a16="http://schemas.microsoft.com/office/drawing/2014/main" val="1862574199"/>
                    </a:ext>
                  </a:extLst>
                </a:gridCol>
                <a:gridCol w="864001">
                  <a:extLst>
                    <a:ext uri="{9D8B030D-6E8A-4147-A177-3AD203B41FA5}">
                      <a16:colId xmlns:a16="http://schemas.microsoft.com/office/drawing/2014/main" val="3463419241"/>
                    </a:ext>
                  </a:extLst>
                </a:gridCol>
                <a:gridCol w="864001">
                  <a:extLst>
                    <a:ext uri="{9D8B030D-6E8A-4147-A177-3AD203B41FA5}">
                      <a16:colId xmlns:a16="http://schemas.microsoft.com/office/drawing/2014/main" val="605781798"/>
                    </a:ext>
                  </a:extLst>
                </a:gridCol>
                <a:gridCol w="889401">
                  <a:extLst>
                    <a:ext uri="{9D8B030D-6E8A-4147-A177-3AD203B41FA5}">
                      <a16:colId xmlns:a16="http://schemas.microsoft.com/office/drawing/2014/main" val="312366484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33103027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806337017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Mon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Tue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Wed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Thu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Fri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Sat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Sun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080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j-lt"/>
                          <a:ea typeface="BIZ UDPゴシック" panose="020B0400000000000000" pitchFamily="50" charset="-128"/>
                          <a:cs typeface="+mn-cs"/>
                        </a:rPr>
                        <a:t>5</a:t>
                      </a:r>
                      <a:r>
                        <a:rPr lang="ja-JP" altLang="en-US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r>
                        <a:rPr kumimoji="1" lang="en-US" altLang="ja-JP" sz="500" dirty="0">
                          <a:latin typeface="+mj-lt"/>
                        </a:rPr>
                        <a:t>FROM OVERSEAS</a:t>
                      </a:r>
                    </a:p>
                    <a:p>
                      <a:r>
                        <a:rPr kumimoji="1" lang="en-US" altLang="ja-JP" sz="500" dirty="0">
                          <a:latin typeface="+mj-lt"/>
                        </a:rPr>
                        <a:t>DJ</a:t>
                      </a:r>
                      <a:r>
                        <a:rPr kumimoji="1" lang="ja-JP" altLang="en-US" sz="500" dirty="0">
                          <a:latin typeface="+mj-lt"/>
                        </a:rPr>
                        <a:t>：</a:t>
                      </a:r>
                      <a:r>
                        <a:rPr kumimoji="1" lang="en-US" altLang="ja-JP" sz="500" dirty="0">
                          <a:latin typeface="+mj-lt"/>
                        </a:rPr>
                        <a:t>SIRINANDA/SANDYA/MAXIE(</a:t>
                      </a:r>
                      <a:r>
                        <a:rPr kumimoji="1" lang="ja-JP" altLang="en-US" sz="500" dirty="0">
                          <a:latin typeface="+mj-lt"/>
                        </a:rPr>
                        <a:t>月</a:t>
                      </a:r>
                      <a:r>
                        <a:rPr kumimoji="1" lang="en-US" altLang="ja-JP" sz="500" dirty="0">
                          <a:latin typeface="+mj-lt"/>
                        </a:rPr>
                        <a:t>) CINDY/MINA(</a:t>
                      </a:r>
                      <a:r>
                        <a:rPr kumimoji="1" lang="ja-JP" altLang="en-US" sz="500" dirty="0">
                          <a:latin typeface="+mj-lt"/>
                        </a:rPr>
                        <a:t>火</a:t>
                      </a:r>
                      <a:r>
                        <a:rPr kumimoji="1" lang="en-US" altLang="ja-JP" sz="500" dirty="0">
                          <a:latin typeface="+mj-lt"/>
                        </a:rPr>
                        <a:t>) </a:t>
                      </a:r>
                      <a:r>
                        <a:rPr kumimoji="1" lang="ja-JP" altLang="en-US" sz="500" dirty="0">
                          <a:latin typeface="+mj-lt"/>
                        </a:rPr>
                        <a:t>松尾カニタ</a:t>
                      </a:r>
                      <a:r>
                        <a:rPr kumimoji="1" lang="en-US" altLang="ja-JP" sz="500" dirty="0">
                          <a:latin typeface="+mj-lt"/>
                        </a:rPr>
                        <a:t>(</a:t>
                      </a:r>
                      <a:r>
                        <a:rPr kumimoji="1" lang="ja-JP" altLang="en-US" sz="500" dirty="0">
                          <a:latin typeface="+mj-lt"/>
                        </a:rPr>
                        <a:t>水</a:t>
                      </a:r>
                      <a:r>
                        <a:rPr kumimoji="1" lang="en-US" altLang="ja-JP" sz="500" dirty="0">
                          <a:latin typeface="+mj-lt"/>
                        </a:rPr>
                        <a:t>) ANUNG(</a:t>
                      </a:r>
                      <a:r>
                        <a:rPr kumimoji="1" lang="ja-JP" altLang="en-US" sz="500" dirty="0">
                          <a:latin typeface="+mj-lt"/>
                        </a:rPr>
                        <a:t>木</a:t>
                      </a:r>
                      <a:r>
                        <a:rPr kumimoji="1" lang="en-US" altLang="ja-JP" sz="500" dirty="0">
                          <a:latin typeface="+mj-lt"/>
                        </a:rPr>
                        <a:t>) THAO TRANG/YU(</a:t>
                      </a:r>
                      <a:r>
                        <a:rPr kumimoji="1" lang="ja-JP" altLang="en-US" sz="500" dirty="0">
                          <a:latin typeface="+mj-lt"/>
                        </a:rPr>
                        <a:t>金</a:t>
                      </a:r>
                      <a:r>
                        <a:rPr kumimoji="1" lang="en-US" altLang="ja-JP" sz="500" dirty="0">
                          <a:latin typeface="+mj-lt"/>
                        </a:rPr>
                        <a:t>) RAHMAN(</a:t>
                      </a:r>
                      <a:r>
                        <a:rPr kumimoji="1" lang="ja-JP" altLang="en-US" sz="500" dirty="0">
                          <a:latin typeface="+mj-lt"/>
                        </a:rPr>
                        <a:t>土</a:t>
                      </a:r>
                      <a:r>
                        <a:rPr kumimoji="1" lang="en-US" altLang="ja-JP" sz="500" dirty="0">
                          <a:latin typeface="+mj-lt"/>
                        </a:rPr>
                        <a:t>) SUNNY(</a:t>
                      </a:r>
                      <a:r>
                        <a:rPr kumimoji="1" lang="ja-JP" altLang="en-US" sz="500" dirty="0">
                          <a:latin typeface="+mj-lt"/>
                        </a:rPr>
                        <a:t>日</a:t>
                      </a:r>
                      <a:r>
                        <a:rPr kumimoji="1" lang="en-US" altLang="ja-JP" sz="500" dirty="0">
                          <a:latin typeface="+mj-lt"/>
                        </a:rPr>
                        <a:t>) </a:t>
                      </a:r>
                      <a:endParaRPr kumimoji="1" lang="ja-JP" altLang="en-US" sz="500" dirty="0"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5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5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5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5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5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500" dirty="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j-lt"/>
                          <a:ea typeface="BIZ UDPゴシック" panose="020B0400000000000000" pitchFamily="50" charset="-128"/>
                          <a:cs typeface="+mn-cs"/>
                        </a:rPr>
                        <a:t>5</a:t>
                      </a:r>
                      <a:r>
                        <a:rPr lang="ja-JP" altLang="en-US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99358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 gridSpan="4"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rgbClr val="0070C0"/>
                          </a:solidFill>
                          <a:latin typeface="+mj-lt"/>
                        </a:rPr>
                        <a:t>CIAO 765</a:t>
                      </a:r>
                    </a:p>
                    <a:p>
                      <a:r>
                        <a:rPr kumimoji="1" lang="en-US" altLang="ja-JP" sz="800" dirty="0">
                          <a:latin typeface="+mj-lt"/>
                        </a:rPr>
                        <a:t>DJ</a:t>
                      </a:r>
                      <a:r>
                        <a:rPr kumimoji="1" lang="ja-JP" altLang="en-US" sz="800" dirty="0">
                          <a:latin typeface="+mj-lt"/>
                        </a:rPr>
                        <a:t>：野村雅夫</a:t>
                      </a:r>
                      <a:endParaRPr kumimoji="1" lang="en-US" altLang="ja-JP" sz="800" dirty="0"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rgbClr val="0070C0"/>
                          </a:solidFill>
                          <a:latin typeface="+mj-lt"/>
                        </a:rPr>
                        <a:t>Hitsville765</a:t>
                      </a:r>
                    </a:p>
                    <a:p>
                      <a:r>
                        <a:rPr kumimoji="1" lang="en-US" altLang="ja-JP" sz="700" dirty="0">
                          <a:latin typeface="+mj-lt"/>
                        </a:rPr>
                        <a:t>DJ</a:t>
                      </a:r>
                      <a:r>
                        <a:rPr kumimoji="1" lang="ja-JP" altLang="en-US" sz="700" dirty="0">
                          <a:latin typeface="+mj-lt"/>
                        </a:rPr>
                        <a:t>：尾上さとこ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kumimoji="1" lang="en-US" altLang="ja-JP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Hitsville765</a:t>
                      </a:r>
                    </a:p>
                    <a:p>
                      <a:r>
                        <a:rPr kumimoji="1" lang="en-US" altLang="ja-JP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DJ</a:t>
                      </a:r>
                      <a:r>
                        <a:rPr kumimoji="1" lang="ja-JP" altLang="en-US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：尾上さとこ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rgbClr val="0070C0"/>
                          </a:solidFill>
                          <a:latin typeface="+mj-lt"/>
                        </a:rPr>
                        <a:t>BRAND-NEW </a:t>
                      </a:r>
                      <a:r>
                        <a:rPr kumimoji="1" lang="en-US" altLang="ja-JP" sz="700" dirty="0" err="1">
                          <a:solidFill>
                            <a:srgbClr val="0070C0"/>
                          </a:solidFill>
                          <a:latin typeface="+mj-lt"/>
                        </a:rPr>
                        <a:t>SHINe</a:t>
                      </a:r>
                      <a:endParaRPr kumimoji="1" lang="en-US" altLang="ja-JP" sz="7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  <a:p>
                      <a:r>
                        <a:rPr kumimoji="1" lang="en-US" altLang="ja-JP" sz="700" dirty="0">
                          <a:latin typeface="+mj-lt"/>
                        </a:rPr>
                        <a:t>DJ</a:t>
                      </a:r>
                      <a:r>
                        <a:rPr kumimoji="1" lang="ja-JP" altLang="en-US" sz="700" dirty="0">
                          <a:latin typeface="+mj-lt"/>
                        </a:rPr>
                        <a:t>：西田新</a:t>
                      </a:r>
                      <a:endParaRPr kumimoji="1" lang="en-US" altLang="ja-JP" sz="700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11806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39855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0723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51532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rgbClr val="0070C0"/>
                          </a:solidFill>
                          <a:latin typeface="+mj-lt"/>
                        </a:rPr>
                        <a:t>PRIME STYLE FRIDAY</a:t>
                      </a:r>
                    </a:p>
                    <a:p>
                      <a:r>
                        <a:rPr kumimoji="1" lang="en-US" altLang="ja-JP" sz="700" dirty="0">
                          <a:latin typeface="+mj-lt"/>
                        </a:rPr>
                        <a:t>DJ</a:t>
                      </a:r>
                      <a:r>
                        <a:rPr kumimoji="1" lang="ja-JP" altLang="en-US" sz="700" dirty="0">
                          <a:latin typeface="+mj-lt"/>
                        </a:rPr>
                        <a:t>：山添まり</a:t>
                      </a:r>
                      <a:endParaRPr kumimoji="1" lang="en-US" altLang="ja-JP" sz="700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rgbClr val="0070C0"/>
                          </a:solidFill>
                          <a:latin typeface="+mj-lt"/>
                        </a:rPr>
                        <a:t>MOVE ON SATURDAY</a:t>
                      </a:r>
                    </a:p>
                    <a:p>
                      <a:r>
                        <a:rPr kumimoji="1" lang="en-US" altLang="ja-JP" sz="700" dirty="0">
                          <a:latin typeface="+mj-lt"/>
                        </a:rPr>
                        <a:t>DJ</a:t>
                      </a:r>
                      <a:r>
                        <a:rPr kumimoji="1" lang="ja-JP" altLang="en-US" sz="700" dirty="0">
                          <a:latin typeface="+mj-lt"/>
                        </a:rPr>
                        <a:t>：光永亮太</a:t>
                      </a:r>
                      <a:endParaRPr kumimoji="1" lang="en-US" altLang="ja-JP" sz="700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rgbClr val="0070C0"/>
                          </a:solidFill>
                          <a:latin typeface="+mj-lt"/>
                        </a:rPr>
                        <a:t>SUNDAY IN THE PARK</a:t>
                      </a:r>
                    </a:p>
                    <a:p>
                      <a:r>
                        <a:rPr kumimoji="1" lang="en-US" altLang="ja-JP" sz="700" dirty="0">
                          <a:latin typeface="+mj-lt"/>
                        </a:rPr>
                        <a:t>DJ</a:t>
                      </a:r>
                      <a:r>
                        <a:rPr kumimoji="1" lang="ja-JP" altLang="en-US" sz="700" dirty="0">
                          <a:latin typeface="+mj-lt"/>
                        </a:rPr>
                        <a:t>：吉村昌広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91347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gridSpan="4"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rgbClr val="0070C0"/>
                          </a:solidFill>
                          <a:latin typeface="+mj-lt"/>
                        </a:rPr>
                        <a:t>M’s Groove</a:t>
                      </a:r>
                    </a:p>
                    <a:p>
                      <a:r>
                        <a:rPr kumimoji="1" lang="en-US" altLang="ja-JP" sz="800" dirty="0">
                          <a:latin typeface="+mj-lt"/>
                        </a:rPr>
                        <a:t>DJ</a:t>
                      </a:r>
                      <a:r>
                        <a:rPr kumimoji="1" lang="ja-JP" altLang="en-US" sz="800" dirty="0">
                          <a:latin typeface="+mj-lt"/>
                        </a:rPr>
                        <a:t>：</a:t>
                      </a:r>
                      <a:r>
                        <a:rPr kumimoji="1" lang="en-US" altLang="ja-JP" sz="800" dirty="0">
                          <a:latin typeface="+mj-lt"/>
                        </a:rPr>
                        <a:t>meme</a:t>
                      </a:r>
                      <a:endParaRPr kumimoji="1" lang="ja-JP" altLang="en-US" sz="800" dirty="0"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2814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35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85116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gridSpan="4"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rgbClr val="0070C0"/>
                          </a:solidFill>
                          <a:latin typeface="+mj-lt"/>
                        </a:rPr>
                        <a:t>Wonder Garden</a:t>
                      </a:r>
                    </a:p>
                    <a:p>
                      <a:r>
                        <a:rPr kumimoji="1" lang="en-US" altLang="ja-JP" sz="800" dirty="0">
                          <a:latin typeface="+mj-lt"/>
                        </a:rPr>
                        <a:t>DJ</a:t>
                      </a:r>
                      <a:r>
                        <a:rPr kumimoji="1" lang="ja-JP" altLang="en-US" sz="800" dirty="0">
                          <a:latin typeface="+mj-lt"/>
                        </a:rPr>
                        <a:t>：池田なみ子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rgbClr val="0070C0"/>
                          </a:solidFill>
                          <a:latin typeface="+mj-lt"/>
                        </a:rPr>
                        <a:t>THE MAGNIFICENT FRIDAY</a:t>
                      </a:r>
                    </a:p>
                    <a:p>
                      <a:r>
                        <a:rPr kumimoji="1" lang="en-US" altLang="ja-JP" sz="700" dirty="0">
                          <a:latin typeface="+mj-lt"/>
                        </a:rPr>
                        <a:t>DJ</a:t>
                      </a:r>
                      <a:r>
                        <a:rPr kumimoji="1" lang="ja-JP" altLang="en-US" sz="700" dirty="0">
                          <a:latin typeface="+mj-lt"/>
                        </a:rPr>
                        <a:t>：加美幸伸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kumimoji="1" lang="en-US" altLang="ja-JP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THE MAGNIFICENT FRIDAY</a:t>
                      </a:r>
                    </a:p>
                    <a:p>
                      <a:r>
                        <a:rPr kumimoji="1" lang="en-US" altLang="ja-JP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DJ</a:t>
                      </a:r>
                      <a:r>
                        <a:rPr kumimoji="1" lang="ja-JP" altLang="en-US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：加美幸伸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rgbClr val="0070C0"/>
                          </a:solidFill>
                          <a:latin typeface="+mj-lt"/>
                        </a:rPr>
                        <a:t>Got You OSAKA</a:t>
                      </a:r>
                    </a:p>
                    <a:p>
                      <a:r>
                        <a:rPr kumimoji="1" lang="en-US" altLang="ja-JP" sz="700" dirty="0">
                          <a:latin typeface="+mj-lt"/>
                        </a:rPr>
                        <a:t>DJ</a:t>
                      </a:r>
                      <a:r>
                        <a:rPr kumimoji="1" lang="ja-JP" altLang="en-US" sz="700" dirty="0">
                          <a:latin typeface="+mj-lt"/>
                        </a:rPr>
                        <a:t>：トータス松本</a:t>
                      </a:r>
                      <a:endParaRPr kumimoji="1" lang="en-US" altLang="ja-JP" sz="700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26724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93087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rgbClr val="0070C0"/>
                          </a:solidFill>
                          <a:latin typeface="+mj-lt"/>
                        </a:rPr>
                        <a:t>Sunday Music Passage</a:t>
                      </a:r>
                    </a:p>
                    <a:p>
                      <a:r>
                        <a:rPr kumimoji="1" lang="en-US" altLang="ja-JP" sz="700" dirty="0">
                          <a:latin typeface="+mj-lt"/>
                        </a:rPr>
                        <a:t>DJ</a:t>
                      </a:r>
                      <a:r>
                        <a:rPr kumimoji="1" lang="ja-JP" altLang="en-US" sz="700" dirty="0">
                          <a:latin typeface="+mj-lt"/>
                        </a:rPr>
                        <a:t>：山添まり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24045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gridSpan="4"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rgbClr val="0070C0"/>
                          </a:solidFill>
                          <a:latin typeface="+mj-lt"/>
                        </a:rPr>
                        <a:t>MARK</a:t>
                      </a:r>
                      <a:r>
                        <a:rPr kumimoji="1" lang="en-US" altLang="ja-JP" sz="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kumimoji="1" lang="en-US" altLang="ja-JP" sz="800" dirty="0">
                          <a:solidFill>
                            <a:srgbClr val="0070C0"/>
                          </a:solidFill>
                          <a:latin typeface="+mj-lt"/>
                        </a:rPr>
                        <a:t>E</a:t>
                      </a:r>
                      <a:r>
                        <a:rPr kumimoji="1" lang="ja-JP" altLang="en-US" sz="800" dirty="0">
                          <a:solidFill>
                            <a:srgbClr val="0070C0"/>
                          </a:solidFill>
                          <a:latin typeface="+mj-lt"/>
                        </a:rPr>
                        <a:t>　</a:t>
                      </a:r>
                      <a:r>
                        <a:rPr kumimoji="1" lang="en-US" altLang="ja-JP" sz="800" dirty="0">
                          <a:solidFill>
                            <a:srgbClr val="0070C0"/>
                          </a:solidFill>
                          <a:latin typeface="+mj-lt"/>
                        </a:rPr>
                        <a:t>MUSIC</a:t>
                      </a:r>
                      <a:r>
                        <a:rPr kumimoji="1" lang="ja-JP" altLang="en-US" sz="800" dirty="0">
                          <a:solidFill>
                            <a:srgbClr val="0070C0"/>
                          </a:solidFill>
                          <a:latin typeface="+mj-lt"/>
                        </a:rPr>
                        <a:t> </a:t>
                      </a:r>
                      <a:r>
                        <a:rPr kumimoji="1" lang="en-US" altLang="ja-JP" sz="800" dirty="0">
                          <a:solidFill>
                            <a:srgbClr val="0070C0"/>
                          </a:solidFill>
                          <a:latin typeface="+mj-lt"/>
                        </a:rPr>
                        <a:t>MODE</a:t>
                      </a:r>
                    </a:p>
                    <a:p>
                      <a:r>
                        <a:rPr kumimoji="1" lang="en-US" altLang="ja-JP" sz="800" dirty="0">
                          <a:latin typeface="+mj-lt"/>
                        </a:rPr>
                        <a:t>DJ</a:t>
                      </a:r>
                      <a:r>
                        <a:rPr kumimoji="1" lang="ja-JP" altLang="en-US" sz="800" dirty="0">
                          <a:latin typeface="+mj-lt"/>
                        </a:rPr>
                        <a:t>：マーキー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400" dirty="0">
                          <a:solidFill>
                            <a:srgbClr val="0070C0"/>
                          </a:solidFill>
                          <a:latin typeface="+mj-lt"/>
                        </a:rPr>
                        <a:t>ROMAN LIFE Heartstrings</a:t>
                      </a:r>
                    </a:p>
                    <a:p>
                      <a:r>
                        <a:rPr kumimoji="1" lang="en-US" altLang="ja-JP" sz="400" dirty="0">
                          <a:latin typeface="+mj-lt"/>
                        </a:rPr>
                        <a:t>DJ:K</a:t>
                      </a:r>
                      <a:endParaRPr kumimoji="1" lang="ja-JP" altLang="en-US" sz="400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67076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rgbClr val="0070C0"/>
                          </a:solidFill>
                          <a:latin typeface="+mj-lt"/>
                        </a:rPr>
                        <a:t>FRIDAY NIGHT JUNCTION</a:t>
                      </a:r>
                    </a:p>
                    <a:p>
                      <a:r>
                        <a:rPr kumimoji="1" lang="en-US" altLang="ja-JP" sz="700" dirty="0">
                          <a:latin typeface="+mj-lt"/>
                        </a:rPr>
                        <a:t>DJ</a:t>
                      </a:r>
                      <a:r>
                        <a:rPr kumimoji="1" lang="ja-JP" altLang="en-US" sz="700" dirty="0">
                          <a:latin typeface="+mj-lt"/>
                        </a:rPr>
                        <a:t>：光永亮太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400" dirty="0">
                          <a:solidFill>
                            <a:srgbClr val="0070C0"/>
                          </a:solidFill>
                          <a:latin typeface="+mj-lt"/>
                        </a:rPr>
                        <a:t>Wabi-Sabi </a:t>
                      </a:r>
                      <a:r>
                        <a:rPr kumimoji="1" lang="ja-JP" altLang="en-US" sz="400" dirty="0">
                          <a:solidFill>
                            <a:srgbClr val="0070C0"/>
                          </a:solidFill>
                          <a:latin typeface="+mj-lt"/>
                        </a:rPr>
                        <a:t>レディオ・ショー</a:t>
                      </a:r>
                      <a:endParaRPr kumimoji="1" lang="en-US" altLang="ja-JP" sz="4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  <a:p>
                      <a:r>
                        <a:rPr kumimoji="1" lang="en-US" altLang="ja-JP" sz="400" dirty="0">
                          <a:latin typeface="+mj-lt"/>
                        </a:rPr>
                        <a:t>DJ</a:t>
                      </a:r>
                      <a:r>
                        <a:rPr kumimoji="1" lang="ja-JP" altLang="en-US" sz="400" dirty="0">
                          <a:latin typeface="+mj-lt"/>
                        </a:rPr>
                        <a:t>：根本要</a:t>
                      </a:r>
                      <a:r>
                        <a:rPr kumimoji="1" lang="en-US" altLang="ja-JP" sz="400" dirty="0">
                          <a:latin typeface="+mj-lt"/>
                        </a:rPr>
                        <a:t>/</a:t>
                      </a:r>
                      <a:r>
                        <a:rPr kumimoji="1" lang="ja-JP" altLang="en-US" sz="400" dirty="0">
                          <a:latin typeface="+mj-lt"/>
                        </a:rPr>
                        <a:t>馬場俊英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4610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400" dirty="0">
                          <a:solidFill>
                            <a:srgbClr val="0070C0"/>
                          </a:solidFill>
                          <a:latin typeface="+mj-lt"/>
                        </a:rPr>
                        <a:t>槇原敬之 </a:t>
                      </a:r>
                      <a:r>
                        <a:rPr kumimoji="1" lang="en-US" altLang="ja-JP" sz="400" dirty="0">
                          <a:solidFill>
                            <a:srgbClr val="0070C0"/>
                          </a:solidFill>
                          <a:latin typeface="+mj-lt"/>
                        </a:rPr>
                        <a:t>Sweet Inspiration</a:t>
                      </a:r>
                    </a:p>
                    <a:p>
                      <a:r>
                        <a:rPr kumimoji="1" lang="en-US" altLang="ja-JP" sz="400" dirty="0">
                          <a:latin typeface="+mj-lt"/>
                        </a:rPr>
                        <a:t>DJ</a:t>
                      </a:r>
                      <a:r>
                        <a:rPr kumimoji="1" lang="ja-JP" altLang="en-US" sz="400" dirty="0">
                          <a:latin typeface="+mj-lt"/>
                        </a:rPr>
                        <a:t>：槇原敬之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rgbClr val="0070C0"/>
                          </a:solidFill>
                          <a:latin typeface="+mj-lt"/>
                        </a:rPr>
                        <a:t>SUPER J-HITS RADIO</a:t>
                      </a:r>
                    </a:p>
                    <a:p>
                      <a:r>
                        <a:rPr kumimoji="1" lang="en-US" altLang="ja-JP" sz="700" dirty="0">
                          <a:latin typeface="+mj-lt"/>
                        </a:rPr>
                        <a:t>DJ</a:t>
                      </a:r>
                      <a:r>
                        <a:rPr kumimoji="1" lang="ja-JP" altLang="en-US" sz="700" dirty="0">
                          <a:latin typeface="+mj-lt"/>
                        </a:rPr>
                        <a:t>：加藤美樹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3031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kumimoji="1" lang="en-US" altLang="ja-JP" sz="500" dirty="0">
                          <a:solidFill>
                            <a:srgbClr val="0070C0"/>
                          </a:solidFill>
                          <a:latin typeface="+mj-lt"/>
                        </a:rPr>
                        <a:t>COCOLO</a:t>
                      </a:r>
                      <a:r>
                        <a:rPr kumimoji="1" lang="ja-JP" altLang="en-US" sz="500" dirty="0">
                          <a:solidFill>
                            <a:srgbClr val="0070C0"/>
                          </a:solidFill>
                          <a:latin typeface="+mj-lt"/>
                        </a:rPr>
                        <a:t> </a:t>
                      </a:r>
                      <a:r>
                        <a:rPr kumimoji="1" lang="en-US" altLang="ja-JP" sz="500" dirty="0">
                          <a:solidFill>
                            <a:srgbClr val="0070C0"/>
                          </a:solidFill>
                          <a:latin typeface="+mj-lt"/>
                        </a:rPr>
                        <a:t>Earth</a:t>
                      </a:r>
                      <a:r>
                        <a:rPr kumimoji="1" lang="ja-JP" altLang="en-US" sz="500" dirty="0">
                          <a:solidFill>
                            <a:srgbClr val="0070C0"/>
                          </a:solidFill>
                          <a:latin typeface="+mj-lt"/>
                        </a:rPr>
                        <a:t> </a:t>
                      </a:r>
                      <a:r>
                        <a:rPr kumimoji="1" lang="en-US" altLang="ja-JP" sz="500" dirty="0">
                          <a:solidFill>
                            <a:srgbClr val="0070C0"/>
                          </a:solidFill>
                          <a:latin typeface="+mj-lt"/>
                        </a:rPr>
                        <a:t>Colors</a:t>
                      </a:r>
                    </a:p>
                    <a:p>
                      <a:r>
                        <a:rPr kumimoji="1" lang="en-US" altLang="ja-JP" sz="500" dirty="0">
                          <a:latin typeface="+mj-lt"/>
                        </a:rPr>
                        <a:t>DJ</a:t>
                      </a:r>
                      <a:r>
                        <a:rPr kumimoji="1" lang="ja-JP" altLang="en-US" sz="500" dirty="0">
                          <a:latin typeface="+mj-lt"/>
                        </a:rPr>
                        <a:t>：ユニ</a:t>
                      </a:r>
                      <a:r>
                        <a:rPr kumimoji="1" lang="en-US" altLang="ja-JP" sz="500" dirty="0">
                          <a:latin typeface="+mj-lt"/>
                        </a:rPr>
                        <a:t>/</a:t>
                      </a:r>
                      <a:r>
                        <a:rPr kumimoji="1" lang="ja-JP" altLang="en-US" sz="500" dirty="0">
                          <a:latin typeface="+mj-lt"/>
                        </a:rPr>
                        <a:t>キム・ヒテ</a:t>
                      </a:r>
                      <a:r>
                        <a:rPr kumimoji="1" lang="en-US" altLang="ja-JP" sz="500" dirty="0">
                          <a:latin typeface="+mj-lt"/>
                        </a:rPr>
                        <a:t>(</a:t>
                      </a:r>
                      <a:r>
                        <a:rPr kumimoji="1" lang="ja-JP" altLang="en-US" sz="500" dirty="0">
                          <a:latin typeface="+mj-lt"/>
                        </a:rPr>
                        <a:t>月</a:t>
                      </a:r>
                      <a:r>
                        <a:rPr kumimoji="1" lang="en-US" altLang="ja-JP" sz="500" dirty="0">
                          <a:latin typeface="+mj-lt"/>
                        </a:rPr>
                        <a:t>) </a:t>
                      </a:r>
                      <a:r>
                        <a:rPr kumimoji="1" lang="ja-JP" altLang="en-US" sz="500" dirty="0">
                          <a:latin typeface="+mj-lt"/>
                        </a:rPr>
                        <a:t>李佳</a:t>
                      </a:r>
                      <a:r>
                        <a:rPr kumimoji="1" lang="en-US" altLang="ja-JP" sz="500" dirty="0">
                          <a:latin typeface="+mj-lt"/>
                        </a:rPr>
                        <a:t>/</a:t>
                      </a:r>
                      <a:r>
                        <a:rPr kumimoji="1" lang="ja-JP" altLang="en-US" sz="500" dirty="0">
                          <a:latin typeface="+mj-lt"/>
                        </a:rPr>
                        <a:t>ゴ・センキン</a:t>
                      </a:r>
                      <a:r>
                        <a:rPr kumimoji="1" lang="en-US" altLang="ja-JP" sz="500" dirty="0">
                          <a:latin typeface="+mj-lt"/>
                        </a:rPr>
                        <a:t>(</a:t>
                      </a:r>
                      <a:r>
                        <a:rPr kumimoji="1" lang="ja-JP" altLang="en-US" sz="500" dirty="0">
                          <a:latin typeface="+mj-lt"/>
                        </a:rPr>
                        <a:t>火</a:t>
                      </a:r>
                      <a:r>
                        <a:rPr kumimoji="1" lang="en-US" altLang="ja-JP" sz="500" dirty="0">
                          <a:latin typeface="+mj-lt"/>
                        </a:rPr>
                        <a:t>)</a:t>
                      </a:r>
                      <a:r>
                        <a:rPr kumimoji="1" lang="ja-JP" altLang="en-US" sz="500" dirty="0">
                          <a:latin typeface="+mj-lt"/>
                        </a:rPr>
                        <a:t> </a:t>
                      </a:r>
                      <a:r>
                        <a:rPr kumimoji="1" lang="en-US" altLang="ja-JP" sz="500" dirty="0">
                          <a:latin typeface="+mj-lt"/>
                        </a:rPr>
                        <a:t>CHRIS(</a:t>
                      </a:r>
                      <a:r>
                        <a:rPr kumimoji="1" lang="ja-JP" altLang="en-US" sz="500" dirty="0">
                          <a:latin typeface="+mj-lt"/>
                        </a:rPr>
                        <a:t>水</a:t>
                      </a:r>
                      <a:r>
                        <a:rPr kumimoji="1" lang="en-US" altLang="ja-JP" sz="500" dirty="0">
                          <a:latin typeface="+mj-lt"/>
                        </a:rPr>
                        <a:t>) Roxana/Eric(</a:t>
                      </a:r>
                      <a:r>
                        <a:rPr kumimoji="1" lang="ja-JP" altLang="en-US" sz="500" dirty="0">
                          <a:latin typeface="+mj-lt"/>
                        </a:rPr>
                        <a:t>木</a:t>
                      </a:r>
                      <a:r>
                        <a:rPr kumimoji="1" lang="en-US" altLang="ja-JP" sz="500" dirty="0">
                          <a:latin typeface="+mj-lt"/>
                        </a:rPr>
                        <a:t>) Monica/</a:t>
                      </a:r>
                      <a:r>
                        <a:rPr kumimoji="1" lang="en-US" altLang="ja-JP" sz="500" dirty="0" err="1">
                          <a:latin typeface="+mj-lt"/>
                        </a:rPr>
                        <a:t>Rogerio</a:t>
                      </a:r>
                      <a:r>
                        <a:rPr kumimoji="1" lang="en-US" altLang="ja-JP" sz="500" dirty="0">
                          <a:latin typeface="+mj-lt"/>
                        </a:rPr>
                        <a:t>(</a:t>
                      </a:r>
                      <a:r>
                        <a:rPr kumimoji="1" lang="ja-JP" altLang="en-US" sz="500" dirty="0">
                          <a:latin typeface="+mj-lt"/>
                        </a:rPr>
                        <a:t>金</a:t>
                      </a:r>
                      <a:r>
                        <a:rPr kumimoji="1" lang="en-US" altLang="ja-JP" sz="500" dirty="0">
                          <a:latin typeface="+mj-lt"/>
                        </a:rPr>
                        <a:t>)</a:t>
                      </a:r>
                      <a:endParaRPr kumimoji="1" lang="ja-JP" altLang="en-US" sz="500" dirty="0"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5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5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5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5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>
                          <a:solidFill>
                            <a:srgbClr val="0070C0"/>
                          </a:solidFill>
                          <a:latin typeface="+mj-lt"/>
                        </a:rPr>
                        <a:t>Whole Earth RADIO</a:t>
                      </a:r>
                      <a:endParaRPr kumimoji="1" lang="ja-JP" altLang="en-US" sz="5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40614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>
                          <a:solidFill>
                            <a:srgbClr val="0070C0"/>
                          </a:solidFill>
                          <a:latin typeface="+mj-lt"/>
                        </a:rPr>
                        <a:t>J-POP LEGEND CAFÉ</a:t>
                      </a:r>
                    </a:p>
                    <a:p>
                      <a:r>
                        <a:rPr kumimoji="1" lang="en-US" altLang="ja-JP" sz="500" dirty="0">
                          <a:latin typeface="+mj-lt"/>
                        </a:rPr>
                        <a:t>DJ</a:t>
                      </a:r>
                      <a:r>
                        <a:rPr kumimoji="1" lang="ja-JP" altLang="en-US" sz="500" dirty="0">
                          <a:latin typeface="+mj-lt"/>
                        </a:rPr>
                        <a:t>：田家秀樹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500" dirty="0">
                          <a:solidFill>
                            <a:srgbClr val="0070C0"/>
                          </a:solidFill>
                          <a:latin typeface="+mj-lt"/>
                        </a:rPr>
                        <a:t>おとといラジオ</a:t>
                      </a:r>
                      <a:endParaRPr kumimoji="1" lang="en-US" altLang="ja-JP" sz="5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  <a:p>
                      <a:r>
                        <a:rPr kumimoji="1" lang="en-US" altLang="ja-JP" sz="500" dirty="0">
                          <a:latin typeface="+mj-lt"/>
                        </a:rPr>
                        <a:t>DJ</a:t>
                      </a:r>
                      <a:r>
                        <a:rPr kumimoji="1" lang="ja-JP" altLang="en-US" sz="500" dirty="0">
                          <a:latin typeface="+mj-lt"/>
                        </a:rPr>
                        <a:t>森田恭子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>
                          <a:solidFill>
                            <a:srgbClr val="0070C0"/>
                          </a:solidFill>
                          <a:latin typeface="+mj-lt"/>
                        </a:rPr>
                        <a:t>NIGHT AND DAY</a:t>
                      </a:r>
                    </a:p>
                    <a:p>
                      <a:r>
                        <a:rPr kumimoji="1" lang="en-US" altLang="ja-JP" sz="500" dirty="0">
                          <a:latin typeface="+mj-lt"/>
                        </a:rPr>
                        <a:t>DJ</a:t>
                      </a:r>
                      <a:r>
                        <a:rPr kumimoji="1" lang="ja-JP" altLang="en-US" sz="500" dirty="0">
                          <a:latin typeface="+mj-lt"/>
                        </a:rPr>
                        <a:t>：南佳李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>
                          <a:solidFill>
                            <a:srgbClr val="0070C0"/>
                          </a:solidFill>
                          <a:latin typeface="+mj-lt"/>
                        </a:rPr>
                        <a:t>1</a:t>
                      </a:r>
                      <a:r>
                        <a:rPr kumimoji="1" lang="ja-JP" altLang="en-US" sz="500" dirty="0">
                          <a:solidFill>
                            <a:srgbClr val="0070C0"/>
                          </a:solidFill>
                          <a:latin typeface="+mj-lt"/>
                        </a:rPr>
                        <a:t>時の鬼の魔酔い</a:t>
                      </a:r>
                      <a:endParaRPr kumimoji="1" lang="en-US" altLang="ja-JP" sz="5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  <a:p>
                      <a:r>
                        <a:rPr kumimoji="1" lang="en-US" altLang="ja-JP" sz="500" dirty="0">
                          <a:latin typeface="+mj-lt"/>
                        </a:rPr>
                        <a:t>DJ</a:t>
                      </a:r>
                      <a:r>
                        <a:rPr kumimoji="1" lang="ja-JP" altLang="en-US" sz="500" dirty="0">
                          <a:latin typeface="+mj-lt"/>
                        </a:rPr>
                        <a:t>：さだまさし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>
                          <a:solidFill>
                            <a:srgbClr val="0070C0"/>
                          </a:solidFill>
                          <a:latin typeface="+mj-lt"/>
                        </a:rPr>
                        <a:t>THE MUSIC OF NOTE</a:t>
                      </a:r>
                    </a:p>
                    <a:p>
                      <a:r>
                        <a:rPr kumimoji="1" lang="en-US" altLang="ja-JP" sz="500" dirty="0">
                          <a:latin typeface="+mj-lt"/>
                        </a:rPr>
                        <a:t>DJ</a:t>
                      </a:r>
                      <a:r>
                        <a:rPr kumimoji="1" lang="ja-JP" altLang="en-US" sz="500" dirty="0">
                          <a:latin typeface="+mj-lt"/>
                        </a:rPr>
                        <a:t>：曽我部恵一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600" dirty="0">
                          <a:solidFill>
                            <a:srgbClr val="0070C0"/>
                          </a:solidFill>
                          <a:latin typeface="+mj-lt"/>
                        </a:rPr>
                        <a:t>THE MAJESTIC SATURDAY NAIGHT</a:t>
                      </a:r>
                    </a:p>
                    <a:p>
                      <a:r>
                        <a:rPr kumimoji="1" lang="en-US" altLang="ja-JP" sz="600" dirty="0">
                          <a:latin typeface="+mj-lt"/>
                        </a:rPr>
                        <a:t>DJ</a:t>
                      </a:r>
                      <a:r>
                        <a:rPr kumimoji="1" lang="ja-JP" altLang="en-US" sz="600" dirty="0">
                          <a:latin typeface="+mj-lt"/>
                        </a:rPr>
                        <a:t>：ちわきまゆみ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33505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オールナイトニッポン </a:t>
                      </a:r>
                      <a:r>
                        <a:rPr kumimoji="1" lang="en-US" altLang="ja-JP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MUSIC 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DJ</a:t>
                      </a:r>
                      <a:r>
                        <a:rPr kumimoji="1" lang="ja-JP" altLang="en-US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：森山良子</a:t>
                      </a:r>
                      <a:r>
                        <a:rPr kumimoji="1" lang="en-US" altLang="ja-JP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ja-JP" altLang="en-US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kumimoji="1" lang="en-US" altLang="ja-JP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1" lang="ja-JP" altLang="en-US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鈴木杏樹</a:t>
                      </a:r>
                      <a:r>
                        <a:rPr kumimoji="1" lang="en-US" altLang="ja-JP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ja-JP" altLang="en-US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火</a:t>
                      </a:r>
                      <a:r>
                        <a:rPr kumimoji="1" lang="en-US" altLang="ja-JP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1" lang="ja-JP" altLang="en-US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名取裕子</a:t>
                      </a:r>
                      <a:r>
                        <a:rPr kumimoji="1" lang="en-US" altLang="ja-JP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1" lang="ja-JP" altLang="en-US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森高千里</a:t>
                      </a:r>
                      <a:r>
                        <a:rPr kumimoji="1" lang="en-US" altLang="ja-JP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1" lang="ja-JP" altLang="en-US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岸谷香</a:t>
                      </a:r>
                      <a:r>
                        <a:rPr kumimoji="1" lang="en-US" altLang="ja-JP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ja-JP" altLang="en-US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水</a:t>
                      </a:r>
                      <a:r>
                        <a:rPr kumimoji="1" lang="en-US" altLang="ja-JP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1" lang="ja-JP" altLang="en-US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渡辺満里奈</a:t>
                      </a:r>
                      <a:r>
                        <a:rPr kumimoji="1" lang="en-US" altLang="ja-JP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ja-JP" altLang="en-US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木</a:t>
                      </a:r>
                      <a:r>
                        <a:rPr kumimoji="1" lang="en-US" altLang="ja-JP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kumimoji="1" lang="ja-JP" altLang="en-US" sz="700" dirty="0"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ja-JP" altLang="en-US" sz="5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sz="5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sz="5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sz="500" dirty="0">
                          <a:solidFill>
                            <a:srgbClr val="0070C0"/>
                          </a:solidFill>
                          <a:latin typeface="+mj-lt"/>
                        </a:rPr>
                        <a:t>オールナイトニッポン</a:t>
                      </a:r>
                      <a:endParaRPr kumimoji="1" lang="en-US" altLang="ja-JP" sz="5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  <a:p>
                      <a:r>
                        <a:rPr kumimoji="1" lang="en-US" altLang="ja-JP" sz="500" dirty="0">
                          <a:solidFill>
                            <a:srgbClr val="0070C0"/>
                          </a:solidFill>
                          <a:latin typeface="+mj-lt"/>
                        </a:rPr>
                        <a:t>GOLD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>
                          <a:solidFill>
                            <a:srgbClr val="0070C0"/>
                          </a:solidFill>
                          <a:latin typeface="+mj-lt"/>
                        </a:rPr>
                        <a:t>RADIO SHANGRI-LA</a:t>
                      </a:r>
                    </a:p>
                    <a:p>
                      <a:r>
                        <a:rPr kumimoji="1" lang="en-US" altLang="ja-JP" sz="500" dirty="0">
                          <a:latin typeface="+mj-lt"/>
                        </a:rPr>
                        <a:t>DJ</a:t>
                      </a:r>
                      <a:r>
                        <a:rPr kumimoji="1" lang="ja-JP" altLang="en-US" sz="500" dirty="0">
                          <a:latin typeface="+mj-lt"/>
                        </a:rPr>
                        <a:t>：立川直樹</a:t>
                      </a:r>
                      <a:r>
                        <a:rPr kumimoji="1" lang="en-US" altLang="ja-JP" sz="500" dirty="0">
                          <a:latin typeface="+mj-lt"/>
                        </a:rPr>
                        <a:t>/</a:t>
                      </a:r>
                      <a:r>
                        <a:rPr kumimoji="1" lang="ja-JP" altLang="en-US" sz="500">
                          <a:latin typeface="+mj-lt"/>
                        </a:rPr>
                        <a:t>杉山恒太郎</a:t>
                      </a:r>
                      <a:endParaRPr kumimoji="1" lang="ja-JP" altLang="en-US" sz="500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95779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Billboard PREMIUM Plus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DJ</a:t>
                      </a:r>
                      <a:r>
                        <a:rPr kumimoji="1" lang="ja-JP" altLang="en-US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：八木早希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>
                          <a:solidFill>
                            <a:srgbClr val="0070C0"/>
                          </a:solidFill>
                          <a:latin typeface="+mj-lt"/>
                        </a:rPr>
                        <a:t>World Jazz Warehouse</a:t>
                      </a:r>
                    </a:p>
                    <a:p>
                      <a:r>
                        <a:rPr kumimoji="1" lang="en-US" altLang="ja-JP" sz="500" dirty="0">
                          <a:latin typeface="+mj-lt"/>
                        </a:rPr>
                        <a:t>DJ</a:t>
                      </a:r>
                      <a:r>
                        <a:rPr kumimoji="1" lang="ja-JP" altLang="en-US" sz="500" dirty="0">
                          <a:latin typeface="+mj-lt"/>
                        </a:rPr>
                        <a:t>：</a:t>
                      </a:r>
                      <a:r>
                        <a:rPr kumimoji="1" lang="en-US" altLang="ja-JP" sz="500" dirty="0" err="1">
                          <a:latin typeface="+mj-lt"/>
                        </a:rPr>
                        <a:t>chris</a:t>
                      </a:r>
                      <a:endParaRPr kumimoji="1" lang="ja-JP" altLang="en-US" sz="500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403861"/>
                  </a:ext>
                </a:extLst>
              </a:tr>
              <a:tr h="10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 gridSpan="4"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rgbClr val="0070C0"/>
                          </a:solidFill>
                          <a:latin typeface="+mj-lt"/>
                        </a:rPr>
                        <a:t>MIDNIGHT ALLEY</a:t>
                      </a:r>
                      <a:endParaRPr kumimoji="1" lang="ja-JP" altLang="en-US" sz="7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500" dirty="0">
                          <a:solidFill>
                            <a:srgbClr val="0070C0"/>
                          </a:solidFill>
                          <a:latin typeface="+mj-lt"/>
                        </a:rPr>
                        <a:t>WEEKEND LOVE</a:t>
                      </a:r>
                    </a:p>
                    <a:p>
                      <a:r>
                        <a:rPr kumimoji="1" lang="en-US" altLang="ja-JP" sz="500" dirty="0">
                          <a:latin typeface="+mj-lt"/>
                        </a:rPr>
                        <a:t>DJ</a:t>
                      </a:r>
                      <a:r>
                        <a:rPr kumimoji="1" lang="ja-JP" altLang="en-US" sz="500" dirty="0">
                          <a:latin typeface="+mj-lt"/>
                        </a:rPr>
                        <a:t>：</a:t>
                      </a:r>
                      <a:r>
                        <a:rPr kumimoji="1" lang="en-US" altLang="ja-JP" sz="500" dirty="0">
                          <a:latin typeface="+mj-lt"/>
                        </a:rPr>
                        <a:t>OTO!!!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物見遊山</a:t>
                      </a:r>
                      <a:endParaRPr kumimoji="1" lang="en-US" altLang="ja-JP" sz="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DJ</a:t>
                      </a:r>
                      <a:r>
                        <a:rPr kumimoji="1" lang="ja-JP" altLang="en-US" sz="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：門上武司</a:t>
                      </a:r>
                      <a:endParaRPr kumimoji="1" lang="en-US" altLang="ja-JP" sz="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500" dirty="0">
                          <a:solidFill>
                            <a:srgbClr val="0070C0"/>
                          </a:solidFill>
                          <a:latin typeface="+mj-lt"/>
                        </a:rPr>
                        <a:t>KAMASAMI KONG SHOW</a:t>
                      </a:r>
                    </a:p>
                    <a:p>
                      <a:r>
                        <a:rPr kumimoji="1" lang="en-US" altLang="ja-JP" sz="500" dirty="0">
                          <a:latin typeface="+mj-lt"/>
                        </a:rPr>
                        <a:t>DJ</a:t>
                      </a:r>
                      <a:r>
                        <a:rPr kumimoji="1" lang="ja-JP" altLang="en-US" sz="500" dirty="0">
                          <a:latin typeface="+mj-lt"/>
                        </a:rPr>
                        <a:t>：カマサミ・コング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8332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宮沢和史の琉球ソングブック</a:t>
                      </a:r>
                      <a:endParaRPr kumimoji="1" lang="en-US" altLang="ja-JP" sz="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DJ</a:t>
                      </a:r>
                      <a:r>
                        <a:rPr kumimoji="1" lang="ja-JP" altLang="en-US" sz="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：宮沢和史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7224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kumimoji="1" lang="en-US" altLang="ja-JP" sz="450" dirty="0">
                          <a:solidFill>
                            <a:srgbClr val="0070C0"/>
                          </a:solidFill>
                          <a:latin typeface="+mj-lt"/>
                        </a:rPr>
                        <a:t>WEEKEND</a:t>
                      </a:r>
                      <a:r>
                        <a:rPr kumimoji="1" lang="ja-JP" altLang="en-US" sz="450" dirty="0">
                          <a:solidFill>
                            <a:srgbClr val="0070C0"/>
                          </a:solidFill>
                          <a:latin typeface="+mj-lt"/>
                        </a:rPr>
                        <a:t> </a:t>
                      </a:r>
                      <a:r>
                        <a:rPr kumimoji="1" lang="en-US" altLang="ja-JP" sz="450" dirty="0">
                          <a:solidFill>
                            <a:srgbClr val="0070C0"/>
                          </a:solidFill>
                          <a:latin typeface="+mj-lt"/>
                        </a:rPr>
                        <a:t>ALLEY</a:t>
                      </a:r>
                      <a:endParaRPr kumimoji="1" lang="ja-JP" altLang="en-US" sz="500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kumimoji="1" lang="ja-JP" altLang="en-US" sz="500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18342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500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500" dirty="0"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33282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kumimoji="1" lang="ja-JP" altLang="en-US" sz="500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7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MIDNIGHT ALLEY</a:t>
                      </a:r>
                      <a:endParaRPr kumimoji="1" lang="ja-JP" altLang="en-US" sz="7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kumimoji="1" lang="ja-JP" altLang="en-US" sz="500" dirty="0"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57895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80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800" dirty="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BIZ UDPゴシック" panose="020B0400000000000000" pitchFamily="50" charset="-128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767156"/>
                  </a:ext>
                </a:extLst>
              </a:tr>
            </a:tbl>
          </a:graphicData>
        </a:graphic>
      </p:graphicFrame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46DFEC00-7C2B-1B7E-CB32-1094AE51A8EA}"/>
              </a:ext>
            </a:extLst>
          </p:cNvPr>
          <p:cNvSpPr/>
          <p:nvPr/>
        </p:nvSpPr>
        <p:spPr>
          <a:xfrm>
            <a:off x="153333" y="987256"/>
            <a:ext cx="3118443" cy="1564273"/>
          </a:xfrm>
          <a:prstGeom prst="roundRect">
            <a:avLst>
              <a:gd name="adj" fmla="val 1091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BD4DDC48-AF75-171A-DF78-FEE0357B4980}"/>
              </a:ext>
            </a:extLst>
          </p:cNvPr>
          <p:cNvSpPr/>
          <p:nvPr/>
        </p:nvSpPr>
        <p:spPr>
          <a:xfrm>
            <a:off x="153332" y="2755123"/>
            <a:ext cx="3118443" cy="3433921"/>
          </a:xfrm>
          <a:prstGeom prst="roundRect">
            <a:avLst>
              <a:gd name="adj" fmla="val 1091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F09DA46-BA62-163D-49B3-B5FDD1F4F643}"/>
              </a:ext>
            </a:extLst>
          </p:cNvPr>
          <p:cNvSpPr txBox="1"/>
          <p:nvPr/>
        </p:nvSpPr>
        <p:spPr>
          <a:xfrm>
            <a:off x="5823444" y="6453043"/>
            <a:ext cx="3934090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　 ローカル生放送  　　　外国語放送  　　　ネット番組・収録番組</a:t>
            </a:r>
          </a:p>
        </p:txBody>
      </p:sp>
      <p:sp>
        <p:nvSpPr>
          <p:cNvPr id="38" name="フローチャート: 処理 37">
            <a:extLst>
              <a:ext uri="{FF2B5EF4-FFF2-40B4-BE49-F238E27FC236}">
                <a16:creationId xmlns:a16="http://schemas.microsoft.com/office/drawing/2014/main" id="{781390D4-17C2-7321-4D13-C9294A2ACE12}"/>
              </a:ext>
            </a:extLst>
          </p:cNvPr>
          <p:cNvSpPr/>
          <p:nvPr/>
        </p:nvSpPr>
        <p:spPr>
          <a:xfrm>
            <a:off x="5899644" y="6490001"/>
            <a:ext cx="180000" cy="18000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ローチャート: 処理 38">
            <a:extLst>
              <a:ext uri="{FF2B5EF4-FFF2-40B4-BE49-F238E27FC236}">
                <a16:creationId xmlns:a16="http://schemas.microsoft.com/office/drawing/2014/main" id="{A6251E82-BD27-1756-1B5D-DB34323C977E}"/>
              </a:ext>
            </a:extLst>
          </p:cNvPr>
          <p:cNvSpPr/>
          <p:nvPr/>
        </p:nvSpPr>
        <p:spPr>
          <a:xfrm>
            <a:off x="7159484" y="6495845"/>
            <a:ext cx="180000" cy="180000"/>
          </a:xfrm>
          <a:prstGeom prst="flowChartProcess">
            <a:avLst/>
          </a:prstGeom>
          <a:solidFill>
            <a:srgbClr val="FFFFE5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ローチャート: 処理 39">
            <a:extLst>
              <a:ext uri="{FF2B5EF4-FFF2-40B4-BE49-F238E27FC236}">
                <a16:creationId xmlns:a16="http://schemas.microsoft.com/office/drawing/2014/main" id="{5EF677E3-A81B-FD40-FEB8-1E4D7443F684}"/>
              </a:ext>
            </a:extLst>
          </p:cNvPr>
          <p:cNvSpPr/>
          <p:nvPr/>
        </p:nvSpPr>
        <p:spPr>
          <a:xfrm>
            <a:off x="8212927" y="6490001"/>
            <a:ext cx="180000" cy="180000"/>
          </a:xfrm>
          <a:prstGeom prst="flowChartProcess">
            <a:avLst/>
          </a:prstGeom>
          <a:solidFill>
            <a:srgbClr val="F7FA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13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21CE605-2B3B-2D1C-3434-1DB3C6DC1AC4}"/>
              </a:ext>
            </a:extLst>
          </p:cNvPr>
          <p:cNvSpPr/>
          <p:nvPr/>
        </p:nvSpPr>
        <p:spPr>
          <a:xfrm>
            <a:off x="386080" y="4090764"/>
            <a:ext cx="4240565" cy="25434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B07F3F5-EC33-C1F5-BA1D-1722B611A1B7}"/>
              </a:ext>
            </a:extLst>
          </p:cNvPr>
          <p:cNvSpPr/>
          <p:nvPr/>
        </p:nvSpPr>
        <p:spPr>
          <a:xfrm>
            <a:off x="4810958" y="4080604"/>
            <a:ext cx="4752499" cy="255362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6" name="Picture 2" descr="spa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25" y="306268"/>
            <a:ext cx="8792" cy="10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8C76177-9638-4049-8462-2B963F8119DD}"/>
              </a:ext>
            </a:extLst>
          </p:cNvPr>
          <p:cNvGrpSpPr/>
          <p:nvPr/>
        </p:nvGrpSpPr>
        <p:grpSpPr>
          <a:xfrm>
            <a:off x="196102" y="856996"/>
            <a:ext cx="10065424" cy="6070404"/>
            <a:chOff x="0" y="860649"/>
            <a:chExt cx="9960728" cy="6070404"/>
          </a:xfrm>
          <a:noFill/>
        </p:grpSpPr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4C7727B8-C03F-46D2-931D-6F18195548D7}"/>
                </a:ext>
              </a:extLst>
            </p:cNvPr>
            <p:cNvSpPr/>
            <p:nvPr/>
          </p:nvSpPr>
          <p:spPr>
            <a:xfrm>
              <a:off x="258725" y="3868813"/>
              <a:ext cx="2815194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rPr>
                <a:t>※</a:t>
              </a:r>
              <a:r>
                <a:rPr kumimoji="0" lang="ja-JP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rPr>
                <a:t>総務省統計局　「家計調査報告」　</a:t>
              </a:r>
              <a:r>
                <a:rPr kumimoji="0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rPr>
                <a:t>2020</a:t>
              </a:r>
              <a:r>
                <a:rPr kumimoji="0" lang="ja-JP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rPr>
                <a:t>年　平均結果より</a:t>
              </a:r>
              <a:endParaRPr kumimoji="0" lang="en-US" altLang="ja-JP" sz="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80CCE197-1D10-4EBB-BCC6-4CD59E029EFD}"/>
                </a:ext>
              </a:extLst>
            </p:cNvPr>
            <p:cNvSpPr txBox="1"/>
            <p:nvPr/>
          </p:nvSpPr>
          <p:spPr>
            <a:xfrm>
              <a:off x="4423459" y="4072709"/>
              <a:ext cx="4788432" cy="4308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</a:rPr>
                <a:t>FM COCOLO </a:t>
              </a:r>
              <a:r>
                <a:rPr kumimoji="0" lang="ja-JP" altLang="en-US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</a:rPr>
                <a:t>男女</a:t>
              </a:r>
              <a:r>
                <a:rPr kumimoji="0" lang="en-US" altLang="ja-JP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</a:rPr>
                <a:t>50</a:t>
              </a:r>
              <a:r>
                <a:rPr kumimoji="0" lang="ja-JP" altLang="en-US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</a:rPr>
                <a:t>代リスナー </a:t>
              </a:r>
              <a:endParaRPr kumimoji="0" lang="en-US" altLang="ja-JP" sz="11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</a:endParaRPr>
            </a:p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</a:rPr>
                <a:t>× </a:t>
              </a:r>
              <a:r>
                <a:rPr kumimoji="0" lang="ja-JP" altLang="en-US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</a:rPr>
                <a:t>ラジオの日常生活への関わり（単位：</a:t>
              </a:r>
              <a:r>
                <a:rPr kumimoji="0" lang="en-US" altLang="ja-JP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</a:rPr>
                <a:t>%</a:t>
              </a:r>
              <a:r>
                <a:rPr kumimoji="0" lang="ja-JP" altLang="en-US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</a:rPr>
                <a:t>）</a:t>
              </a:r>
            </a:p>
          </p:txBody>
        </p:sp>
        <p:graphicFrame>
          <p:nvGraphicFramePr>
            <p:cNvPr id="57" name="グラフ 56">
              <a:extLst>
                <a:ext uri="{FF2B5EF4-FFF2-40B4-BE49-F238E27FC236}">
                  <a16:creationId xmlns:a16="http://schemas.microsoft.com/office/drawing/2014/main" id="{BA58C7DF-0866-4DB0-AA80-8A5A2B32182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48771691"/>
                </p:ext>
              </p:extLst>
            </p:nvPr>
          </p:nvGraphicFramePr>
          <p:xfrm>
            <a:off x="4509325" y="4586193"/>
            <a:ext cx="4618893" cy="18702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A0A46C25-756F-49F5-9BBA-10A44F421FAB}"/>
                </a:ext>
              </a:extLst>
            </p:cNvPr>
            <p:cNvSpPr txBox="1"/>
            <p:nvPr/>
          </p:nvSpPr>
          <p:spPr>
            <a:xfrm>
              <a:off x="4593992" y="4542031"/>
              <a:ext cx="4741337" cy="2462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</a:rPr>
                <a:t>買い物へ行く途中で聞いたラジオ</a:t>
              </a:r>
              <a:r>
                <a:rPr kumimoji="0" lang="en-US" altLang="ja-JP" sz="10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</a:rPr>
                <a:t>CM</a:t>
              </a:r>
              <a:r>
                <a:rPr kumimoji="0" lang="ja-JP" altLang="en-US" sz="10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</a:rPr>
                <a:t>の商品を買い物の際に思い出すことがある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EC0AEBDC-8FA3-4974-BC16-50A945E6CC0B}"/>
                </a:ext>
              </a:extLst>
            </p:cNvPr>
            <p:cNvSpPr txBox="1"/>
            <p:nvPr/>
          </p:nvSpPr>
          <p:spPr>
            <a:xfrm>
              <a:off x="4609223" y="5235301"/>
              <a:ext cx="4618893" cy="2462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</a:rPr>
                <a:t>買い物へ行く途中で聞いたラジオ</a:t>
              </a:r>
              <a:r>
                <a:rPr kumimoji="0" lang="en-US" altLang="ja-JP" sz="10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</a:rPr>
                <a:t>CM</a:t>
              </a:r>
              <a:r>
                <a:rPr kumimoji="0" lang="ja-JP" altLang="en-US" sz="10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</a:rPr>
                <a:t>の商品を購入したことがある</a:t>
              </a: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29228108-2DC4-46C7-AD85-0644C4BFE4FA}"/>
                </a:ext>
              </a:extLst>
            </p:cNvPr>
            <p:cNvSpPr txBox="1"/>
            <p:nvPr/>
          </p:nvSpPr>
          <p:spPr>
            <a:xfrm>
              <a:off x="8334659" y="4752118"/>
              <a:ext cx="737696" cy="34722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62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35.1</a:t>
              </a:r>
              <a:endParaRPr kumimoji="0" lang="ja-JP" altLang="en-US" sz="1662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9C6914AE-E9BA-4790-AABA-5D1C1AEDE25D}"/>
                </a:ext>
              </a:extLst>
            </p:cNvPr>
            <p:cNvSpPr txBox="1"/>
            <p:nvPr/>
          </p:nvSpPr>
          <p:spPr>
            <a:xfrm>
              <a:off x="6964660" y="5425013"/>
              <a:ext cx="737695" cy="34810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62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21.8</a:t>
              </a:r>
              <a:endParaRPr kumimoji="0" lang="ja-JP" altLang="en-US" sz="1662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5098B3CF-29D5-4B22-8C5E-FE9F8399C1F8}"/>
                </a:ext>
              </a:extLst>
            </p:cNvPr>
            <p:cNvSpPr txBox="1"/>
            <p:nvPr/>
          </p:nvSpPr>
          <p:spPr>
            <a:xfrm>
              <a:off x="4625382" y="6163551"/>
              <a:ext cx="4518139" cy="4308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3</a:t>
              </a:r>
              <a:r>
                <a:rPr kumimoji="0" lang="ja-JP" altLang="en-US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人のうち</a:t>
              </a:r>
              <a:r>
                <a:rPr kumimoji="0" lang="en-US" altLang="ja-JP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1</a:t>
              </a:r>
              <a:r>
                <a:rPr kumimoji="0" lang="ja-JP" altLang="en-US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人がラジオ</a:t>
              </a:r>
              <a:r>
                <a:rPr kumimoji="0" lang="en-US" altLang="ja-JP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CM</a:t>
              </a:r>
              <a:r>
                <a:rPr kumimoji="0" lang="ja-JP" altLang="en-US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で聴いた商品を思い出し、</a:t>
              </a:r>
              <a:endParaRPr kumimoji="0" lang="en-US" altLang="ja-JP" sz="11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5</a:t>
              </a:r>
              <a:r>
                <a:rPr kumimoji="0" lang="ja-JP" altLang="en-US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人のうち</a:t>
              </a:r>
              <a:r>
                <a:rPr kumimoji="0" lang="en-US" altLang="ja-JP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1</a:t>
              </a:r>
              <a:r>
                <a:rPr kumimoji="0" lang="ja-JP" altLang="en-US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人が実際に商品購入にまで至っています。</a:t>
              </a:r>
              <a:endParaRPr kumimoji="0" lang="en-US" altLang="ja-JP" sz="11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63" name="グラフ 62">
              <a:extLst>
                <a:ext uri="{FF2B5EF4-FFF2-40B4-BE49-F238E27FC236}">
                  <a16:creationId xmlns:a16="http://schemas.microsoft.com/office/drawing/2014/main" id="{85AE3981-99C7-4AA1-BE6C-F270C6A21BB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01388891"/>
                </p:ext>
              </p:extLst>
            </p:nvPr>
          </p:nvGraphicFramePr>
          <p:xfrm>
            <a:off x="276102" y="4141440"/>
            <a:ext cx="4108357" cy="21530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7EE46E42-3A6D-4AC1-8F4F-C00DDF84E008}"/>
                </a:ext>
              </a:extLst>
            </p:cNvPr>
            <p:cNvSpPr txBox="1"/>
            <p:nvPr/>
          </p:nvSpPr>
          <p:spPr>
            <a:xfrm>
              <a:off x="380319" y="6145135"/>
              <a:ext cx="3811821" cy="4308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50</a:t>
              </a:r>
              <a:r>
                <a:rPr kumimoji="0" lang="ja-JP" altLang="en-US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代の世帯年収が最も高いのは </a:t>
              </a:r>
              <a:r>
                <a:rPr kumimoji="0" lang="en-US" altLang="ja-JP" sz="1100" i="0" u="sng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FM COCOLO</a:t>
              </a:r>
            </a:p>
            <a:p>
              <a:pPr marL="0" marR="0" lvl="0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→ 消費支出・可処分所得も最も多いと考えられます。</a:t>
              </a:r>
              <a:endParaRPr kumimoji="0" lang="en-US" altLang="ja-JP" sz="11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CA377440-2593-4691-A3DD-5A81284B0BC7}"/>
                </a:ext>
              </a:extLst>
            </p:cNvPr>
            <p:cNvSpPr/>
            <p:nvPr/>
          </p:nvSpPr>
          <p:spPr>
            <a:xfrm>
              <a:off x="1" y="4221730"/>
              <a:ext cx="9149457" cy="270932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9" name="図 38" descr="グラフ, 棒グラフ&#10;&#10;自動的に生成された説明">
              <a:extLst>
                <a:ext uri="{FF2B5EF4-FFF2-40B4-BE49-F238E27FC236}">
                  <a16:creationId xmlns:a16="http://schemas.microsoft.com/office/drawing/2014/main" id="{1A33A1A7-4A03-4E9E-AF5C-CCE8F2A7AC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182" y="2111177"/>
              <a:ext cx="3228281" cy="1619799"/>
            </a:xfrm>
            <a:prstGeom prst="rect">
              <a:avLst/>
            </a:prstGeom>
            <a:grpFill/>
          </p:spPr>
        </p:pic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0DC6EDF2-DD0F-4967-82BE-0787E855E7FD}"/>
                </a:ext>
              </a:extLst>
            </p:cNvPr>
            <p:cNvSpPr txBox="1"/>
            <p:nvPr/>
          </p:nvSpPr>
          <p:spPr>
            <a:xfrm>
              <a:off x="0" y="860649"/>
              <a:ext cx="6994479" cy="116955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FM COCOLO</a:t>
              </a:r>
              <a:r>
                <a:rPr kumimoji="0" lang="ja-JP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のターゲット“大人リスナー”の年齢設定は、“</a:t>
              </a:r>
              <a: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85A7"/>
                  </a:solidFill>
                  <a:effectLst/>
                  <a:uLnTx/>
                  <a:uFillTx/>
                </a:rPr>
                <a:t>Over</a:t>
              </a: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85A7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85A7"/>
                  </a:solidFill>
                  <a:effectLst/>
                  <a:uLnTx/>
                  <a:uFillTx/>
                </a:rPr>
                <a:t>40</a:t>
              </a:r>
              <a:r>
                <a:rPr kumimoji="0" lang="ja-JP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”</a:t>
              </a:r>
              <a:r>
                <a:rPr kumimoji="0" lang="en-US" altLang="ja-JP" sz="1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ja-JP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。</a:t>
              </a:r>
              <a:endPara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関西ローカル</a:t>
              </a:r>
              <a:r>
                <a:rPr kumimoji="0" lang="en-US" altLang="ja-JP" sz="1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2,000</a:t>
              </a:r>
              <a:r>
                <a:rPr kumimoji="0" lang="ja-JP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万エリアの</a:t>
              </a: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85A7"/>
                  </a:solidFill>
                  <a:effectLst/>
                  <a:uLnTx/>
                  <a:uFillTx/>
                </a:rPr>
                <a:t>人口の</a:t>
              </a:r>
              <a: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85A7"/>
                  </a:solidFill>
                  <a:effectLst/>
                  <a:uLnTx/>
                  <a:uFillTx/>
                </a:rPr>
                <a:t>6</a:t>
              </a: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85A7"/>
                  </a:solidFill>
                  <a:effectLst/>
                  <a:uLnTx/>
                  <a:uFillTx/>
                </a:rPr>
                <a:t>割強</a:t>
              </a:r>
              <a:r>
                <a:rPr kumimoji="0" lang="ja-JP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が、</a:t>
              </a:r>
              <a:r>
                <a:rPr kumimoji="0" lang="en-US" altLang="ja-JP" sz="1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40</a:t>
              </a:r>
              <a:r>
                <a:rPr kumimoji="0" lang="ja-JP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代以上にあたります。</a:t>
              </a:r>
              <a:endPara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さらに、コアターゲットとなる</a:t>
              </a:r>
              <a:r>
                <a:rPr kumimoji="0" lang="en-US" altLang="ja-JP" sz="1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40</a:t>
              </a:r>
              <a:r>
                <a:rPr kumimoji="0" lang="ja-JP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～</a:t>
              </a:r>
              <a:r>
                <a:rPr kumimoji="0" lang="en-US" altLang="ja-JP" sz="1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50</a:t>
              </a:r>
              <a:r>
                <a:rPr kumimoji="0" lang="ja-JP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代（人口の約</a:t>
              </a:r>
              <a:r>
                <a:rPr kumimoji="0" lang="en-US" altLang="ja-JP" sz="1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3</a:t>
              </a:r>
              <a:r>
                <a:rPr kumimoji="0" lang="ja-JP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割）は</a:t>
              </a:r>
              <a:endPara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経済を率いる責任世代であり、行動が消費に直結する上に、</a:t>
              </a:r>
              <a:endPara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ラジオが日常生活の意思決定へと強く影響しています。</a:t>
              </a:r>
              <a:endPara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4711A406-DE91-417E-A592-F924B715B8B1}"/>
                </a:ext>
              </a:extLst>
            </p:cNvPr>
            <p:cNvSpPr/>
            <p:nvPr/>
          </p:nvSpPr>
          <p:spPr>
            <a:xfrm>
              <a:off x="6164413" y="3756577"/>
              <a:ext cx="1892084" cy="21544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457178">
                <a:defRPr/>
              </a:pPr>
              <a:r>
                <a:rPr kumimoji="0" lang="en-US" altLang="ja-JP" sz="800" dirty="0">
                  <a:solidFill>
                    <a:srgbClr val="404040"/>
                  </a:solidFill>
                  <a:cs typeface="Meiryo UI" panose="020B0604030504040204" pitchFamily="50" charset="-128"/>
                </a:rPr>
                <a:t>※2020</a:t>
              </a:r>
              <a:r>
                <a:rPr kumimoji="0" lang="ja-JP" altLang="en-US" sz="800" dirty="0">
                  <a:solidFill>
                    <a:srgbClr val="404040"/>
                  </a:solidFill>
                  <a:cs typeface="Meiryo UI" panose="020B0604030504040204" pitchFamily="50" charset="-128"/>
                </a:rPr>
                <a:t>年度 住民基本台帳より</a:t>
              </a:r>
              <a:endParaRPr kumimoji="0" lang="en-US" altLang="ja-JP" sz="800" dirty="0">
                <a:solidFill>
                  <a:srgbClr val="404040"/>
                </a:solidFill>
                <a:cs typeface="Meiryo UI" panose="020B0604030504040204" pitchFamily="50" charset="-128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838C41F3-FD4D-4A7D-9A86-57B159906753}"/>
                </a:ext>
              </a:extLst>
            </p:cNvPr>
            <p:cNvSpPr txBox="1"/>
            <p:nvPr/>
          </p:nvSpPr>
          <p:spPr>
            <a:xfrm>
              <a:off x="7032303" y="1050900"/>
              <a:ext cx="2244208" cy="25391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457178">
                <a:defRPr/>
              </a:pPr>
              <a:r>
                <a:rPr kumimoji="0" lang="ja-JP" altLang="en-US" sz="1050" b="1" dirty="0">
                  <a:solidFill>
                    <a:srgbClr val="5B9BD5">
                      <a:lumMod val="50000"/>
                    </a:srgbClr>
                  </a:solidFill>
                  <a:cs typeface="Meiryo UI" panose="020B0604030504040204" pitchFamily="50" charset="-128"/>
                </a:rPr>
                <a:t>▼関西エリアの年代別人口構成比</a:t>
              </a:r>
              <a:endParaRPr kumimoji="0" lang="ja-JP" alt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CECB6EEF-20ED-4D31-B812-3CC0BDA32428}"/>
                </a:ext>
              </a:extLst>
            </p:cNvPr>
            <p:cNvGrpSpPr/>
            <p:nvPr/>
          </p:nvGrpSpPr>
          <p:grpSpPr>
            <a:xfrm>
              <a:off x="473243" y="2147843"/>
              <a:ext cx="2386156" cy="1764735"/>
              <a:chOff x="868811" y="809740"/>
              <a:chExt cx="2491681" cy="1978437"/>
            </a:xfrm>
            <a:grpFill/>
          </p:grpSpPr>
          <p:sp>
            <p:nvSpPr>
              <p:cNvPr id="44" name="四角形: 角を丸くする 43">
                <a:extLst>
                  <a:ext uri="{FF2B5EF4-FFF2-40B4-BE49-F238E27FC236}">
                    <a16:creationId xmlns:a16="http://schemas.microsoft.com/office/drawing/2014/main" id="{57575153-B0BB-4740-BB1B-2838B74E3ACF}"/>
                  </a:ext>
                </a:extLst>
              </p:cNvPr>
              <p:cNvSpPr/>
              <p:nvPr/>
            </p:nvSpPr>
            <p:spPr>
              <a:xfrm>
                <a:off x="1946568" y="1278825"/>
                <a:ext cx="915844" cy="1117158"/>
              </a:xfrm>
              <a:prstGeom prst="roundRect">
                <a:avLst/>
              </a:prstGeom>
              <a:grpFill/>
              <a:ln w="571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5" name="コンテンツ プレースホルダー 2">
                <a:extLst>
                  <a:ext uri="{FF2B5EF4-FFF2-40B4-BE49-F238E27FC236}">
                    <a16:creationId xmlns:a16="http://schemas.microsoft.com/office/drawing/2014/main" id="{ACC6770A-6285-49F0-99BF-6F6EBBCBC3C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20361" y="2383364"/>
                <a:ext cx="2188582" cy="404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3338" defTabSz="6858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1pPr>
                <a:lvl2pPr marL="342900" indent="-136525" defTabSz="6858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2pPr>
                <a:lvl3pPr marL="547688" indent="-136525" defTabSz="6858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3pPr>
                <a:lvl4pPr marL="754063" indent="-136525" defTabSz="6858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4pPr>
                <a:lvl5pPr marL="919163" indent="-136525" defTabSz="6858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5pPr>
                <a:lvl6pPr marL="1376363" indent="-13652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6pPr>
                <a:lvl7pPr marL="1833563" indent="-13652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7pPr>
                <a:lvl8pPr marL="2290763" indent="-13652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8pPr>
                <a:lvl9pPr marL="2747963" indent="-13652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9pPr>
              </a:lstStyle>
              <a:p>
                <a:pPr marL="33338" marR="0" lvl="0" indent="0" algn="ctr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1" lang="ja-JP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ea"/>
                    <a:ea typeface="+mn-ea"/>
                    <a:cs typeface="Meiryo UI" panose="020B0604030504040204" pitchFamily="50" charset="-128"/>
                  </a:rPr>
                  <a:t>世帯主の年齢階級別消費支出額</a:t>
                </a:r>
                <a:endPara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Meiryo UI" panose="020B0604030504040204" pitchFamily="50" charset="-128"/>
                </a:endParaRPr>
              </a:p>
              <a:p>
                <a:pPr marL="33338" marR="0" lvl="0" indent="0" algn="ctr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1" lang="ja-JP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ea"/>
                    <a:ea typeface="+mn-ea"/>
                    <a:cs typeface="Meiryo UI" panose="020B0604030504040204" pitchFamily="50" charset="-128"/>
                  </a:rPr>
                  <a:t>（二人以上の世帯平均、月額）</a:t>
                </a:r>
                <a:endPara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Meiryo UI" panose="020B0604030504040204" pitchFamily="50" charset="-128"/>
                </a:endParaRPr>
              </a:p>
            </p:txBody>
          </p:sp>
          <p:sp>
            <p:nvSpPr>
              <p:cNvPr id="46" name="正方形/長方形 13">
                <a:extLst>
                  <a:ext uri="{FF2B5EF4-FFF2-40B4-BE49-F238E27FC236}">
                    <a16:creationId xmlns:a16="http://schemas.microsoft.com/office/drawing/2014/main" id="{335EBFB8-E63D-4E27-AA75-72ECA3F11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811" y="809740"/>
                <a:ext cx="2491681" cy="2665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9pPr>
              </a:lstStyle>
              <a:p>
                <a:pPr marL="0" marR="0" lvl="0" indent="0" algn="ctr" defTabSz="457178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prstClr val="black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1" lang="ja-JP" alt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n-ea"/>
                    <a:ea typeface="+mn-ea"/>
                    <a:cs typeface="Meiryo UI" panose="020B0604030504040204" pitchFamily="50" charset="-128"/>
                  </a:rPr>
                  <a:t>▼消費支出は</a:t>
                </a:r>
                <a:r>
                  <a:rPr kumimoji="1" lang="en-US" altLang="ja-JP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n-ea"/>
                    <a:ea typeface="+mn-ea"/>
                    <a:cs typeface="Meiryo UI" panose="020B0604030504040204" pitchFamily="50" charset="-128"/>
                  </a:rPr>
                  <a:t>40</a:t>
                </a:r>
                <a:r>
                  <a:rPr kumimoji="1" lang="ja-JP" alt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n-ea"/>
                    <a:ea typeface="+mn-ea"/>
                    <a:cs typeface="Meiryo UI" panose="020B0604030504040204" pitchFamily="50" charset="-128"/>
                  </a:rPr>
                  <a:t>代➡</a:t>
                </a:r>
                <a:r>
                  <a:rPr kumimoji="1" lang="en-US" altLang="ja-JP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n-ea"/>
                    <a:ea typeface="+mn-ea"/>
                    <a:cs typeface="Meiryo UI" panose="020B0604030504040204" pitchFamily="50" charset="-128"/>
                  </a:rPr>
                  <a:t>50</a:t>
                </a:r>
                <a:r>
                  <a:rPr kumimoji="1" lang="ja-JP" alt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n-ea"/>
                    <a:ea typeface="+mn-ea"/>
                    <a:cs typeface="Meiryo UI" panose="020B0604030504040204" pitchFamily="50" charset="-128"/>
                  </a:rPr>
                  <a:t>代でピーク　</a:t>
                </a:r>
                <a:endParaRPr kumimoji="1" lang="en-US" altLang="ja-JP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ea"/>
                  <a:ea typeface="+mn-ea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034C9380-6884-434E-B638-923C4BD95A42}"/>
                </a:ext>
              </a:extLst>
            </p:cNvPr>
            <p:cNvGrpSpPr/>
            <p:nvPr/>
          </p:nvGrpSpPr>
          <p:grpSpPr>
            <a:xfrm>
              <a:off x="3187073" y="2131643"/>
              <a:ext cx="2914818" cy="1756860"/>
              <a:chOff x="3376138" y="548388"/>
              <a:chExt cx="3458407" cy="1945698"/>
            </a:xfrm>
            <a:grpFill/>
          </p:grpSpPr>
          <p:pic>
            <p:nvPicPr>
              <p:cNvPr id="48" name="図 47">
                <a:extLst>
                  <a:ext uri="{FF2B5EF4-FFF2-40B4-BE49-F238E27FC236}">
                    <a16:creationId xmlns:a16="http://schemas.microsoft.com/office/drawing/2014/main" id="{BB61D85A-6B54-406B-A475-BFD5D5B5F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90281" y="890624"/>
                <a:ext cx="3230122" cy="1173094"/>
              </a:xfrm>
              <a:prstGeom prst="rect">
                <a:avLst/>
              </a:prstGeom>
              <a:grpFill/>
            </p:spPr>
          </p:pic>
          <p:sp>
            <p:nvSpPr>
              <p:cNvPr id="49" name="四角形: 角を丸くする 18">
                <a:extLst>
                  <a:ext uri="{FF2B5EF4-FFF2-40B4-BE49-F238E27FC236}">
                    <a16:creationId xmlns:a16="http://schemas.microsoft.com/office/drawing/2014/main" id="{A4496094-EBA4-4D46-A7AC-EFF7140F65C8}"/>
                  </a:ext>
                </a:extLst>
              </p:cNvPr>
              <p:cNvSpPr/>
              <p:nvPr/>
            </p:nvSpPr>
            <p:spPr>
              <a:xfrm>
                <a:off x="5044283" y="890625"/>
                <a:ext cx="1130322" cy="1212409"/>
              </a:xfrm>
              <a:prstGeom prst="roundRect">
                <a:avLst/>
              </a:prstGeom>
              <a:grpFill/>
              <a:ln w="571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50" name="コンテンツ プレースホルダー 2">
                <a:extLst>
                  <a:ext uri="{FF2B5EF4-FFF2-40B4-BE49-F238E27FC236}">
                    <a16:creationId xmlns:a16="http://schemas.microsoft.com/office/drawing/2014/main" id="{6115A88F-1B0F-4365-82D9-65C25AF9004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376138" y="2129586"/>
                <a:ext cx="3458407" cy="364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3338" defTabSz="6858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1pPr>
                <a:lvl2pPr marL="342900" indent="-136525" defTabSz="6858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2pPr>
                <a:lvl3pPr marL="547688" indent="-136525" defTabSz="6858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3pPr>
                <a:lvl4pPr marL="754063" indent="-136525" defTabSz="6858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4pPr>
                <a:lvl5pPr marL="919163" indent="-136525" defTabSz="6858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5pPr>
                <a:lvl6pPr marL="1376363" indent="-13652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6pPr>
                <a:lvl7pPr marL="1833563" indent="-13652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7pPr>
                <a:lvl8pPr marL="2290763" indent="-13652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8pPr>
                <a:lvl9pPr marL="2747963" indent="-13652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9pPr>
              </a:lstStyle>
              <a:p>
                <a:pPr marL="33338" marR="0" lvl="0" indent="0" algn="ctr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1" lang="ja-JP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ea"/>
                    <a:ea typeface="+mn-ea"/>
                    <a:cs typeface="Meiryo UI" panose="020B0604030504040204" pitchFamily="50" charset="-128"/>
                  </a:rPr>
                  <a:t>世帯主の年齢階級別可処分所得額</a:t>
                </a:r>
                <a:endPara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Meiryo UI" panose="020B0604030504040204" pitchFamily="50" charset="-128"/>
                </a:endParaRPr>
              </a:p>
              <a:p>
                <a:pPr marL="33338" marR="0" lvl="0" indent="0" algn="ctr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1" lang="ja-JP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ea"/>
                    <a:ea typeface="+mn-ea"/>
                    <a:cs typeface="Meiryo UI" panose="020B0604030504040204" pitchFamily="50" charset="-128"/>
                  </a:rPr>
                  <a:t> （二人以上の世帯のうち勤労者世帯平均、月額）</a:t>
                </a:r>
                <a:endPara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Meiryo UI" panose="020B0604030504040204" pitchFamily="50" charset="-128"/>
                </a:endParaRPr>
              </a:p>
            </p:txBody>
          </p:sp>
          <p:sp>
            <p:nvSpPr>
              <p:cNvPr id="51" name="正方形/長方形 3">
                <a:extLst>
                  <a:ext uri="{FF2B5EF4-FFF2-40B4-BE49-F238E27FC236}">
                    <a16:creationId xmlns:a16="http://schemas.microsoft.com/office/drawing/2014/main" id="{C1D3A91F-7555-4222-9AFB-23E84B76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4125" y="548388"/>
                <a:ext cx="3002432" cy="27098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1pPr>
                <a:lvl2pPr marL="742950" indent="-28575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2pPr>
                <a:lvl3pPr marL="1143000" indent="-2286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3pPr>
                <a:lvl4pPr marL="1600200" indent="-2286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4pPr>
                <a:lvl5pPr marL="2057400" indent="-2286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</a:defRPr>
                </a:lvl9pPr>
              </a:lstStyle>
              <a:p>
                <a:pPr marL="0" marR="0" lvl="0" indent="0" algn="ctr" defTabSz="457178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prstClr val="black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1" lang="ja-JP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n-ea"/>
                    <a:ea typeface="+mn-ea"/>
                    <a:cs typeface="Meiryo UI" panose="020B0604030504040204" pitchFamily="50" charset="-128"/>
                  </a:rPr>
                  <a:t>▼可処分所得も</a:t>
                </a:r>
                <a:r>
                  <a:rPr kumimoji="1" lang="en-US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n-ea"/>
                    <a:ea typeface="+mn-ea"/>
                    <a:cs typeface="Meiryo UI" panose="020B0604030504040204" pitchFamily="50" charset="-128"/>
                  </a:rPr>
                  <a:t>40</a:t>
                </a:r>
                <a:r>
                  <a:rPr kumimoji="1" lang="ja-JP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n-ea"/>
                    <a:ea typeface="+mn-ea"/>
                    <a:cs typeface="Meiryo UI" panose="020B0604030504040204" pitchFamily="50" charset="-128"/>
                  </a:rPr>
                  <a:t>代➡</a:t>
                </a:r>
                <a:r>
                  <a:rPr kumimoji="1" lang="en-US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n-ea"/>
                    <a:ea typeface="+mn-ea"/>
                    <a:cs typeface="Meiryo UI" panose="020B0604030504040204" pitchFamily="50" charset="-128"/>
                  </a:rPr>
                  <a:t>50</a:t>
                </a:r>
                <a:r>
                  <a:rPr kumimoji="1" lang="ja-JP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n-ea"/>
                    <a:ea typeface="+mn-ea"/>
                    <a:cs typeface="Meiryo UI" panose="020B0604030504040204" pitchFamily="50" charset="-128"/>
                  </a:rPr>
                  <a:t>代でピーク</a:t>
                </a:r>
                <a:endParaRPr kumimoji="1" lang="en-US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ea"/>
                  <a:ea typeface="+mn-ea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BDF7088F-EE07-4651-8F53-6EFED00B4C3B}"/>
                </a:ext>
              </a:extLst>
            </p:cNvPr>
            <p:cNvGrpSpPr/>
            <p:nvPr/>
          </p:nvGrpSpPr>
          <p:grpSpPr>
            <a:xfrm>
              <a:off x="5364296" y="1186855"/>
              <a:ext cx="4596432" cy="3030911"/>
              <a:chOff x="5406998" y="1381981"/>
              <a:chExt cx="4596432" cy="3030911"/>
            </a:xfrm>
            <a:grpFill/>
          </p:grpSpPr>
          <p:graphicFrame>
            <p:nvGraphicFramePr>
              <p:cNvPr id="54" name="グラフ 53">
                <a:extLst>
                  <a:ext uri="{FF2B5EF4-FFF2-40B4-BE49-F238E27FC236}">
                    <a16:creationId xmlns:a16="http://schemas.microsoft.com/office/drawing/2014/main" id="{45761216-59CB-4215-B8A2-3B8201CFD15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28551130"/>
                  </p:ext>
                </p:extLst>
              </p:nvPr>
            </p:nvGraphicFramePr>
            <p:xfrm>
              <a:off x="5406998" y="1381981"/>
              <a:ext cx="4596432" cy="303091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55" name="部分円 54">
                <a:extLst>
                  <a:ext uri="{FF2B5EF4-FFF2-40B4-BE49-F238E27FC236}">
                    <a16:creationId xmlns:a16="http://schemas.microsoft.com/office/drawing/2014/main" id="{745A72E8-37EC-4769-B349-4FE142043E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7466" y="1525235"/>
                <a:ext cx="2315660" cy="2339953"/>
              </a:xfrm>
              <a:prstGeom prst="pie">
                <a:avLst>
                  <a:gd name="adj1" fmla="val 1200551"/>
                  <a:gd name="adj2" fmla="val 7308042"/>
                </a:avLst>
              </a:prstGeom>
              <a:grpFill/>
              <a:ln w="571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1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5372DF4E-59EC-4575-AF19-FF2ECD070867}"/>
                </a:ext>
              </a:extLst>
            </p:cNvPr>
            <p:cNvSpPr/>
            <p:nvPr/>
          </p:nvSpPr>
          <p:spPr>
            <a:xfrm>
              <a:off x="8459814" y="3175649"/>
              <a:ext cx="1268411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457178">
                <a:defRPr/>
              </a:pPr>
              <a:r>
                <a:rPr kumimoji="0" lang="en-US" altLang="ja-JP" sz="1200" b="1" dirty="0">
                  <a:solidFill>
                    <a:srgbClr val="FFC000"/>
                  </a:solidFill>
                  <a:cs typeface="Meiryo UI" panose="020B0604030504040204" pitchFamily="50" charset="-128"/>
                </a:rPr>
                <a:t>40</a:t>
              </a:r>
              <a:r>
                <a:rPr kumimoji="0" lang="ja-JP" altLang="en-US" sz="1200" b="1" dirty="0">
                  <a:solidFill>
                    <a:srgbClr val="FFC000"/>
                  </a:solidFill>
                  <a:cs typeface="Meiryo UI" panose="020B0604030504040204" pitchFamily="50" charset="-128"/>
                </a:rPr>
                <a:t>～</a:t>
              </a:r>
              <a:r>
                <a:rPr kumimoji="0" lang="en-US" altLang="ja-JP" sz="1200" b="1" dirty="0">
                  <a:solidFill>
                    <a:srgbClr val="FFC000"/>
                  </a:solidFill>
                  <a:cs typeface="Meiryo UI" panose="020B0604030504040204" pitchFamily="50" charset="-128"/>
                </a:rPr>
                <a:t>50</a:t>
              </a:r>
              <a:r>
                <a:rPr kumimoji="0" lang="ja-JP" altLang="en-US" sz="1200" b="1" dirty="0">
                  <a:solidFill>
                    <a:srgbClr val="FFC000"/>
                  </a:solidFill>
                  <a:cs typeface="Meiryo UI" panose="020B0604030504040204" pitchFamily="50" charset="-128"/>
                </a:rPr>
                <a:t>代</a:t>
              </a:r>
              <a:endParaRPr kumimoji="0" lang="en-US" altLang="ja-JP" sz="1200" b="1" dirty="0">
                <a:solidFill>
                  <a:srgbClr val="FFC000"/>
                </a:solidFill>
                <a:cs typeface="Meiryo UI" panose="020B0604030504040204" pitchFamily="50" charset="-128"/>
              </a:endParaRPr>
            </a:p>
            <a:p>
              <a:pPr defTabSz="457178">
                <a:defRPr/>
              </a:pPr>
              <a:r>
                <a:rPr kumimoji="0" lang="en-US" altLang="ja-JP" sz="2800" b="1" dirty="0">
                  <a:solidFill>
                    <a:srgbClr val="FFC000"/>
                  </a:solidFill>
                  <a:cs typeface="Meiryo UI" panose="020B0604030504040204" pitchFamily="50" charset="-128"/>
                </a:rPr>
                <a:t>28</a:t>
              </a:r>
              <a:r>
                <a:rPr kumimoji="0" lang="ja-JP" altLang="en-US" sz="2800" b="1" dirty="0">
                  <a:solidFill>
                    <a:srgbClr val="FFC000"/>
                  </a:solidFill>
                  <a:cs typeface="Meiryo UI" panose="020B0604030504040204" pitchFamily="50" charset="-128"/>
                </a:rPr>
                <a:t>％</a:t>
              </a:r>
              <a:endParaRPr kumimoji="0" lang="en-US" altLang="ja-JP" sz="2800" b="1" dirty="0">
                <a:solidFill>
                  <a:srgbClr val="FFC000"/>
                </a:solidFill>
                <a:cs typeface="Meiryo UI" panose="020B0604030504040204" pitchFamily="50" charset="-128"/>
              </a:endParaRP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7364DDF1-8CC4-4263-80A9-D3C93E24420F}"/>
                </a:ext>
              </a:extLst>
            </p:cNvPr>
            <p:cNvSpPr txBox="1"/>
            <p:nvPr/>
          </p:nvSpPr>
          <p:spPr>
            <a:xfrm>
              <a:off x="719340" y="4875575"/>
              <a:ext cx="676094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FM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COCOLO</a:t>
              </a:r>
              <a:endParaRPr kumimoji="0" lang="ja-JP" alt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7965B6A7-A3B2-4803-977E-1AD486343367}"/>
                </a:ext>
              </a:extLst>
            </p:cNvPr>
            <p:cNvSpPr txBox="1"/>
            <p:nvPr/>
          </p:nvSpPr>
          <p:spPr>
            <a:xfrm>
              <a:off x="1423114" y="5748597"/>
              <a:ext cx="533324" cy="21544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FM</a:t>
              </a:r>
              <a:r>
                <a:rPr kumimoji="0" lang="ja-JP" altLang="en-US" sz="8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局</a:t>
              </a:r>
              <a:r>
                <a:rPr kumimoji="0" lang="en-US" altLang="ja-JP" sz="8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A</a:t>
              </a:r>
              <a:endParaRPr kumimoji="0" lang="ja-JP" altLang="en-US" sz="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2AC561A9-4E8B-4894-B276-167E57001377}"/>
                </a:ext>
              </a:extLst>
            </p:cNvPr>
            <p:cNvSpPr txBox="1"/>
            <p:nvPr/>
          </p:nvSpPr>
          <p:spPr>
            <a:xfrm>
              <a:off x="2065567" y="5748597"/>
              <a:ext cx="531739" cy="21544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FM</a:t>
              </a:r>
              <a:r>
                <a:rPr kumimoji="0" lang="ja-JP" altLang="en-US" sz="800" kern="0" dirty="0"/>
                <a:t>局</a:t>
              </a:r>
              <a:r>
                <a:rPr kumimoji="0" lang="en-US" altLang="ja-JP" sz="800" kern="0" dirty="0"/>
                <a:t>B</a:t>
              </a:r>
              <a:endParaRPr kumimoji="0" lang="ja-JP" altLang="en-US" sz="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772CAF14-2D57-4367-A90F-1A3ECC8CB289}"/>
                </a:ext>
              </a:extLst>
            </p:cNvPr>
            <p:cNvSpPr txBox="1"/>
            <p:nvPr/>
          </p:nvSpPr>
          <p:spPr>
            <a:xfrm>
              <a:off x="2695410" y="5748597"/>
              <a:ext cx="547602" cy="21544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AM</a:t>
              </a:r>
              <a:r>
                <a:rPr kumimoji="0" lang="ja-JP" altLang="en-US" sz="8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局</a:t>
              </a:r>
              <a:r>
                <a:rPr kumimoji="0" lang="en-US" altLang="ja-JP" sz="800" kern="0" dirty="0"/>
                <a:t>C</a:t>
              </a:r>
              <a:endParaRPr kumimoji="0" lang="en-US" altLang="ja-JP" sz="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DC5B16B5-085B-47CF-ACE1-782909B65617}"/>
                </a:ext>
              </a:extLst>
            </p:cNvPr>
            <p:cNvSpPr txBox="1"/>
            <p:nvPr/>
          </p:nvSpPr>
          <p:spPr>
            <a:xfrm>
              <a:off x="3316154" y="5748597"/>
              <a:ext cx="550775" cy="21544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AM</a:t>
              </a:r>
              <a:r>
                <a:rPr kumimoji="0" lang="ja-JP" altLang="en-US" sz="8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局</a:t>
              </a:r>
              <a:r>
                <a:rPr kumimoji="0" lang="en-US" altLang="ja-JP" sz="8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D</a:t>
              </a:r>
              <a:endParaRPr kumimoji="0" lang="ja-JP" altLang="en-US" sz="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72" name="正方形/長方形 1">
            <a:extLst>
              <a:ext uri="{FF2B5EF4-FFF2-40B4-BE49-F238E27FC236}">
                <a16:creationId xmlns:a16="http://schemas.microsoft.com/office/drawing/2014/main" id="{947ABA45-CE05-4DF4-95A9-AA4C87822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" y="29287"/>
            <a:ext cx="6721215" cy="2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pPr defTabSz="779173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29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lang="en-US" altLang="ja-JP" sz="1290" b="1" u="sng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FM COCOLO </a:t>
            </a:r>
            <a:r>
              <a:rPr lang="ja-JP" altLang="en-US" sz="1290" b="1" u="sng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の聴取者は人口ボリュームゾーンの経済牽引世代！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1520D63-6FB9-1358-F2FE-54D4B14A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03</a:t>
            </a:r>
            <a:endParaRPr lang="ja-JP" altLang="en-US" dirty="0"/>
          </a:p>
        </p:txBody>
      </p:sp>
      <p:sp>
        <p:nvSpPr>
          <p:cNvPr id="2" name="スライド番号プレースホルダー 24">
            <a:extLst>
              <a:ext uri="{FF2B5EF4-FFF2-40B4-BE49-F238E27FC236}">
                <a16:creationId xmlns:a16="http://schemas.microsoft.com/office/drawing/2014/main" id="{990822D8-CDEF-C4E3-38E0-34E3BB29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7DE1-E937-49EA-AEB4-50094B22EF9D}" type="slidenum">
              <a:rPr lang="en-US" altLang="ja-JP" sz="129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>
                <a:defRPr/>
              </a:pPr>
              <a:t>8</a:t>
            </a:fld>
            <a:endParaRPr lang="en-US" altLang="ja-JP" sz="129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F3822ED8-0CB5-5475-A223-1374123FF3A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FM</a:t>
            </a:r>
            <a:r>
              <a:rPr lang="ja-JP" altLang="en-US" dirty="0"/>
              <a:t> </a:t>
            </a:r>
            <a:r>
              <a:rPr lang="en-US" altLang="ja-JP" dirty="0"/>
              <a:t>COCOLO</a:t>
            </a:r>
            <a:r>
              <a:rPr lang="ja-JP" altLang="en-US" dirty="0"/>
              <a:t>　について</a:t>
            </a:r>
          </a:p>
        </p:txBody>
      </p:sp>
    </p:spTree>
    <p:extLst>
      <p:ext uri="{BB962C8B-B14F-4D97-AF65-F5344CB8AC3E}">
        <p14:creationId xmlns:p14="http://schemas.microsoft.com/office/powerpoint/2010/main" val="303706035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CAB5EC05-B8F8-61D3-1EF5-5D1847C0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240" y="4240349"/>
            <a:ext cx="5191760" cy="736533"/>
          </a:xfrm>
        </p:spPr>
        <p:txBody>
          <a:bodyPr/>
          <a:lstStyle/>
          <a:p>
            <a:r>
              <a:rPr lang="en-US" altLang="ja-JP" dirty="0"/>
              <a:t>04. </a:t>
            </a:r>
            <a:r>
              <a:rPr lang="ja-JP" altLang="en-US" dirty="0"/>
              <a:t>ラジオの現在地について</a:t>
            </a:r>
          </a:p>
        </p:txBody>
      </p:sp>
    </p:spTree>
    <p:extLst>
      <p:ext uri="{BB962C8B-B14F-4D97-AF65-F5344CB8AC3E}">
        <p14:creationId xmlns:p14="http://schemas.microsoft.com/office/powerpoint/2010/main" val="3542170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ユーザー定義 1">
      <a:majorFont>
        <a:latin typeface="BIZ UDPゴシック"/>
        <a:ea typeface="BIZ UDPゴシック"/>
        <a:cs typeface=""/>
      </a:majorFont>
      <a:minorFont>
        <a:latin typeface="BIZ UDPゴシック"/>
        <a:ea typeface="BIZ UDP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テーマ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テーマ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テーマ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テーマ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テーマ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テーマ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テーマ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テーマ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テーマ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67128</TotalTime>
  <Words>3010</Words>
  <Application>Microsoft Office PowerPoint</Application>
  <PresentationFormat>A4 210 x 297 mm</PresentationFormat>
  <Paragraphs>489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BIZ UDPゴシック</vt:lpstr>
      <vt:lpstr>Meiryo UI</vt:lpstr>
      <vt:lpstr>Arial</vt:lpstr>
      <vt:lpstr>Calibri</vt:lpstr>
      <vt:lpstr>Office テーマ</vt:lpstr>
      <vt:lpstr>FM COCOLO MEDIA PROFILE </vt:lpstr>
      <vt:lpstr>01. 株式会社FM802 について</vt:lpstr>
      <vt:lpstr>01</vt:lpstr>
      <vt:lpstr>01</vt:lpstr>
      <vt:lpstr>03. FM COCOLO について</vt:lpstr>
      <vt:lpstr>03</vt:lpstr>
      <vt:lpstr>03</vt:lpstr>
      <vt:lpstr>03</vt:lpstr>
      <vt:lpstr>04. ラジオの現在地について</vt:lpstr>
      <vt:lpstr>04</vt:lpstr>
      <vt:lpstr>04</vt:lpstr>
      <vt:lpstr>04</vt:lpstr>
      <vt:lpstr>05. アート展開について</vt:lpstr>
      <vt:lpstr>05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fm802desk</dc:creator>
  <cp:lastModifiedBy>西岡恵</cp:lastModifiedBy>
  <cp:revision>1102</cp:revision>
  <cp:lastPrinted>2023-11-07T11:47:43Z</cp:lastPrinted>
  <dcterms:created xsi:type="dcterms:W3CDTF">2014-05-29T17:04:34Z</dcterms:created>
  <dcterms:modified xsi:type="dcterms:W3CDTF">2024-04-09T07:29:55Z</dcterms:modified>
</cp:coreProperties>
</file>