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3.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772" r:id="rId2"/>
  </p:sldMasterIdLst>
  <p:notesMasterIdLst>
    <p:notesMasterId r:id="rId29"/>
  </p:notesMasterIdLst>
  <p:sldIdLst>
    <p:sldId id="1237" r:id="rId3"/>
    <p:sldId id="1240" r:id="rId4"/>
    <p:sldId id="1188" r:id="rId5"/>
    <p:sldId id="1241" r:id="rId6"/>
    <p:sldId id="1223" r:id="rId7"/>
    <p:sldId id="1306" r:id="rId8"/>
    <p:sldId id="1218" r:id="rId9"/>
    <p:sldId id="1246" r:id="rId10"/>
    <p:sldId id="1247" r:id="rId11"/>
    <p:sldId id="1298" r:id="rId12"/>
    <p:sldId id="1310" r:id="rId13"/>
    <p:sldId id="1250" r:id="rId14"/>
    <p:sldId id="1307" r:id="rId15"/>
    <p:sldId id="1308" r:id="rId16"/>
    <p:sldId id="1309" r:id="rId17"/>
    <p:sldId id="1300" r:id="rId18"/>
    <p:sldId id="1311" r:id="rId19"/>
    <p:sldId id="1305" r:id="rId20"/>
    <p:sldId id="1303" r:id="rId21"/>
    <p:sldId id="1302" r:id="rId22"/>
    <p:sldId id="1099" r:id="rId23"/>
    <p:sldId id="258" r:id="rId24"/>
    <p:sldId id="1215" r:id="rId25"/>
    <p:sldId id="1216" r:id="rId26"/>
    <p:sldId id="1225" r:id="rId27"/>
    <p:sldId id="1214" r:id="rId28"/>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E054E7-5438-608D-180C-E8645413A4E6}" name="堀川純" initials="堀川純" userId="S::horikawa@fm802.co.jp::14c3be84-159b-4cce-b451-f266f15129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000"/>
    <a:srgbClr val="629DD1"/>
    <a:srgbClr val="4472C4"/>
    <a:srgbClr val="F2F2F2"/>
    <a:srgbClr val="BFBFBF"/>
    <a:srgbClr val="F9F9F9"/>
    <a:srgbClr val="161B1E"/>
    <a:srgbClr val="EEF5FE"/>
    <a:srgbClr val="EDF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7" autoAdjust="0"/>
    <p:restoredTop sz="93447" autoAdjust="0"/>
  </p:normalViewPr>
  <p:slideViewPr>
    <p:cSldViewPr snapToGrid="0">
      <p:cViewPr varScale="1">
        <p:scale>
          <a:sx n="110" d="100"/>
          <a:sy n="110" d="100"/>
        </p:scale>
        <p:origin x="1044" y="114"/>
      </p:cViewPr>
      <p:guideLst>
        <p:guide orient="horz" pos="2137"/>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d.docs.live.net/5b18b62ff069d77e/&#12487;&#12473;&#12463;&#12488;&#12483;&#12503;/&#38899;&#22768;&#24195;&#21578;&#12398;&#29305;&#24500;_23&#24180;ACR.xlsx" TargetMode="Externa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3.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2191\Desktop\2112&#38306;&#35199;&#22287;&#12486;&#12524;&#12499;&#23616;\2112_RADIOvsTV_F1.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2191\Desktop\2112&#38306;&#35199;&#22287;&#12486;&#12524;&#12499;&#23616;\2112_RADIOvsTV_M1.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2191\Downloads\&#20024;&#22823;&#39135;&#21697;&#2999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5DA-4AEC-BA96-EEBF92D80823}"/>
              </c:ext>
            </c:extLst>
          </c:dPt>
          <c:dPt>
            <c:idx val="1"/>
            <c:bubble3D val="0"/>
            <c:spPr>
              <a:solidFill>
                <a:srgbClr val="92BAD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5DA-4AEC-BA96-EEBF92D80823}"/>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5DA-4AEC-BA96-EEBF92D80823}"/>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5DA-4AEC-BA96-EEBF92D80823}"/>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35DA-4AEC-BA96-EEBF92D80823}"/>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7249-41F9-BADB-9C30A1BB6A56}"/>
              </c:ext>
            </c:extLst>
          </c:dPt>
          <c:dPt>
            <c:idx val="6"/>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7249-41F9-BADB-9C30A1BB6A56}"/>
              </c:ext>
            </c:extLst>
          </c:dPt>
          <c:dLbls>
            <c:dLbl>
              <c:idx val="0"/>
              <c:layout>
                <c:manualLayout>
                  <c:x val="7.9960469880289348E-2"/>
                  <c:y val="-0.41507903535744189"/>
                </c:manualLayout>
              </c:layout>
              <c:tx>
                <c:rich>
                  <a:bodyPr rot="0" spcFirstLastPara="1" vertOverflow="clip" horzOverflow="clip" vert="horz" wrap="square" lIns="36576" tIns="18288" rIns="36576" bIns="18288" anchor="ctr" anchorCtr="1">
                    <a:spAutoFit/>
                  </a:bodyPr>
                  <a:lstStyle/>
                  <a:p>
                    <a:pPr>
                      <a:defRPr lang="ja-JP" sz="1197" b="0"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a:pPr>
                      <a:t>[パーセンテージ]</a:t>
                    </a:fld>
                    <a:endParaRPr lang="en-US" altLang="ja-JP" sz="900" b="1" baseline="0">
                      <a:solidFill>
                        <a:schemeClr val="tx1">
                          <a:lumMod val="75000"/>
                          <a:lumOff val="25000"/>
                        </a:schemeClr>
                      </a:solidFill>
                    </a:endParaRPr>
                  </a:p>
                </c:rich>
              </c:tx>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1197" b="0"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6009218359900136"/>
                      <c:h val="0.18369932163072267"/>
                    </c:manualLayout>
                  </c15:layout>
                  <c15:dlblFieldTable/>
                  <c15:showDataLabelsRange val="0"/>
                </c:ext>
                <c:ext xmlns:c16="http://schemas.microsoft.com/office/drawing/2014/chart" uri="{C3380CC4-5D6E-409C-BE32-E72D297353CC}">
                  <c16:uniqueId val="{00000001-35DA-4AEC-BA96-EEBF92D80823}"/>
                </c:ext>
              </c:extLst>
            </c:dLbl>
            <c:dLbl>
              <c:idx val="1"/>
              <c:layout>
                <c:manualLayout>
                  <c:x val="-6.8057422700211256E-2"/>
                  <c:y val="0.34599745967651058"/>
                </c:manualLayout>
              </c:layout>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7449587094296138"/>
                      <c:h val="0.18369932163072267"/>
                    </c:manualLayout>
                  </c15:layout>
                </c:ext>
                <c:ext xmlns:c16="http://schemas.microsoft.com/office/drawing/2014/chart" uri="{C3380CC4-5D6E-409C-BE32-E72D297353CC}">
                  <c16:uniqueId val="{00000003-35DA-4AEC-BA96-EEBF92D80823}"/>
                </c:ext>
              </c:extLst>
            </c:dLbl>
            <c:dLbl>
              <c:idx val="2"/>
              <c:layout>
                <c:manualLayout>
                  <c:x val="-0.15299796747967478"/>
                  <c:y val="-6.181439649882702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5DA-4AEC-BA96-EEBF92D80823}"/>
                </c:ext>
              </c:extLst>
            </c:dLbl>
            <c:dLbl>
              <c:idx val="3"/>
              <c:layout>
                <c:manualLayout>
                  <c:x val="-0.14735772357723581"/>
                  <c:y val="-0.1006608498049683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5DA-4AEC-BA96-EEBF92D80823}"/>
                </c:ext>
              </c:extLst>
            </c:dLbl>
            <c:dLbl>
              <c:idx val="4"/>
              <c:layout>
                <c:manualLayout>
                  <c:x val="-0.14227642276422769"/>
                  <c:y val="-0.1075674340223900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5DA-4AEC-BA96-EEBF92D80823}"/>
                </c:ext>
              </c:extLst>
            </c:dLbl>
            <c:dLbl>
              <c:idx val="5"/>
              <c:layout>
                <c:manualLayout>
                  <c:x val="-5.9290578388067346E-2"/>
                  <c:y val="-0.12707315527823004"/>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7249-41F9-BADB-9C30A1BB6A56}"/>
                </c:ext>
              </c:extLst>
            </c:dLbl>
            <c:dLbl>
              <c:idx val="6"/>
              <c:delete val="1"/>
              <c:extLst>
                <c:ext xmlns:c15="http://schemas.microsoft.com/office/drawing/2012/chart" uri="{CE6537A1-D6FC-4f65-9D91-7224C49458BB}"/>
                <c:ext xmlns:c16="http://schemas.microsoft.com/office/drawing/2014/chart" uri="{C3380CC4-5D6E-409C-BE32-E72D297353CC}">
                  <c16:uniqueId val="{0000000D-7249-41F9-BADB-9C30A1BB6A56}"/>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FM802</c:v>
                </c:pt>
                <c:pt idx="1">
                  <c:v>FM COCOLO</c:v>
                </c:pt>
                <c:pt idx="2">
                  <c:v>FM大阪</c:v>
                </c:pt>
                <c:pt idx="3">
                  <c:v>ABC</c:v>
                </c:pt>
                <c:pt idx="4">
                  <c:v>MBS</c:v>
                </c:pt>
                <c:pt idx="5">
                  <c:v>OBC</c:v>
                </c:pt>
              </c:strCache>
            </c:strRef>
          </c:cat>
          <c:val>
            <c:numRef>
              <c:f>Sheet1!$B$2:$B$8</c:f>
              <c:numCache>
                <c:formatCode>General</c:formatCode>
                <c:ptCount val="7"/>
                <c:pt idx="0">
                  <c:v>76.5</c:v>
                </c:pt>
                <c:pt idx="1">
                  <c:v>5.9</c:v>
                </c:pt>
                <c:pt idx="2">
                  <c:v>5.9</c:v>
                </c:pt>
                <c:pt idx="3">
                  <c:v>5.9</c:v>
                </c:pt>
                <c:pt idx="4">
                  <c:v>5.9</c:v>
                </c:pt>
                <c:pt idx="5">
                  <c:v>0</c:v>
                </c:pt>
                <c:pt idx="6">
                  <c:v>0</c:v>
                </c:pt>
              </c:numCache>
            </c:numRef>
          </c:val>
          <c:extLst>
            <c:ext xmlns:c16="http://schemas.microsoft.com/office/drawing/2014/chart" uri="{C3380CC4-5D6E-409C-BE32-E72D297353CC}">
              <c16:uniqueId val="{0000000A-35DA-4AEC-BA96-EEBF92D80823}"/>
            </c:ext>
          </c:extLst>
        </c:ser>
        <c:dLbls>
          <c:showLegendKey val="0"/>
          <c:showVal val="0"/>
          <c:showCatName val="1"/>
          <c:showSerName val="0"/>
          <c:showPercent val="1"/>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80"/>
              </a:lnSpc>
              <a:defRPr lang="ja-JP" sz="1000" b="0" i="0" u="none" strike="noStrike" kern="1200" spc="0" baseline="0">
                <a:solidFill>
                  <a:schemeClr val="tx1"/>
                </a:solidFill>
                <a:latin typeface="+mn-ea"/>
                <a:ea typeface="+mn-ea"/>
                <a:cs typeface="+mn-cs"/>
              </a:defRPr>
            </a:pPr>
            <a:r>
              <a:rPr lang="ja-JP" altLang="en-US" sz="1000" b="0">
                <a:solidFill>
                  <a:schemeClr val="tx1">
                    <a:lumMod val="75000"/>
                    <a:lumOff val="25000"/>
                  </a:schemeClr>
                </a:solidFill>
                <a:latin typeface="BIZ UDPゴシック" panose="020B0400000000000000" pitchFamily="50" charset="-128"/>
                <a:ea typeface="BIZ UDPゴシック" panose="020B0400000000000000" pitchFamily="50" charset="-128"/>
              </a:rPr>
              <a:t>局別・男女</a:t>
            </a:r>
            <a:r>
              <a:rPr lang="en-US" altLang="ja-JP" sz="1000" b="0">
                <a:solidFill>
                  <a:schemeClr val="tx1">
                    <a:lumMod val="75000"/>
                    <a:lumOff val="25000"/>
                  </a:schemeClr>
                </a:solidFill>
                <a:latin typeface="BIZ UDPゴシック" panose="020B0400000000000000" pitchFamily="50" charset="-128"/>
                <a:ea typeface="BIZ UDPゴシック" panose="020B0400000000000000" pitchFamily="50" charset="-128"/>
              </a:rPr>
              <a:t>50</a:t>
            </a:r>
            <a:r>
              <a:rPr lang="ja-JP" altLang="en-US" sz="1000" b="0">
                <a:solidFill>
                  <a:schemeClr val="tx1">
                    <a:lumMod val="75000"/>
                    <a:lumOff val="25000"/>
                  </a:schemeClr>
                </a:solidFill>
                <a:latin typeface="BIZ UDPゴシック" panose="020B0400000000000000" pitchFamily="50" charset="-128"/>
                <a:ea typeface="BIZ UDPゴシック" panose="020B0400000000000000" pitchFamily="50" charset="-128"/>
              </a:rPr>
              <a:t>代</a:t>
            </a:r>
            <a:r>
              <a:rPr lang="ja-JP" altLang="en-US" sz="1000" b="0" baseline="0">
                <a:solidFill>
                  <a:schemeClr val="tx1">
                    <a:lumMod val="75000"/>
                    <a:lumOff val="25000"/>
                  </a:schemeClr>
                </a:solidFill>
                <a:latin typeface="BIZ UDPゴシック" panose="020B0400000000000000" pitchFamily="50" charset="-128"/>
                <a:ea typeface="BIZ UDPゴシック" panose="020B0400000000000000" pitchFamily="50" charset="-128"/>
              </a:rPr>
              <a:t>リスナー</a:t>
            </a:r>
            <a:endParaRPr lang="en-US" altLang="ja-JP" sz="1000" b="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ts val="1680"/>
              </a:lnSpc>
              <a:defRPr lang="ja-JP" sz="1000">
                <a:solidFill>
                  <a:schemeClr val="tx1"/>
                </a:solidFill>
                <a:latin typeface="+mn-ea"/>
              </a:defRPr>
            </a:pPr>
            <a:r>
              <a:rPr lang="ja-JP" altLang="en-US" sz="1000" b="0">
                <a:solidFill>
                  <a:schemeClr val="tx1">
                    <a:lumMod val="75000"/>
                    <a:lumOff val="25000"/>
                  </a:schemeClr>
                </a:solidFill>
                <a:latin typeface="BIZ UDPゴシック" panose="020B0400000000000000" pitchFamily="50" charset="-128"/>
                <a:ea typeface="BIZ UDPゴシック" panose="020B0400000000000000" pitchFamily="50" charset="-128"/>
              </a:rPr>
              <a:t>平均世帯年収（単位：万）</a:t>
            </a:r>
          </a:p>
        </c:rich>
      </c:tx>
      <c:layout>
        <c:manualLayout>
          <c:xMode val="edge"/>
          <c:yMode val="edge"/>
          <c:x val="0.29523214350721061"/>
          <c:y val="0"/>
        </c:manualLayout>
      </c:layout>
      <c:overlay val="0"/>
      <c:spPr>
        <a:noFill/>
        <a:ln>
          <a:noFill/>
        </a:ln>
        <a:effectLst/>
      </c:spPr>
      <c:txPr>
        <a:bodyPr rot="0" spcFirstLastPara="1" vertOverflow="ellipsis" vert="horz" wrap="square" anchor="ctr" anchorCtr="1"/>
        <a:lstStyle/>
        <a:p>
          <a:pPr>
            <a:lnSpc>
              <a:spcPts val="1680"/>
            </a:lnSpc>
            <a:defRPr lang="ja-JP" sz="1000" b="0" i="0" u="none" strike="noStrike" kern="1200" spc="0" baseline="0">
              <a:solidFill>
                <a:schemeClr val="tx1"/>
              </a:solidFill>
              <a:latin typeface="+mn-ea"/>
              <a:ea typeface="+mn-ea"/>
              <a:cs typeface="+mn-cs"/>
            </a:defRPr>
          </a:pPr>
          <a:endParaRPr lang="en-US" altLang="ja-JP"/>
        </a:p>
      </c:txPr>
    </c:title>
    <c:autoTitleDeleted val="0"/>
    <c:plotArea>
      <c:layout>
        <c:manualLayout>
          <c:layoutTarget val="inner"/>
          <c:xMode val="edge"/>
          <c:yMode val="edge"/>
          <c:x val="3.7673011905195286E-2"/>
          <c:y val="0.20109606495306975"/>
          <c:w val="0.9571709400672257"/>
          <c:h val="0.52141013648066759"/>
        </c:manualLayout>
      </c:layout>
      <c:barChart>
        <c:barDir val="col"/>
        <c:grouping val="clustered"/>
        <c:varyColors val="0"/>
        <c:ser>
          <c:idx val="0"/>
          <c:order val="0"/>
          <c:spPr>
            <a:solidFill>
              <a:srgbClr val="629DD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lang="ja-JP" sz="2000" b="1" i="0" u="none" strike="noStrike" kern="1200" baseline="0">
                      <a:solidFill>
                        <a:srgbClr val="FFC000"/>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F11B-4DAB-A820-35C2930C8832}"/>
                </c:ext>
              </c:extLst>
            </c:dLbl>
            <c:spPr>
              <a:noFill/>
              <a:ln>
                <a:noFill/>
              </a:ln>
              <a:effectLst/>
            </c:spPr>
            <c:txPr>
              <a:bodyPr rot="0" spcFirstLastPara="1" vertOverflow="ellipsis" vert="horz" wrap="square" lIns="38100" tIns="19050" rIns="38100" bIns="19050" anchor="ctr" anchorCtr="1">
                <a:spAutoFit/>
              </a:bodyPr>
              <a:lstStyle/>
              <a:p>
                <a:pPr>
                  <a:defRPr lang="ja-JP" sz="2000" b="1" i="0" u="none" strike="noStrike" kern="1200" baseline="0">
                    <a:solidFill>
                      <a:srgbClr val="FF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数表!$F$14</c:f>
              <c:numCache>
                <c:formatCode>0_ </c:formatCode>
                <c:ptCount val="1"/>
                <c:pt idx="0">
                  <c:v>683</c:v>
                </c:pt>
              </c:numCache>
            </c:numRef>
          </c:val>
          <c:extLst>
            <c:ext xmlns:c16="http://schemas.microsoft.com/office/drawing/2014/chart" uri="{C3380CC4-5D6E-409C-BE32-E72D297353CC}">
              <c16:uniqueId val="{00000001-F11B-4DAB-A820-35C2930C8832}"/>
            </c:ext>
          </c:extLst>
        </c:ser>
        <c:ser>
          <c:idx val="1"/>
          <c:order val="1"/>
          <c:spPr>
            <a:solidFill>
              <a:srgbClr val="EEF5FE"/>
            </a:solidFill>
            <a:ln>
              <a:noFill/>
            </a:ln>
            <a:effectLst/>
          </c:spPr>
          <c:invertIfNegative val="0"/>
          <c:dLbls>
            <c:delete val="1"/>
          </c:dLbls>
          <c:val>
            <c:numRef>
              <c:f>数表!$G$14</c:f>
              <c:numCache>
                <c:formatCode>0_ </c:formatCode>
                <c:ptCount val="1"/>
                <c:pt idx="0">
                  <c:v>625</c:v>
                </c:pt>
              </c:numCache>
            </c:numRef>
          </c:val>
          <c:extLst>
            <c:ext xmlns:c16="http://schemas.microsoft.com/office/drawing/2014/chart" uri="{C3380CC4-5D6E-409C-BE32-E72D297353CC}">
              <c16:uniqueId val="{00000002-F11B-4DAB-A820-35C2930C8832}"/>
            </c:ext>
          </c:extLst>
        </c:ser>
        <c:ser>
          <c:idx val="2"/>
          <c:order val="2"/>
          <c:spPr>
            <a:solidFill>
              <a:srgbClr val="EEF5FE"/>
            </a:solidFill>
            <a:ln>
              <a:noFill/>
            </a:ln>
            <a:effectLst/>
          </c:spPr>
          <c:invertIfNegative val="0"/>
          <c:dLbls>
            <c:delete val="1"/>
          </c:dLbls>
          <c:val>
            <c:numRef>
              <c:f>数表!$H$14</c:f>
              <c:numCache>
                <c:formatCode>0_ </c:formatCode>
                <c:ptCount val="1"/>
                <c:pt idx="0">
                  <c:v>644</c:v>
                </c:pt>
              </c:numCache>
            </c:numRef>
          </c:val>
          <c:extLst>
            <c:ext xmlns:c16="http://schemas.microsoft.com/office/drawing/2014/chart" uri="{C3380CC4-5D6E-409C-BE32-E72D297353CC}">
              <c16:uniqueId val="{00000003-F11B-4DAB-A820-35C2930C8832}"/>
            </c:ext>
          </c:extLst>
        </c:ser>
        <c:ser>
          <c:idx val="3"/>
          <c:order val="3"/>
          <c:spPr>
            <a:solidFill>
              <a:srgbClr val="EEF5FE"/>
            </a:solidFill>
            <a:ln>
              <a:noFill/>
            </a:ln>
            <a:effectLst/>
          </c:spPr>
          <c:invertIfNegative val="0"/>
          <c:dLbls>
            <c:delete val="1"/>
          </c:dLbls>
          <c:val>
            <c:numRef>
              <c:f>数表!$I$14</c:f>
              <c:numCache>
                <c:formatCode>0_ </c:formatCode>
                <c:ptCount val="1"/>
                <c:pt idx="0">
                  <c:v>558</c:v>
                </c:pt>
              </c:numCache>
            </c:numRef>
          </c:val>
          <c:extLst>
            <c:ext xmlns:c16="http://schemas.microsoft.com/office/drawing/2014/chart" uri="{C3380CC4-5D6E-409C-BE32-E72D297353CC}">
              <c16:uniqueId val="{00000004-F11B-4DAB-A820-35C2930C8832}"/>
            </c:ext>
          </c:extLst>
        </c:ser>
        <c:ser>
          <c:idx val="4"/>
          <c:order val="4"/>
          <c:spPr>
            <a:solidFill>
              <a:srgbClr val="EEF5FE"/>
            </a:solidFill>
            <a:ln>
              <a:noFill/>
            </a:ln>
            <a:effectLst/>
          </c:spPr>
          <c:invertIfNegative val="0"/>
          <c:dLbls>
            <c:delete val="1"/>
          </c:dLbls>
          <c:val>
            <c:numRef>
              <c:f>数表!$J$14</c:f>
              <c:numCache>
                <c:formatCode>0_ </c:formatCode>
                <c:ptCount val="1"/>
                <c:pt idx="0">
                  <c:v>610</c:v>
                </c:pt>
              </c:numCache>
            </c:numRef>
          </c:val>
          <c:extLst>
            <c:ext xmlns:c16="http://schemas.microsoft.com/office/drawing/2014/chart" uri="{C3380CC4-5D6E-409C-BE32-E72D297353CC}">
              <c16:uniqueId val="{00000005-F11B-4DAB-A820-35C2930C8832}"/>
            </c:ext>
          </c:extLst>
        </c:ser>
        <c:dLbls>
          <c:showLegendKey val="0"/>
          <c:showVal val="1"/>
          <c:showCatName val="0"/>
          <c:showSerName val="0"/>
          <c:showPercent val="0"/>
          <c:showBubbleSize val="0"/>
        </c:dLbls>
        <c:gapWidth val="150"/>
        <c:overlap val="-25"/>
        <c:axId val="370392784"/>
        <c:axId val="372147192"/>
      </c:barChart>
      <c:catAx>
        <c:axId val="370392784"/>
        <c:scaling>
          <c:orientation val="minMax"/>
        </c:scaling>
        <c:delete val="1"/>
        <c:axPos val="b"/>
        <c:majorTickMark val="none"/>
        <c:minorTickMark val="none"/>
        <c:tickLblPos val="nextTo"/>
        <c:crossAx val="372147192"/>
        <c:crosses val="autoZero"/>
        <c:auto val="1"/>
        <c:lblAlgn val="ctr"/>
        <c:lblOffset val="100"/>
        <c:noMultiLvlLbl val="0"/>
      </c:catAx>
      <c:valAx>
        <c:axId val="372147192"/>
        <c:scaling>
          <c:orientation val="minMax"/>
          <c:min val="500"/>
        </c:scaling>
        <c:delete val="1"/>
        <c:axPos val="l"/>
        <c:numFmt formatCode="0_ " sourceLinked="1"/>
        <c:majorTickMark val="none"/>
        <c:minorTickMark val="none"/>
        <c:tickLblPos val="nextTo"/>
        <c:crossAx val="3703927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solidFill>
    <a:ln>
      <a:solidFill>
        <a:sysClr val="windowText" lastClr="000000">
          <a:lumMod val="75000"/>
          <a:lumOff val="25000"/>
        </a:sysClr>
      </a:solidFill>
    </a:ln>
    <a:effectLst>
      <a:outerShdw blurRad="50800" dist="38100" dir="2700000" algn="tl" rotWithShape="0">
        <a:prstClr val="black">
          <a:alpha val="40000"/>
        </a:prstClr>
      </a:outerShdw>
    </a:effectLst>
  </c:spPr>
  <c:txPr>
    <a:bodyPr/>
    <a:lstStyle/>
    <a:p>
      <a:pPr>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49710333656986E-2"/>
          <c:y val="7.3756001636799212E-2"/>
          <c:w val="0.84627943253926263"/>
          <c:h val="0.87610011151766454"/>
        </c:manualLayout>
      </c:layout>
      <c:doughnutChart>
        <c:varyColors val="1"/>
        <c:ser>
          <c:idx val="0"/>
          <c:order val="0"/>
          <c:tx>
            <c:strRef>
              <c:f>Sheet1!$B$1</c:f>
              <c:strCache>
                <c:ptCount val="1"/>
                <c:pt idx="0">
                  <c:v>人口割合</c:v>
                </c:pt>
              </c:strCache>
            </c:strRef>
          </c:tx>
          <c:spPr>
            <a:effectLst>
              <a:outerShdw blurRad="50800" dist="38100" dir="2700000" algn="tl" rotWithShape="0">
                <a:prstClr val="black">
                  <a:alpha val="40000"/>
                </a:prstClr>
              </a:outerShdw>
            </a:effectLst>
          </c:spPr>
          <c:dPt>
            <c:idx val="0"/>
            <c:bubble3D val="0"/>
            <c:spPr>
              <a:solidFill>
                <a:srgbClr val="EEF5F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967-4000-971B-5B4D82178D66}"/>
              </c:ext>
            </c:extLst>
          </c:dPt>
          <c:dPt>
            <c:idx val="1"/>
            <c:bubble3D val="0"/>
            <c:spPr>
              <a:solidFill>
                <a:srgbClr val="EEF5F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967-4000-971B-5B4D82178D66}"/>
              </c:ext>
            </c:extLst>
          </c:dPt>
          <c:dPt>
            <c:idx val="2"/>
            <c:bubble3D val="0"/>
            <c:spPr>
              <a:solidFill>
                <a:srgbClr val="EEF5F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2967-4000-971B-5B4D82178D66}"/>
              </c:ext>
            </c:extLst>
          </c:dPt>
          <c:dPt>
            <c:idx val="3"/>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2967-4000-971B-5B4D82178D66}"/>
              </c:ext>
            </c:extLst>
          </c:dPt>
          <c:dPt>
            <c:idx val="4"/>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2967-4000-971B-5B4D82178D66}"/>
              </c:ext>
            </c:extLst>
          </c:dPt>
          <c:dPt>
            <c:idx val="5"/>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2967-4000-971B-5B4D82178D66}"/>
              </c:ext>
            </c:extLst>
          </c:dPt>
          <c:dPt>
            <c:idx val="6"/>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2967-4000-971B-5B4D82178D66}"/>
              </c:ext>
            </c:extLst>
          </c:dPt>
          <c:dPt>
            <c:idx val="7"/>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2967-4000-971B-5B4D82178D66}"/>
              </c:ext>
            </c:extLst>
          </c:dPt>
          <c:dPt>
            <c:idx val="8"/>
            <c:bubble3D val="0"/>
            <c:spPr>
              <a:solidFill>
                <a:srgbClr val="EEF5F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2967-4000-971B-5B4D82178D66}"/>
              </c:ext>
            </c:extLst>
          </c:dPt>
          <c:dLbls>
            <c:dLbl>
              <c:idx val="0"/>
              <c:layout>
                <c:manualLayout>
                  <c:x val="1.7202207881531272E-2"/>
                  <c:y val="-3.745162914832853E-2"/>
                </c:manualLayout>
              </c:layout>
              <c:tx>
                <c:rich>
                  <a:bodyPr/>
                  <a:lstStyle/>
                  <a:p>
                    <a:fld id="{E39A6A4F-F1EA-4BF0-B1AB-59826A73FCEF}" type="CATEGORYNAME">
                      <a:rPr lang="ja-JP" altLang="en-US" b="0" smtClean="0">
                        <a:solidFill>
                          <a:schemeClr val="tx1"/>
                        </a:solidFill>
                      </a:rPr>
                      <a:pPr/>
                      <a:t>[分類名]</a:t>
                    </a:fld>
                    <a:br>
                      <a:rPr lang="ja-JP" altLang="en-US" b="0" baseline="0">
                        <a:solidFill>
                          <a:schemeClr val="tx1"/>
                        </a:solidFill>
                      </a:rPr>
                    </a:br>
                    <a:r>
                      <a:rPr lang="ja-JP" altLang="en-US" b="0" baseline="0">
                        <a:solidFill>
                          <a:schemeClr val="tx1"/>
                        </a:solidFill>
                      </a:rPr>
                      <a:t> </a:t>
                    </a:r>
                    <a:fld id="{A18355F6-0C11-4B7E-BD36-1C0AE40CD2D8}" type="VALUE">
                      <a:rPr lang="en-US" altLang="ja-JP" b="0" baseline="0">
                        <a:solidFill>
                          <a:schemeClr val="tx1"/>
                        </a:solidFill>
                      </a:rPr>
                      <a:pPr/>
                      <a:t>[値]</a:t>
                    </a:fld>
                    <a:endParaRPr lang="ja-JP" altLang="en-US" b="0" baseline="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67-4000-971B-5B4D82178D66}"/>
                </c:ext>
              </c:extLst>
            </c:dLbl>
            <c:dLbl>
              <c:idx val="1"/>
              <c:layout>
                <c:manualLayout>
                  <c:x val="7.7169084692567643E-3"/>
                  <c:y val="2.1985259500699149E-3"/>
                </c:manualLayout>
              </c:layout>
              <c:tx>
                <c:rich>
                  <a:bodyPr/>
                  <a:lstStyle/>
                  <a:p>
                    <a:fld id="{54429937-6AB9-4A47-9CF9-EB63E5D7874D}" type="CATEGORYNAME">
                      <a:rPr lang="ja-JP" altLang="en-US" smtClean="0"/>
                      <a:pPr/>
                      <a:t>[分類名]</a:t>
                    </a:fld>
                    <a:endParaRPr lang="ja-JP" altLang="en-US" baseline="0"/>
                  </a:p>
                  <a:p>
                    <a:r>
                      <a:rPr lang="ja-JP" altLang="en-US" baseline="0"/>
                      <a:t> </a:t>
                    </a:r>
                    <a:fld id="{8F2B40F7-543E-4D01-B6CE-83A0200D9AC9}"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967-4000-971B-5B4D82178D66}"/>
                </c:ext>
              </c:extLst>
            </c:dLbl>
            <c:dLbl>
              <c:idx val="2"/>
              <c:tx>
                <c:rich>
                  <a:bodyPr/>
                  <a:lstStyle/>
                  <a:p>
                    <a:fld id="{9EE4EDC4-13DC-40F3-9D5E-623A35FE8FA4}" type="CATEGORYNAME">
                      <a:rPr lang="ja-JP" altLang="en-US" smtClean="0"/>
                      <a:pPr/>
                      <a:t>[分類名]</a:t>
                    </a:fld>
                    <a:endParaRPr lang="ja-JP" altLang="en-US" baseline="0"/>
                  </a:p>
                  <a:p>
                    <a:r>
                      <a:rPr lang="ja-JP" altLang="en-US" baseline="0"/>
                      <a:t> </a:t>
                    </a:r>
                    <a:fld id="{8C417B44-0A4B-4E6F-98CD-482E5819AA3C}"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967-4000-971B-5B4D82178D66}"/>
                </c:ext>
              </c:extLst>
            </c:dLbl>
            <c:dLbl>
              <c:idx val="3"/>
              <c:layout>
                <c:manualLayout>
                  <c:x val="9.2285994321711397E-3"/>
                  <c:y val="6.0498690227174965E-3"/>
                </c:manualLayout>
              </c:layout>
              <c:tx>
                <c:rich>
                  <a:bodyPr rot="0" spcFirstLastPara="1" vertOverflow="ellipsis" vert="horz" wrap="square" lIns="38100" tIns="19050" rIns="38100" bIns="19050" anchor="ctr" anchorCtr="1">
                    <a:spAutoFit/>
                  </a:bodyPr>
                  <a:lstStyle/>
                  <a:p>
                    <a:pPr>
                      <a:defRPr lang="ja-JP" sz="700" b="1" i="0" u="none" strike="noStrike" kern="1200" baseline="0">
                        <a:solidFill>
                          <a:schemeClr val="bg1"/>
                        </a:solidFill>
                        <a:latin typeface="Meiryo UI" panose="020B0604030504040204" pitchFamily="50" charset="-128"/>
                        <a:ea typeface="Meiryo UI" panose="020B0604030504040204" pitchFamily="50" charset="-128"/>
                        <a:cs typeface="+mn-cs"/>
                      </a:defRPr>
                    </a:pPr>
                    <a:fld id="{5C4F17BE-B098-4C2A-8286-62A4D3E438E0}" type="CATEGORYNAME">
                      <a:rPr lang="ja-JP" altLang="en-US" sz="700" b="1" smtClean="0">
                        <a:solidFill>
                          <a:schemeClr val="bg1"/>
                        </a:solidFill>
                      </a:rPr>
                      <a:pPr>
                        <a:defRPr lang="ja-JP" sz="700" b="1">
                          <a:solidFill>
                            <a:schemeClr val="bg1"/>
                          </a:solidFill>
                          <a:latin typeface="Meiryo UI" panose="020B0604030504040204" pitchFamily="50" charset="-128"/>
                          <a:ea typeface="Meiryo UI" panose="020B0604030504040204" pitchFamily="50" charset="-128"/>
                        </a:defRPr>
                      </a:pPr>
                      <a:t>[分類名]</a:t>
                    </a:fld>
                    <a:endParaRPr lang="ja-JP" altLang="en-US" sz="700" b="1" baseline="0">
                      <a:solidFill>
                        <a:schemeClr val="bg1"/>
                      </a:solidFill>
                    </a:endParaRPr>
                  </a:p>
                  <a:p>
                    <a:pPr>
                      <a:defRPr lang="ja-JP" sz="700" b="1">
                        <a:solidFill>
                          <a:schemeClr val="bg1"/>
                        </a:solidFill>
                        <a:latin typeface="Meiryo UI" panose="020B0604030504040204" pitchFamily="50" charset="-128"/>
                        <a:ea typeface="Meiryo UI" panose="020B0604030504040204" pitchFamily="50" charset="-128"/>
                      </a:defRPr>
                    </a:pPr>
                    <a:r>
                      <a:rPr lang="ja-JP" altLang="en-US" sz="700" b="1" baseline="0">
                        <a:solidFill>
                          <a:schemeClr val="bg1"/>
                        </a:solidFill>
                      </a:rPr>
                      <a:t> </a:t>
                    </a:r>
                    <a:fld id="{458EF535-9BCD-4F23-8C0D-E59D592FE4CD}" type="VALUE">
                      <a:rPr lang="en-US" altLang="ja-JP" sz="700" b="1" baseline="0">
                        <a:solidFill>
                          <a:schemeClr val="bg1"/>
                        </a:solidFill>
                      </a:rPr>
                      <a:pPr>
                        <a:defRPr lang="ja-JP" sz="700" b="1">
                          <a:solidFill>
                            <a:schemeClr val="bg1"/>
                          </a:solidFill>
                          <a:latin typeface="Meiryo UI" panose="020B0604030504040204" pitchFamily="50" charset="-128"/>
                          <a:ea typeface="Meiryo UI" panose="020B0604030504040204" pitchFamily="50" charset="-128"/>
                        </a:defRPr>
                      </a:pPr>
                      <a:t>[値]</a:t>
                    </a:fld>
                    <a:endParaRPr lang="ja-JP" altLang="en-US" sz="700" b="1"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lang="ja-JP" sz="7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ltLang="en-US"/>
                </a:p>
              </c:txPr>
              <c:showLegendKey val="0"/>
              <c:showVal val="1"/>
              <c:showCatName val="1"/>
              <c:showSerName val="0"/>
              <c:showPercent val="0"/>
              <c:showBubbleSize val="0"/>
              <c:extLst>
                <c:ext xmlns:c15="http://schemas.microsoft.com/office/drawing/2012/chart" uri="{CE6537A1-D6FC-4f65-9D91-7224C49458BB}">
                  <c15:layout>
                    <c:manualLayout>
                      <c:w val="0.22756316750951364"/>
                      <c:h val="0.22795906477599526"/>
                    </c:manualLayout>
                  </c15:layout>
                  <c15:dlblFieldTable/>
                  <c15:showDataLabelsRange val="0"/>
                </c:ext>
                <c:ext xmlns:c16="http://schemas.microsoft.com/office/drawing/2014/chart" uri="{C3380CC4-5D6E-409C-BE32-E72D297353CC}">
                  <c16:uniqueId val="{00000007-2967-4000-971B-5B4D82178D66}"/>
                </c:ext>
              </c:extLst>
            </c:dLbl>
            <c:dLbl>
              <c:idx val="4"/>
              <c:layout>
                <c:manualLayout>
                  <c:x val="-3.3947791035298875E-3"/>
                  <c:y val="5.5434902218396464E-3"/>
                </c:manualLayout>
              </c:layout>
              <c:tx>
                <c:rich>
                  <a:bodyPr rot="0" spcFirstLastPara="1" vertOverflow="ellipsis" vert="horz" wrap="square" lIns="38100" tIns="19050" rIns="38100" bIns="19050" anchor="ctr" anchorCtr="1">
                    <a:spAutoFit/>
                  </a:bodyPr>
                  <a:lstStyle/>
                  <a:p>
                    <a:pPr>
                      <a:defRPr lang="ja-JP" sz="700" b="1" i="0" u="none" strike="noStrike" kern="1200" baseline="0">
                        <a:solidFill>
                          <a:schemeClr val="bg1"/>
                        </a:solidFill>
                        <a:latin typeface="Meiryo UI" panose="020B0604030504040204" pitchFamily="50" charset="-128"/>
                        <a:ea typeface="Meiryo UI" panose="020B0604030504040204" pitchFamily="50" charset="-128"/>
                        <a:cs typeface="+mn-cs"/>
                      </a:defRPr>
                    </a:pPr>
                    <a:fld id="{72A9E538-8209-44E5-9436-F91FB9EC60FC}" type="CATEGORYNAME">
                      <a:rPr lang="ja-JP" altLang="en-US" sz="700" b="1" smtClean="0">
                        <a:solidFill>
                          <a:schemeClr val="bg1"/>
                        </a:solidFill>
                      </a:rPr>
                      <a:pPr>
                        <a:defRPr lang="ja-JP" sz="700" b="1">
                          <a:solidFill>
                            <a:schemeClr val="bg1"/>
                          </a:solidFill>
                          <a:latin typeface="Meiryo UI" panose="020B0604030504040204" pitchFamily="50" charset="-128"/>
                          <a:ea typeface="Meiryo UI" panose="020B0604030504040204" pitchFamily="50" charset="-128"/>
                        </a:defRPr>
                      </a:pPr>
                      <a:t>[分類名]</a:t>
                    </a:fld>
                    <a:endParaRPr lang="ja-JP" altLang="en-US" sz="700" b="1" baseline="0">
                      <a:solidFill>
                        <a:schemeClr val="bg1"/>
                      </a:solidFill>
                    </a:endParaRPr>
                  </a:p>
                  <a:p>
                    <a:pPr>
                      <a:defRPr lang="ja-JP" sz="700" b="1">
                        <a:solidFill>
                          <a:schemeClr val="bg1"/>
                        </a:solidFill>
                        <a:latin typeface="Meiryo UI" panose="020B0604030504040204" pitchFamily="50" charset="-128"/>
                        <a:ea typeface="Meiryo UI" panose="020B0604030504040204" pitchFamily="50" charset="-128"/>
                      </a:defRPr>
                    </a:pPr>
                    <a:r>
                      <a:rPr lang="ja-JP" altLang="en-US" sz="700" b="1" baseline="0">
                        <a:solidFill>
                          <a:schemeClr val="bg1"/>
                        </a:solidFill>
                      </a:rPr>
                      <a:t> </a:t>
                    </a:r>
                    <a:fld id="{15B4CB76-3F42-4502-B7D0-264B9DA23D2E}" type="VALUE">
                      <a:rPr lang="en-US" altLang="ja-JP" sz="700" b="1" baseline="0">
                        <a:solidFill>
                          <a:schemeClr val="bg1"/>
                        </a:solidFill>
                      </a:rPr>
                      <a:pPr>
                        <a:defRPr lang="ja-JP" sz="700" b="1">
                          <a:solidFill>
                            <a:schemeClr val="bg1"/>
                          </a:solidFill>
                          <a:latin typeface="Meiryo UI" panose="020B0604030504040204" pitchFamily="50" charset="-128"/>
                          <a:ea typeface="Meiryo UI" panose="020B0604030504040204" pitchFamily="50" charset="-128"/>
                        </a:defRPr>
                      </a:pPr>
                      <a:t>[値]</a:t>
                    </a:fld>
                    <a:endParaRPr lang="ja-JP" altLang="en-US" sz="700" b="1"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lang="ja-JP" sz="7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ltLang="en-US"/>
                </a:p>
              </c:txPr>
              <c:showLegendKey val="0"/>
              <c:showVal val="1"/>
              <c:showCatName val="1"/>
              <c:showSerName val="0"/>
              <c:showPercent val="0"/>
              <c:showBubbleSize val="0"/>
              <c:extLst>
                <c:ext xmlns:c15="http://schemas.microsoft.com/office/drawing/2012/chart" uri="{CE6537A1-D6FC-4f65-9D91-7224C49458BB}">
                  <c15:layout>
                    <c:manualLayout>
                      <c:w val="0.22756316750951364"/>
                      <c:h val="0.22795906477599526"/>
                    </c:manualLayout>
                  </c15:layout>
                  <c15:dlblFieldTable/>
                  <c15:showDataLabelsRange val="0"/>
                </c:ext>
                <c:ext xmlns:c16="http://schemas.microsoft.com/office/drawing/2014/chart" uri="{C3380CC4-5D6E-409C-BE32-E72D297353CC}">
                  <c16:uniqueId val="{00000009-2967-4000-971B-5B4D82178D66}"/>
                </c:ext>
              </c:extLst>
            </c:dLbl>
            <c:dLbl>
              <c:idx val="5"/>
              <c:tx>
                <c:rich>
                  <a:bodyPr/>
                  <a:lstStyle/>
                  <a:p>
                    <a:fld id="{2F346EB6-3055-46FA-98F1-8052BDADC3E5}" type="CATEGORYNAME">
                      <a:rPr lang="ja-JP" altLang="en-US" smtClean="0"/>
                      <a:pPr/>
                      <a:t>[分類名]</a:t>
                    </a:fld>
                    <a:endParaRPr lang="ja-JP" altLang="en-US" baseline="0"/>
                  </a:p>
                  <a:p>
                    <a:r>
                      <a:rPr lang="ja-JP" altLang="en-US" baseline="0"/>
                      <a:t> </a:t>
                    </a:r>
                    <a:fld id="{6E9E2D5E-F19A-4596-BBF4-B2DDC10BBBD3}"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967-4000-971B-5B4D82178D66}"/>
                </c:ext>
              </c:extLst>
            </c:dLbl>
            <c:dLbl>
              <c:idx val="6"/>
              <c:layout>
                <c:manualLayout>
                  <c:x val="-1.2416974765294617E-2"/>
                  <c:y val="1.1125911028800192E-2"/>
                </c:manualLayout>
              </c:layout>
              <c:tx>
                <c:rich>
                  <a:bodyPr/>
                  <a:lstStyle/>
                  <a:p>
                    <a:fld id="{B9468D47-7EFE-4772-A92D-75F87CA46FE9}" type="CATEGORYNAME">
                      <a:rPr lang="ja-JP" altLang="en-US" smtClean="0"/>
                      <a:pPr/>
                      <a:t>[分類名]</a:t>
                    </a:fld>
                    <a:endParaRPr lang="ja-JP" altLang="en-US" baseline="0"/>
                  </a:p>
                  <a:p>
                    <a:fld id="{E7760D88-3429-40A3-83C8-2F934DB1993D}" type="VALUE">
                      <a:rPr lang="en-US" altLang="ja-JP" baseline="0" smtClean="0"/>
                      <a:pPr/>
                      <a:t>[値]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967-4000-971B-5B4D82178D66}"/>
                </c:ext>
              </c:extLst>
            </c:dLbl>
            <c:dLbl>
              <c:idx val="7"/>
              <c:layout>
                <c:manualLayout>
                  <c:x val="-1.5107799343992073E-2"/>
                  <c:y val="-2.4764891824813447E-2"/>
                </c:manualLayout>
              </c:layout>
              <c:tx>
                <c:rich>
                  <a:bodyPr/>
                  <a:lstStyle/>
                  <a:p>
                    <a:fld id="{8069ACF8-EAE1-4E2C-9203-4DAD2D8CD9FE}" type="CATEGORYNAME">
                      <a:rPr lang="ja-JP" altLang="en-US" smtClean="0"/>
                      <a:pPr/>
                      <a:t>[分類名]</a:t>
                    </a:fld>
                    <a:endParaRPr lang="ja-JP" altLang="en-US" baseline="0"/>
                  </a:p>
                  <a:p>
                    <a:r>
                      <a:rPr lang="ja-JP" altLang="en-US" baseline="0"/>
                      <a:t> </a:t>
                    </a:r>
                    <a:fld id="{9EF35F0F-BC19-4F99-B881-B9FFA76F616C}"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2967-4000-971B-5B4D82178D66}"/>
                </c:ext>
              </c:extLst>
            </c:dLbl>
            <c:dLbl>
              <c:idx val="8"/>
              <c:layout>
                <c:manualLayout>
                  <c:x val="-5.3424177941545272E-3"/>
                  <c:y val="-2.650698065822087E-2"/>
                </c:manualLayout>
              </c:layout>
              <c:tx>
                <c:rich>
                  <a:bodyPr/>
                  <a:lstStyle/>
                  <a:p>
                    <a:fld id="{613AAA17-DBF7-46F2-909C-2B19AD721163}" type="CATEGORYNAME">
                      <a:rPr lang="ja-JP" altLang="en-US" smtClean="0"/>
                      <a:pPr/>
                      <a:t>[分類名]</a:t>
                    </a:fld>
                    <a:r>
                      <a:rPr lang="ja-JP" altLang="en-US" baseline="0"/>
                      <a:t> </a:t>
                    </a:r>
                    <a:br>
                      <a:rPr lang="ja-JP" altLang="en-US" baseline="0"/>
                    </a:br>
                    <a:fld id="{5C422996-3104-41D4-8F29-C067ADE2A92F}" type="VALUE">
                      <a:rPr lang="en-US" altLang="ja-JP" baseline="0" smtClean="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2967-4000-971B-5B4D82178D66}"/>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10～19歳</c:v>
                </c:pt>
                <c:pt idx="1">
                  <c:v>20～29歳</c:v>
                </c:pt>
                <c:pt idx="2">
                  <c:v>30～39歳</c:v>
                </c:pt>
                <c:pt idx="3">
                  <c:v>40～49歳</c:v>
                </c:pt>
                <c:pt idx="4">
                  <c:v>50～59歳</c:v>
                </c:pt>
                <c:pt idx="5">
                  <c:v>60～69歳</c:v>
                </c:pt>
                <c:pt idx="6">
                  <c:v>70～79歳</c:v>
                </c:pt>
                <c:pt idx="7">
                  <c:v>80歳以上</c:v>
                </c:pt>
                <c:pt idx="8">
                  <c:v>0～9歳</c:v>
                </c:pt>
              </c:strCache>
            </c:strRef>
          </c:cat>
          <c:val>
            <c:numRef>
              <c:f>Sheet1!$B$2:$B$10</c:f>
              <c:numCache>
                <c:formatCode>0%</c:formatCode>
                <c:ptCount val="9"/>
                <c:pt idx="0">
                  <c:v>9.1201159709385804E-2</c:v>
                </c:pt>
                <c:pt idx="1">
                  <c:v>0.10315212551716166</c:v>
                </c:pt>
                <c:pt idx="2">
                  <c:v>0.11194068726905031</c:v>
                </c:pt>
                <c:pt idx="3">
                  <c:v>0.14930310298200966</c:v>
                </c:pt>
                <c:pt idx="4">
                  <c:v>0.13078161152492643</c:v>
                </c:pt>
                <c:pt idx="5">
                  <c:v>0.1192567818403131</c:v>
                </c:pt>
                <c:pt idx="6">
                  <c:v>0.13066499243378626</c:v>
                </c:pt>
                <c:pt idx="7">
                  <c:v>8.460649763267114E-2</c:v>
                </c:pt>
                <c:pt idx="8">
                  <c:v>7.9062374768098034E-2</c:v>
                </c:pt>
              </c:numCache>
            </c:numRef>
          </c:val>
          <c:extLst>
            <c:ext xmlns:c16="http://schemas.microsoft.com/office/drawing/2014/chart" uri="{C3380CC4-5D6E-409C-BE32-E72D297353CC}">
              <c16:uniqueId val="{00000012-2967-4000-971B-5B4D82178D66}"/>
            </c:ext>
          </c:extLst>
        </c:ser>
        <c:dLbls>
          <c:showLegendKey val="0"/>
          <c:showVal val="0"/>
          <c:showCatName val="0"/>
          <c:showSerName val="0"/>
          <c:showPercent val="0"/>
          <c:showBubbleSize val="0"/>
          <c:showLeaderLines val="1"/>
        </c:dLbls>
        <c:firstSliceAng val="0"/>
        <c:holeSize val="5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E8A-4E93-8C8C-289B5FD7784F}"/>
              </c:ext>
            </c:extLst>
          </c:dPt>
          <c:dPt>
            <c:idx val="1"/>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E8A-4E93-8C8C-289B5FD7784F}"/>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E8A-4E93-8C8C-289B5FD7784F}"/>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FE8A-4E93-8C8C-289B5FD7784F}"/>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FE8A-4E93-8C8C-289B5FD7784F}"/>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FE8A-4E93-8C8C-289B5FD7784F}"/>
              </c:ext>
            </c:extLst>
          </c:dPt>
          <c:dPt>
            <c:idx val="6"/>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FE8A-4E93-8C8C-289B5FD7784F}"/>
              </c:ext>
            </c:extLst>
          </c:dPt>
          <c:dPt>
            <c:idx val="7"/>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FE8A-4E93-8C8C-289B5FD7784F}"/>
              </c:ext>
            </c:extLst>
          </c:dPt>
          <c:dLbls>
            <c:dLbl>
              <c:idx val="0"/>
              <c:delete val="1"/>
              <c:extLst>
                <c:ext xmlns:c15="http://schemas.microsoft.com/office/drawing/2012/chart" uri="{CE6537A1-D6FC-4f65-9D91-7224C49458BB}">
                  <c15:layout>
                    <c:manualLayout>
                      <c:w val="0.36009218359900136"/>
                      <c:h val="0.18369932163072267"/>
                    </c:manualLayout>
                  </c15:layout>
                </c:ext>
                <c:ext xmlns:c16="http://schemas.microsoft.com/office/drawing/2014/chart" uri="{C3380CC4-5D6E-409C-BE32-E72D297353CC}">
                  <c16:uniqueId val="{00000001-FE8A-4E93-8C8C-289B5FD7784F}"/>
                </c:ext>
              </c:extLst>
            </c:dLbl>
            <c:dLbl>
              <c:idx val="1"/>
              <c:delete val="1"/>
              <c:extLst>
                <c:ext xmlns:c15="http://schemas.microsoft.com/office/drawing/2012/chart" uri="{CE6537A1-D6FC-4f65-9D91-7224C49458BB}">
                  <c15:layout>
                    <c:manualLayout>
                      <c:w val="0.37449587094296138"/>
                      <c:h val="0.18369932163072267"/>
                    </c:manualLayout>
                  </c15:layout>
                </c:ext>
                <c:ext xmlns:c16="http://schemas.microsoft.com/office/drawing/2014/chart" uri="{C3380CC4-5D6E-409C-BE32-E72D297353CC}">
                  <c16:uniqueId val="{00000003-FE8A-4E93-8C8C-289B5FD7784F}"/>
                </c:ext>
              </c:extLst>
            </c:dLbl>
            <c:dLbl>
              <c:idx val="2"/>
              <c:layout>
                <c:manualLayout>
                  <c:x val="-8.305947783307828E-2"/>
                  <c:y val="1.81606888463599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8A-4E93-8C8C-289B5FD7784F}"/>
                </c:ext>
              </c:extLst>
            </c:dLbl>
            <c:dLbl>
              <c:idx val="3"/>
              <c:layout>
                <c:manualLayout>
                  <c:x val="-6.1154416659064265E-2"/>
                  <c:y val="-1.96544415404987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8A-4E93-8C8C-289B5FD7784F}"/>
                </c:ext>
              </c:extLst>
            </c:dLbl>
            <c:dLbl>
              <c:idx val="4"/>
              <c:layout>
                <c:manualLayout>
                  <c:x val="-4.4030197876507672E-2"/>
                  <c:y val="-6.77015370653298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8A-4E93-8C8C-289B5FD7784F}"/>
                </c:ext>
              </c:extLst>
            </c:dLbl>
            <c:dLbl>
              <c:idx val="5"/>
              <c:layout>
                <c:manualLayout>
                  <c:x val="2.2593219556312418E-4"/>
                  <c:y val="-9.0431898190880405E-2"/>
                </c:manualLayout>
              </c:layout>
              <c:spPr>
                <a:noFill/>
                <a:ln>
                  <a:noFill/>
                </a:ln>
                <a:effectLst/>
              </c:spPr>
              <c:txPr>
                <a:bodyPr rot="0" spcFirstLastPara="1" vertOverflow="ellipsis" vert="horz" wrap="square" lIns="38100" tIns="19050" rIns="38100" bIns="19050" anchor="ctr" anchorCtr="1">
                  <a:no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3530815642256755"/>
                      <c:h val="9.7258368644541557E-2"/>
                    </c:manualLayout>
                  </c15:layout>
                </c:ext>
                <c:ext xmlns:c16="http://schemas.microsoft.com/office/drawing/2014/chart" uri="{C3380CC4-5D6E-409C-BE32-E72D297353CC}">
                  <c16:uniqueId val="{0000000B-FE8A-4E93-8C8C-289B5FD7784F}"/>
                </c:ext>
              </c:extLst>
            </c:dLbl>
            <c:dLbl>
              <c:idx val="6"/>
              <c:delete val="1"/>
              <c:extLst>
                <c:ext xmlns:c15="http://schemas.microsoft.com/office/drawing/2012/chart" uri="{CE6537A1-D6FC-4f65-9D91-7224C49458BB}">
                  <c15:layout>
                    <c:manualLayout>
                      <c:w val="0.16679447715485973"/>
                      <c:h val="0.12492422962646446"/>
                    </c:manualLayout>
                  </c15:layout>
                </c:ext>
                <c:ext xmlns:c16="http://schemas.microsoft.com/office/drawing/2014/chart" uri="{C3380CC4-5D6E-409C-BE32-E72D297353CC}">
                  <c16:uniqueId val="{0000000D-FE8A-4E93-8C8C-289B5FD7784F}"/>
                </c:ext>
              </c:extLst>
            </c:dLbl>
            <c:dLbl>
              <c:idx val="7"/>
              <c:delete val="1"/>
              <c:extLst>
                <c:ext xmlns:c15="http://schemas.microsoft.com/office/drawing/2012/chart" uri="{CE6537A1-D6FC-4f65-9D91-7224C49458BB}"/>
                <c:ext xmlns:c16="http://schemas.microsoft.com/office/drawing/2014/chart" uri="{C3380CC4-5D6E-409C-BE32-E72D297353CC}">
                  <c16:uniqueId val="{0000000F-FE8A-4E93-8C8C-289B5FD7784F}"/>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Sheet1!$A$2:$A$9</c:f>
              <c:strCache>
                <c:ptCount val="7"/>
                <c:pt idx="0">
                  <c:v>FM802</c:v>
                </c:pt>
                <c:pt idx="1">
                  <c:v>FM COCOLO</c:v>
                </c:pt>
                <c:pt idx="2">
                  <c:v>FM大阪</c:v>
                </c:pt>
                <c:pt idx="3">
                  <c:v>ABC</c:v>
                </c:pt>
                <c:pt idx="4">
                  <c:v>MBS</c:v>
                </c:pt>
                <c:pt idx="5">
                  <c:v>OBC</c:v>
                </c:pt>
                <c:pt idx="6">
                  <c:v>その他</c:v>
                </c:pt>
              </c:strCache>
            </c:strRef>
          </c:cat>
          <c:val>
            <c:numRef>
              <c:f>Sheet1!$B$2:$B$9</c:f>
              <c:numCache>
                <c:formatCode>General</c:formatCode>
                <c:ptCount val="8"/>
                <c:pt idx="0">
                  <c:v>46.9</c:v>
                </c:pt>
                <c:pt idx="1">
                  <c:v>13.6</c:v>
                </c:pt>
                <c:pt idx="2">
                  <c:v>10.3</c:v>
                </c:pt>
                <c:pt idx="3">
                  <c:v>14.2</c:v>
                </c:pt>
                <c:pt idx="4">
                  <c:v>13.5</c:v>
                </c:pt>
                <c:pt idx="5">
                  <c:v>1.5</c:v>
                </c:pt>
                <c:pt idx="6">
                  <c:v>0</c:v>
                </c:pt>
                <c:pt idx="7">
                  <c:v>0</c:v>
                </c:pt>
              </c:numCache>
            </c:numRef>
          </c:val>
          <c:extLst>
            <c:ext xmlns:c16="http://schemas.microsoft.com/office/drawing/2014/chart" uri="{C3380CC4-5D6E-409C-BE32-E72D297353CC}">
              <c16:uniqueId val="{00000010-FE8A-4E93-8C8C-289B5FD7784F}"/>
            </c:ext>
          </c:extLst>
        </c:ser>
        <c:dLbls>
          <c:showLegendKey val="0"/>
          <c:showVal val="0"/>
          <c:showCatName val="1"/>
          <c:showSerName val="0"/>
          <c:showPercent val="1"/>
          <c:showBubbleSize val="0"/>
          <c:showLeaderLines val="0"/>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勉強中に接触するメディア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勉強中に接触するメディア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2827-4588-AEEA-9092AD1AE40B}"/>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4.2</c:v>
                </c:pt>
                <c:pt idx="1">
                  <c:v>3</c:v>
                </c:pt>
                <c:pt idx="2">
                  <c:v>0.2</c:v>
                </c:pt>
                <c:pt idx="3">
                  <c:v>0.3</c:v>
                </c:pt>
                <c:pt idx="4">
                  <c:v>4.3</c:v>
                </c:pt>
                <c:pt idx="5">
                  <c:v>8.3000000000000007</c:v>
                </c:pt>
              </c:numCache>
            </c:numRef>
          </c:val>
          <c:extLst>
            <c:ext xmlns:c16="http://schemas.microsoft.com/office/drawing/2014/chart" uri="{C3380CC4-5D6E-409C-BE32-E72D297353CC}">
              <c16:uniqueId val="{00000002-2827-4588-AEEA-9092AD1AE40B}"/>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max val="1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2"/>
        <c:min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買い物に行く移動中に接触するメディア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買い物に行く移動中に接触するメディア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41AD-45FC-8CAD-1DC88AB80EA8}"/>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12.7</c:v>
                </c:pt>
                <c:pt idx="1">
                  <c:v>4.8</c:v>
                </c:pt>
                <c:pt idx="2">
                  <c:v>0</c:v>
                </c:pt>
                <c:pt idx="3">
                  <c:v>0.2</c:v>
                </c:pt>
                <c:pt idx="4">
                  <c:v>1.1000000000000001</c:v>
                </c:pt>
                <c:pt idx="5">
                  <c:v>15.6</c:v>
                </c:pt>
              </c:numCache>
            </c:numRef>
          </c:val>
          <c:extLst>
            <c:ext xmlns:c16="http://schemas.microsoft.com/office/drawing/2014/chart" uri="{C3380CC4-5D6E-409C-BE32-E72D297353CC}">
              <c16:uniqueId val="{00000002-41AD-45FC-8CAD-1DC88AB80EA8}"/>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max val="2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5"/>
        <c:minorUnit val="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通勤・通学中に接触するメディア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通勤・通学中に接触するメディア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5EFE-41F6-ABE5-F3ED93D63AFD}"/>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13.9</c:v>
                </c:pt>
                <c:pt idx="1">
                  <c:v>2.4</c:v>
                </c:pt>
                <c:pt idx="2">
                  <c:v>1.5</c:v>
                </c:pt>
                <c:pt idx="3">
                  <c:v>1.1000000000000001</c:v>
                </c:pt>
                <c:pt idx="4">
                  <c:v>3</c:v>
                </c:pt>
                <c:pt idx="5">
                  <c:v>31.8</c:v>
                </c:pt>
              </c:numCache>
            </c:numRef>
          </c:val>
          <c:extLst>
            <c:ext xmlns:c16="http://schemas.microsoft.com/office/drawing/2014/chart" uri="{C3380CC4-5D6E-409C-BE32-E72D297353CC}">
              <c16:uniqueId val="{00000002-5EFE-41F6-ABE5-F3ED93D63AFD}"/>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max val="35"/>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10"/>
        <c:min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仕事中（勤務時間中）に接触するメディア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仕事中（勤務時間中）に接触するメディア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7318-4286-A863-309FCF9F53B1}"/>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8.8000000000000007</c:v>
                </c:pt>
                <c:pt idx="1">
                  <c:v>1.3</c:v>
                </c:pt>
                <c:pt idx="2">
                  <c:v>0.7</c:v>
                </c:pt>
                <c:pt idx="3">
                  <c:v>0.1</c:v>
                </c:pt>
                <c:pt idx="4">
                  <c:v>6.7</c:v>
                </c:pt>
                <c:pt idx="5">
                  <c:v>6.5</c:v>
                </c:pt>
              </c:numCache>
            </c:numRef>
          </c:val>
          <c:extLst>
            <c:ext xmlns:c16="http://schemas.microsoft.com/office/drawing/2014/chart" uri="{C3380CC4-5D6E-409C-BE32-E72D297353CC}">
              <c16:uniqueId val="{00000002-7318-4286-A863-309FCF9F53B1}"/>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2"/>
        <c:min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7096773110564E-2"/>
          <c:y val="6.3108535170424515E-2"/>
          <c:w val="0.88437055059260528"/>
          <c:h val="0.53794393502589377"/>
        </c:manualLayout>
      </c:layout>
      <c:barChart>
        <c:barDir val="col"/>
        <c:grouping val="clustered"/>
        <c:varyColors val="0"/>
        <c:ser>
          <c:idx val="0"/>
          <c:order val="0"/>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545E-4FD8-AE4B-EE4BCFE07BB3}"/>
              </c:ext>
            </c:extLst>
          </c:dPt>
          <c:dPt>
            <c:idx val="1"/>
            <c:invertIfNegative val="0"/>
            <c:bubble3D val="0"/>
            <c:spPr>
              <a:solidFill>
                <a:srgbClr val="BFBFBF"/>
              </a:solidFill>
              <a:ln>
                <a:noFill/>
              </a:ln>
              <a:effectLst/>
            </c:spPr>
            <c:extLst>
              <c:ext xmlns:c16="http://schemas.microsoft.com/office/drawing/2014/chart" uri="{C3380CC4-5D6E-409C-BE32-E72D297353CC}">
                <c16:uniqueId val="{00000003-545E-4FD8-AE4B-EE4BCFE07BB3}"/>
              </c:ext>
            </c:extLst>
          </c:dPt>
          <c:dPt>
            <c:idx val="2"/>
            <c:invertIfNegative val="0"/>
            <c:bubble3D val="0"/>
            <c:spPr>
              <a:solidFill>
                <a:srgbClr val="BFBFBF"/>
              </a:solidFill>
              <a:ln>
                <a:solidFill>
                  <a:schemeClr val="bg1">
                    <a:lumMod val="85000"/>
                  </a:schemeClr>
                </a:solidFill>
              </a:ln>
              <a:effectLst/>
            </c:spPr>
            <c:extLst>
              <c:ext xmlns:c16="http://schemas.microsoft.com/office/drawing/2014/chart" uri="{C3380CC4-5D6E-409C-BE32-E72D297353CC}">
                <c16:uniqueId val="{00000005-545E-4FD8-AE4B-EE4BCFE07BB3}"/>
              </c:ext>
            </c:extLst>
          </c:dPt>
          <c:dPt>
            <c:idx val="3"/>
            <c:invertIfNegative val="0"/>
            <c:bubble3D val="0"/>
            <c:spPr>
              <a:solidFill>
                <a:srgbClr val="629DD1"/>
              </a:solidFill>
              <a:ln>
                <a:noFill/>
              </a:ln>
              <a:effectLst/>
            </c:spPr>
            <c:extLst>
              <c:ext xmlns:c16="http://schemas.microsoft.com/office/drawing/2014/chart" uri="{C3380CC4-5D6E-409C-BE32-E72D297353CC}">
                <c16:uniqueId val="{00000007-545E-4FD8-AE4B-EE4BCFE07BB3}"/>
              </c:ext>
            </c:extLst>
          </c:dPt>
          <c:dPt>
            <c:idx val="4"/>
            <c:invertIfNegative val="0"/>
            <c:bubble3D val="0"/>
            <c:spPr>
              <a:solidFill>
                <a:srgbClr val="BFBFBF"/>
              </a:solidFill>
              <a:ln>
                <a:noFill/>
              </a:ln>
              <a:effectLst/>
            </c:spPr>
            <c:extLst>
              <c:ext xmlns:c16="http://schemas.microsoft.com/office/drawing/2014/chart" uri="{C3380CC4-5D6E-409C-BE32-E72D297353CC}">
                <c16:uniqueId val="{00000009-545E-4FD8-AE4B-EE4BCFE07BB3}"/>
              </c:ext>
            </c:extLst>
          </c:dPt>
          <c:dPt>
            <c:idx val="5"/>
            <c:invertIfNegative val="0"/>
            <c:bubble3D val="0"/>
            <c:spPr>
              <a:solidFill>
                <a:srgbClr val="BFBFBF"/>
              </a:solidFill>
              <a:ln>
                <a:noFill/>
              </a:ln>
              <a:effectLst/>
            </c:spPr>
            <c:extLst>
              <c:ext xmlns:c16="http://schemas.microsoft.com/office/drawing/2014/chart" uri="{C3380CC4-5D6E-409C-BE32-E72D297353CC}">
                <c16:uniqueId val="{0000000B-545E-4FD8-AE4B-EE4BCFE07BB3}"/>
              </c:ext>
            </c:extLst>
          </c:dPt>
          <c:dPt>
            <c:idx val="6"/>
            <c:invertIfNegative val="0"/>
            <c:bubble3D val="0"/>
            <c:spPr>
              <a:solidFill>
                <a:srgbClr val="629DD1"/>
              </a:solidFill>
              <a:ln>
                <a:noFill/>
              </a:ln>
              <a:effectLst/>
            </c:spPr>
            <c:extLst>
              <c:ext xmlns:c16="http://schemas.microsoft.com/office/drawing/2014/chart" uri="{C3380CC4-5D6E-409C-BE32-E72D297353CC}">
                <c16:uniqueId val="{0000000D-545E-4FD8-AE4B-EE4BCFE07BB3}"/>
              </c:ext>
            </c:extLst>
          </c:dPt>
          <c:dPt>
            <c:idx val="7"/>
            <c:invertIfNegative val="0"/>
            <c:bubble3D val="0"/>
            <c:spPr>
              <a:solidFill>
                <a:srgbClr val="BFBFBF"/>
              </a:solidFill>
              <a:ln>
                <a:noFill/>
              </a:ln>
              <a:effectLst/>
            </c:spPr>
            <c:extLst>
              <c:ext xmlns:c16="http://schemas.microsoft.com/office/drawing/2014/chart" uri="{C3380CC4-5D6E-409C-BE32-E72D297353CC}">
                <c16:uniqueId val="{0000000F-545E-4FD8-AE4B-EE4BCFE07BB3}"/>
              </c:ext>
            </c:extLst>
          </c:dPt>
          <c:dPt>
            <c:idx val="8"/>
            <c:invertIfNegative val="0"/>
            <c:bubble3D val="0"/>
            <c:spPr>
              <a:solidFill>
                <a:srgbClr val="BFBFBF"/>
              </a:solidFill>
              <a:ln>
                <a:noFill/>
              </a:ln>
              <a:effectLst/>
            </c:spPr>
            <c:extLst>
              <c:ext xmlns:c16="http://schemas.microsoft.com/office/drawing/2014/chart" uri="{C3380CC4-5D6E-409C-BE32-E72D297353CC}">
                <c16:uniqueId val="{00000011-545E-4FD8-AE4B-EE4BCFE07BB3}"/>
              </c:ext>
            </c:extLst>
          </c:dPt>
          <c:dPt>
            <c:idx val="9"/>
            <c:invertIfNegative val="0"/>
            <c:bubble3D val="0"/>
            <c:spPr>
              <a:solidFill>
                <a:srgbClr val="629DD1"/>
              </a:solidFill>
              <a:ln>
                <a:noFill/>
              </a:ln>
              <a:effectLst/>
            </c:spPr>
            <c:extLst>
              <c:ext xmlns:c16="http://schemas.microsoft.com/office/drawing/2014/chart" uri="{C3380CC4-5D6E-409C-BE32-E72D297353CC}">
                <c16:uniqueId val="{00000013-545E-4FD8-AE4B-EE4BCFE07BB3}"/>
              </c:ext>
            </c:extLst>
          </c:dPt>
          <c:dPt>
            <c:idx val="10"/>
            <c:invertIfNegative val="0"/>
            <c:bubble3D val="0"/>
            <c:spPr>
              <a:solidFill>
                <a:srgbClr val="BFBFBF"/>
              </a:solidFill>
              <a:ln>
                <a:noFill/>
              </a:ln>
              <a:effectLst/>
            </c:spPr>
            <c:extLst>
              <c:ext xmlns:c16="http://schemas.microsoft.com/office/drawing/2014/chart" uri="{C3380CC4-5D6E-409C-BE32-E72D297353CC}">
                <c16:uniqueId val="{00000015-545E-4FD8-AE4B-EE4BCFE07BB3}"/>
              </c:ext>
            </c:extLst>
          </c:dPt>
          <c:dPt>
            <c:idx val="11"/>
            <c:invertIfNegative val="0"/>
            <c:bubble3D val="0"/>
            <c:spPr>
              <a:solidFill>
                <a:srgbClr val="BFBFBF"/>
              </a:solidFill>
              <a:ln>
                <a:noFill/>
              </a:ln>
              <a:effectLst/>
            </c:spPr>
            <c:extLst>
              <c:ext xmlns:c16="http://schemas.microsoft.com/office/drawing/2014/chart" uri="{C3380CC4-5D6E-409C-BE32-E72D297353CC}">
                <c16:uniqueId val="{00000017-545E-4FD8-AE4B-EE4BCFE07BB3}"/>
              </c:ext>
            </c:extLst>
          </c:dPt>
          <c:dPt>
            <c:idx val="12"/>
            <c:invertIfNegative val="0"/>
            <c:bubble3D val="0"/>
            <c:spPr>
              <a:solidFill>
                <a:srgbClr val="629DD1"/>
              </a:solidFill>
              <a:ln>
                <a:noFill/>
              </a:ln>
              <a:effectLst/>
            </c:spPr>
            <c:extLst>
              <c:ext xmlns:c16="http://schemas.microsoft.com/office/drawing/2014/chart" uri="{C3380CC4-5D6E-409C-BE32-E72D297353CC}">
                <c16:uniqueId val="{00000019-545E-4FD8-AE4B-EE4BCFE07BB3}"/>
              </c:ext>
            </c:extLst>
          </c:dPt>
          <c:dPt>
            <c:idx val="13"/>
            <c:invertIfNegative val="0"/>
            <c:bubble3D val="0"/>
            <c:spPr>
              <a:solidFill>
                <a:srgbClr val="BFBFBF"/>
              </a:solidFill>
              <a:ln>
                <a:noFill/>
              </a:ln>
              <a:effectLst/>
            </c:spPr>
            <c:extLst>
              <c:ext xmlns:c16="http://schemas.microsoft.com/office/drawing/2014/chart" uri="{C3380CC4-5D6E-409C-BE32-E72D297353CC}">
                <c16:uniqueId val="{0000001B-545E-4FD8-AE4B-EE4BCFE07BB3}"/>
              </c:ext>
            </c:extLst>
          </c:dPt>
          <c:dPt>
            <c:idx val="14"/>
            <c:invertIfNegative val="0"/>
            <c:bubble3D val="0"/>
            <c:spPr>
              <a:solidFill>
                <a:srgbClr val="BFBFBF"/>
              </a:solidFill>
              <a:ln>
                <a:noFill/>
              </a:ln>
              <a:effectLst/>
            </c:spPr>
            <c:extLst>
              <c:ext xmlns:c16="http://schemas.microsoft.com/office/drawing/2014/chart" uri="{C3380CC4-5D6E-409C-BE32-E72D297353CC}">
                <c16:uniqueId val="{0000001D-545E-4FD8-AE4B-EE4BCFE07BB3}"/>
              </c:ext>
            </c:extLst>
          </c:dPt>
          <c:dLbls>
            <c:dLbl>
              <c:idx val="0"/>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01-545E-4FD8-AE4B-EE4BCFE07BB3}"/>
                </c:ext>
              </c:extLst>
            </c:dLbl>
            <c:dLbl>
              <c:idx val="3"/>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07-545E-4FD8-AE4B-EE4BCFE07BB3}"/>
                </c:ext>
              </c:extLst>
            </c:dLbl>
            <c:dLbl>
              <c:idx val="6"/>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0D-545E-4FD8-AE4B-EE4BCFE07BB3}"/>
                </c:ext>
              </c:extLst>
            </c:dLbl>
            <c:dLbl>
              <c:idx val="9"/>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13-545E-4FD8-AE4B-EE4BCFE07BB3}"/>
                </c:ext>
              </c:extLst>
            </c:dLbl>
            <c:dLbl>
              <c:idx val="12"/>
              <c:layout>
                <c:manualLayout>
                  <c:x val="3.4557663270672039E-3"/>
                  <c:y val="4.6215739480329859E-17"/>
                </c:manualLayout>
              </c:layout>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45E-4FD8-AE4B-EE4BCFE07BB3}"/>
                </c:ext>
              </c:extLst>
            </c:dLbl>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n-ea"/>
                    <a:ea typeface="+mn-ea"/>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'ラジオリスナー(週リーチ者)'!$I$21:$J$35</c:f>
              <c:multiLvlStrCache>
                <c:ptCount val="15"/>
                <c:lvl>
                  <c:pt idx="0">
                    <c:v>音声広告</c:v>
                  </c:pt>
                  <c:pt idx="1">
                    <c:v>ディスプレイ広告</c:v>
                  </c:pt>
                  <c:pt idx="2">
                    <c:v>動画広告</c:v>
                  </c:pt>
                  <c:pt idx="3">
                    <c:v>音声広告</c:v>
                  </c:pt>
                  <c:pt idx="4">
                    <c:v>ディスプレイ広告</c:v>
                  </c:pt>
                  <c:pt idx="5">
                    <c:v>動画広告</c:v>
                  </c:pt>
                  <c:pt idx="6">
                    <c:v>音声広告</c:v>
                  </c:pt>
                  <c:pt idx="7">
                    <c:v>ディスプレイ広告</c:v>
                  </c:pt>
                  <c:pt idx="8">
                    <c:v>動画広告</c:v>
                  </c:pt>
                  <c:pt idx="9">
                    <c:v>音声広告</c:v>
                  </c:pt>
                  <c:pt idx="10">
                    <c:v>ディスプレイ広告</c:v>
                  </c:pt>
                  <c:pt idx="11">
                    <c:v>動画広告</c:v>
                  </c:pt>
                  <c:pt idx="12">
                    <c:v>音声広告</c:v>
                  </c:pt>
                  <c:pt idx="13">
                    <c:v>ディスプレイ広告</c:v>
                  </c:pt>
                  <c:pt idx="14">
                    <c:v>動画広告</c:v>
                  </c:pt>
                </c:lvl>
                <c:lvl>
                  <c:pt idx="0">
                    <c:v>新製品の名前を覚えやすい</c:v>
                  </c:pt>
                  <c:pt idx="3">
                    <c:v>商品名が印象に残る</c:v>
                  </c:pt>
                  <c:pt idx="6">
                    <c:v>企業名が印象に残る</c:v>
                  </c:pt>
                  <c:pt idx="9">
                    <c:v>信頼できる広告</c:v>
                  </c:pt>
                  <c:pt idx="12">
                    <c:v>ストレスを感じる</c:v>
                  </c:pt>
                </c:lvl>
              </c:multiLvlStrCache>
            </c:multiLvlStrRef>
          </c:cat>
          <c:val>
            <c:numRef>
              <c:f>'ラジオリスナー(週リーチ者)'!$K$21:$K$35</c:f>
              <c:numCache>
                <c:formatCode>0.0</c:formatCode>
                <c:ptCount val="15"/>
                <c:pt idx="0">
                  <c:v>21.3</c:v>
                </c:pt>
                <c:pt idx="1">
                  <c:v>15.2</c:v>
                </c:pt>
                <c:pt idx="2">
                  <c:v>15.7</c:v>
                </c:pt>
                <c:pt idx="3">
                  <c:v>26.3</c:v>
                </c:pt>
                <c:pt idx="4">
                  <c:v>17.899999999999999</c:v>
                </c:pt>
                <c:pt idx="5">
                  <c:v>19.3</c:v>
                </c:pt>
                <c:pt idx="6">
                  <c:v>22.7</c:v>
                </c:pt>
                <c:pt idx="7">
                  <c:v>14.2</c:v>
                </c:pt>
                <c:pt idx="8">
                  <c:v>14.9</c:v>
                </c:pt>
                <c:pt idx="9">
                  <c:v>10.199999999999999</c:v>
                </c:pt>
                <c:pt idx="10">
                  <c:v>7.2</c:v>
                </c:pt>
                <c:pt idx="11">
                  <c:v>4.8</c:v>
                </c:pt>
                <c:pt idx="12">
                  <c:v>7</c:v>
                </c:pt>
                <c:pt idx="13">
                  <c:v>26.8</c:v>
                </c:pt>
                <c:pt idx="14">
                  <c:v>33.200000000000003</c:v>
                </c:pt>
              </c:numCache>
            </c:numRef>
          </c:val>
          <c:extLst>
            <c:ext xmlns:c16="http://schemas.microsoft.com/office/drawing/2014/chart" uri="{C3380CC4-5D6E-409C-BE32-E72D297353CC}">
              <c16:uniqueId val="{0000001E-545E-4FD8-AE4B-EE4BCFE07BB3}"/>
            </c:ext>
          </c:extLst>
        </c:ser>
        <c:dLbls>
          <c:showLegendKey val="0"/>
          <c:showVal val="0"/>
          <c:showCatName val="0"/>
          <c:showSerName val="0"/>
          <c:showPercent val="0"/>
          <c:showBubbleSize val="0"/>
        </c:dLbls>
        <c:gapWidth val="100"/>
        <c:overlap val="-27"/>
        <c:axId val="1705927471"/>
        <c:axId val="1695139439"/>
      </c:barChart>
      <c:catAx>
        <c:axId val="1705927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lang="ja-JP" sz="6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695139439"/>
        <c:crosses val="autoZero"/>
        <c:auto val="1"/>
        <c:lblAlgn val="ctr"/>
        <c:lblOffset val="100"/>
        <c:noMultiLvlLbl val="0"/>
      </c:catAx>
      <c:valAx>
        <c:axId val="16951394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900" b="1" i="0" u="none" strike="noStrike" kern="1200" baseline="0">
                <a:solidFill>
                  <a:schemeClr val="tx1"/>
                </a:solidFill>
                <a:latin typeface="+mn-ea"/>
                <a:ea typeface="+mn-ea"/>
                <a:cs typeface="+mn-cs"/>
              </a:defRPr>
            </a:pPr>
            <a:endParaRPr lang="ja-JP"/>
          </a:p>
        </c:txPr>
        <c:crossAx val="170592747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49258544423383E-2"/>
          <c:y val="0.17771542337688645"/>
          <c:w val="0.90942983111157283"/>
          <c:h val="0.45676307859819709"/>
        </c:manualLayout>
      </c:layout>
      <c:barChart>
        <c:barDir val="col"/>
        <c:grouping val="clustered"/>
        <c:varyColors val="0"/>
        <c:ser>
          <c:idx val="0"/>
          <c:order val="0"/>
          <c:tx>
            <c:strRef>
              <c:f>Sheet1!$B$1</c:f>
              <c:strCache>
                <c:ptCount val="1"/>
                <c:pt idx="0">
                  <c:v>列1</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AD0A-4A3E-ABFA-D3B43E25A66F}"/>
              </c:ext>
            </c:extLst>
          </c:dPt>
          <c:dLbls>
            <c:dLbl>
              <c:idx val="6"/>
              <c:layout>
                <c:manualLayout>
                  <c:x val="-1.0012546015048219E-16"/>
                  <c:y val="9.3777424820226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E8-4BC7-B686-81BFA8E90949}"/>
                </c:ext>
              </c:extLst>
            </c:dLbl>
            <c:dLbl>
              <c:idx val="7"/>
              <c:layout>
                <c:manualLayout>
                  <c:x val="1.3653629564773894E-3"/>
                  <c:y val="-2.3444356205056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E8-4BC7-B686-81BFA8E90949}"/>
                </c:ext>
              </c:extLst>
            </c:dLbl>
            <c:dLbl>
              <c:idx val="8"/>
              <c:layout>
                <c:manualLayout>
                  <c:x val="-1.0012546015048219E-16"/>
                  <c:y val="2.1099920584550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E8-4BC7-B686-81BFA8E90949}"/>
                </c:ext>
              </c:extLst>
            </c:dLbl>
            <c:dLbl>
              <c:idx val="9"/>
              <c:layout>
                <c:manualLayout>
                  <c:x val="1.3653629564771891E-3"/>
                  <c:y val="1.40666137230339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E8-4BC7-B686-81BFA8E90949}"/>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FM802</c:v>
                </c:pt>
                <c:pt idx="1">
                  <c:v>ABC</c:v>
                </c:pt>
                <c:pt idx="2">
                  <c:v>MBS</c:v>
                </c:pt>
                <c:pt idx="3">
                  <c:v>FM COCOLO</c:v>
                </c:pt>
                <c:pt idx="4">
                  <c:v>youtube</c:v>
                </c:pt>
                <c:pt idx="5">
                  <c:v>amazon PV</c:v>
                </c:pt>
                <c:pt idx="6">
                  <c:v>Netflix</c:v>
                </c:pt>
                <c:pt idx="7">
                  <c:v>Tver</c:v>
                </c:pt>
                <c:pt idx="8">
                  <c:v>spotify</c:v>
                </c:pt>
                <c:pt idx="9">
                  <c:v>apple music</c:v>
                </c:pt>
              </c:strCache>
            </c:strRef>
          </c:cat>
          <c:val>
            <c:numRef>
              <c:f>Sheet1!$B$2:$B$11</c:f>
              <c:numCache>
                <c:formatCode>General</c:formatCode>
                <c:ptCount val="10"/>
                <c:pt idx="0">
                  <c:v>2217</c:v>
                </c:pt>
                <c:pt idx="1">
                  <c:v>1149</c:v>
                </c:pt>
                <c:pt idx="2">
                  <c:v>1011</c:v>
                </c:pt>
                <c:pt idx="3">
                  <c:v>1022</c:v>
                </c:pt>
                <c:pt idx="4">
                  <c:v>8579</c:v>
                </c:pt>
                <c:pt idx="5">
                  <c:v>3434</c:v>
                </c:pt>
                <c:pt idx="6">
                  <c:v>1705</c:v>
                </c:pt>
                <c:pt idx="7">
                  <c:v>1911</c:v>
                </c:pt>
                <c:pt idx="8">
                  <c:v>1099</c:v>
                </c:pt>
                <c:pt idx="9">
                  <c:v>912</c:v>
                </c:pt>
              </c:numCache>
            </c:numRef>
          </c:val>
          <c:extLst>
            <c:ext xmlns:c16="http://schemas.microsoft.com/office/drawing/2014/chart" uri="{C3380CC4-5D6E-409C-BE32-E72D297353CC}">
              <c16:uniqueId val="{00000002-AD0A-4A3E-ABFA-D3B43E25A66F}"/>
            </c:ext>
          </c:extLst>
        </c:ser>
        <c:dLbls>
          <c:dLblPos val="outEnd"/>
          <c:showLegendKey val="0"/>
          <c:showVal val="1"/>
          <c:showCatName val="0"/>
          <c:showSerName val="0"/>
          <c:showPercent val="0"/>
          <c:showBubbleSize val="0"/>
        </c:dLbls>
        <c:gapWidth val="20"/>
        <c:overlap val="100"/>
        <c:axId val="58489760"/>
        <c:axId val="62496016"/>
      </c:barChart>
      <c:catAx>
        <c:axId val="58489760"/>
        <c:scaling>
          <c:orientation val="minMax"/>
        </c:scaling>
        <c:delete val="1"/>
        <c:axPos val="b"/>
        <c:numFmt formatCode="General" sourceLinked="1"/>
        <c:majorTickMark val="out"/>
        <c:minorTickMark val="none"/>
        <c:tickLblPos val="nextTo"/>
        <c:crossAx val="62496016"/>
        <c:crosses val="autoZero"/>
        <c:auto val="1"/>
        <c:lblAlgn val="ctr"/>
        <c:lblOffset val="100"/>
        <c:noMultiLvlLbl val="0"/>
      </c:catAx>
      <c:valAx>
        <c:axId val="62496016"/>
        <c:scaling>
          <c:orientation val="minMax"/>
          <c:max val="6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2000"/>
        <c:minorUnit val="1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結果表!$B$12</c:f>
              <c:strCache>
                <c:ptCount val="1"/>
                <c:pt idx="0">
                  <c:v>ＭＢＳ</c:v>
                </c:pt>
              </c:strCache>
            </c:strRef>
          </c:tx>
          <c:spPr>
            <a:ln w="28575" cap="rnd">
              <a:solidFill>
                <a:schemeClr val="accent1">
                  <a:lumMod val="50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結果表!$B$13:$B$31</c:f>
              <c:numCache>
                <c:formatCode>0.0;\-0.0;"*"</c:formatCode>
                <c:ptCount val="18"/>
                <c:pt idx="0">
                  <c:v>0.1</c:v>
                </c:pt>
                <c:pt idx="1">
                  <c:v>0.5</c:v>
                </c:pt>
                <c:pt idx="2">
                  <c:v>1.2</c:v>
                </c:pt>
                <c:pt idx="3">
                  <c:v>1.4</c:v>
                </c:pt>
                <c:pt idx="4">
                  <c:v>0.4</c:v>
                </c:pt>
                <c:pt idx="5">
                  <c:v>0.5</c:v>
                </c:pt>
                <c:pt idx="6">
                  <c:v>0.5</c:v>
                </c:pt>
                <c:pt idx="7">
                  <c:v>0.4</c:v>
                </c:pt>
                <c:pt idx="8">
                  <c:v>0.2</c:v>
                </c:pt>
                <c:pt idx="9">
                  <c:v>0.3</c:v>
                </c:pt>
                <c:pt idx="10">
                  <c:v>0.9</c:v>
                </c:pt>
                <c:pt idx="11">
                  <c:v>0.9</c:v>
                </c:pt>
                <c:pt idx="12">
                  <c:v>1.2</c:v>
                </c:pt>
                <c:pt idx="13">
                  <c:v>2.8</c:v>
                </c:pt>
                <c:pt idx="14">
                  <c:v>4.2</c:v>
                </c:pt>
                <c:pt idx="15">
                  <c:v>5</c:v>
                </c:pt>
                <c:pt idx="16">
                  <c:v>4.0999999999999996</c:v>
                </c:pt>
                <c:pt idx="17">
                  <c:v>2.5</c:v>
                </c:pt>
              </c:numCache>
            </c:numRef>
          </c:val>
          <c:smooth val="0"/>
          <c:extLst>
            <c:ext xmlns:c16="http://schemas.microsoft.com/office/drawing/2014/chart" uri="{C3380CC4-5D6E-409C-BE32-E72D297353CC}">
              <c16:uniqueId val="{00000000-06EB-4724-B0F5-79F474077BB6}"/>
            </c:ext>
          </c:extLst>
        </c:ser>
        <c:ser>
          <c:idx val="1"/>
          <c:order val="1"/>
          <c:tx>
            <c:strRef>
              <c:f>結果表!$C$12</c:f>
              <c:strCache>
                <c:ptCount val="1"/>
                <c:pt idx="0">
                  <c:v>ＡＢＣ</c:v>
                </c:pt>
              </c:strCache>
            </c:strRef>
          </c:tx>
          <c:spPr>
            <a:ln w="28575" cap="rnd">
              <a:solidFill>
                <a:schemeClr val="accent2">
                  <a:lumMod val="60000"/>
                  <a:lumOff val="40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結果表!$C$13:$C$31</c:f>
              <c:numCache>
                <c:formatCode>0.0;\-0.0;"*"</c:formatCode>
                <c:ptCount val="18"/>
                <c:pt idx="0">
                  <c:v>1.9</c:v>
                </c:pt>
                <c:pt idx="1">
                  <c:v>2.2000000000000002</c:v>
                </c:pt>
                <c:pt idx="2">
                  <c:v>1.7</c:v>
                </c:pt>
                <c:pt idx="3">
                  <c:v>1.1000000000000001</c:v>
                </c:pt>
                <c:pt idx="4">
                  <c:v>0.7</c:v>
                </c:pt>
                <c:pt idx="5">
                  <c:v>0.5</c:v>
                </c:pt>
                <c:pt idx="6">
                  <c:v>0.4</c:v>
                </c:pt>
                <c:pt idx="7">
                  <c:v>0</c:v>
                </c:pt>
                <c:pt idx="8">
                  <c:v>0.1</c:v>
                </c:pt>
                <c:pt idx="9">
                  <c:v>0.1</c:v>
                </c:pt>
                <c:pt idx="10">
                  <c:v>0.3</c:v>
                </c:pt>
                <c:pt idx="11">
                  <c:v>0.5</c:v>
                </c:pt>
                <c:pt idx="12">
                  <c:v>1.2</c:v>
                </c:pt>
                <c:pt idx="13">
                  <c:v>2.5</c:v>
                </c:pt>
                <c:pt idx="14">
                  <c:v>3.6</c:v>
                </c:pt>
                <c:pt idx="15">
                  <c:v>3.5</c:v>
                </c:pt>
                <c:pt idx="16">
                  <c:v>4.5999999999999996</c:v>
                </c:pt>
                <c:pt idx="17">
                  <c:v>3.5</c:v>
                </c:pt>
              </c:numCache>
            </c:numRef>
          </c:val>
          <c:smooth val="0"/>
          <c:extLst>
            <c:ext xmlns:c16="http://schemas.microsoft.com/office/drawing/2014/chart" uri="{C3380CC4-5D6E-409C-BE32-E72D297353CC}">
              <c16:uniqueId val="{00000001-06EB-4724-B0F5-79F474077BB6}"/>
            </c:ext>
          </c:extLst>
        </c:ser>
        <c:ser>
          <c:idx val="2"/>
          <c:order val="2"/>
          <c:tx>
            <c:strRef>
              <c:f>結果表!$D$12</c:f>
              <c:strCache>
                <c:ptCount val="1"/>
                <c:pt idx="0">
                  <c:v>ＫＴＶ</c:v>
                </c:pt>
              </c:strCache>
            </c:strRef>
          </c:tx>
          <c:spPr>
            <a:ln w="28575" cap="rnd">
              <a:solidFill>
                <a:schemeClr val="accent5">
                  <a:lumMod val="90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結果表!$D$13:$D$31</c:f>
              <c:numCache>
                <c:formatCode>0.0;\-0.0;"*"</c:formatCode>
                <c:ptCount val="18"/>
                <c:pt idx="0">
                  <c:v>1.9</c:v>
                </c:pt>
                <c:pt idx="1">
                  <c:v>5.0999999999999996</c:v>
                </c:pt>
                <c:pt idx="2">
                  <c:v>2.6</c:v>
                </c:pt>
                <c:pt idx="3">
                  <c:v>2</c:v>
                </c:pt>
                <c:pt idx="4">
                  <c:v>2.2999999999999998</c:v>
                </c:pt>
                <c:pt idx="5">
                  <c:v>1.9</c:v>
                </c:pt>
                <c:pt idx="6">
                  <c:v>2</c:v>
                </c:pt>
                <c:pt idx="7">
                  <c:v>1.8</c:v>
                </c:pt>
                <c:pt idx="8">
                  <c:v>1.8</c:v>
                </c:pt>
                <c:pt idx="9">
                  <c:v>2.2999999999999998</c:v>
                </c:pt>
                <c:pt idx="10">
                  <c:v>1.8</c:v>
                </c:pt>
                <c:pt idx="11">
                  <c:v>1.3</c:v>
                </c:pt>
                <c:pt idx="12">
                  <c:v>2.2999999999999998</c:v>
                </c:pt>
                <c:pt idx="13">
                  <c:v>4.5</c:v>
                </c:pt>
                <c:pt idx="14">
                  <c:v>4.3</c:v>
                </c:pt>
                <c:pt idx="15">
                  <c:v>5</c:v>
                </c:pt>
                <c:pt idx="16">
                  <c:v>4.0999999999999996</c:v>
                </c:pt>
                <c:pt idx="17">
                  <c:v>2.4</c:v>
                </c:pt>
              </c:numCache>
            </c:numRef>
          </c:val>
          <c:smooth val="0"/>
          <c:extLst>
            <c:ext xmlns:c16="http://schemas.microsoft.com/office/drawing/2014/chart" uri="{C3380CC4-5D6E-409C-BE32-E72D297353CC}">
              <c16:uniqueId val="{00000002-06EB-4724-B0F5-79F474077BB6}"/>
            </c:ext>
          </c:extLst>
        </c:ser>
        <c:ser>
          <c:idx val="3"/>
          <c:order val="3"/>
          <c:tx>
            <c:strRef>
              <c:f>結果表!$E$12</c:f>
              <c:strCache>
                <c:ptCount val="1"/>
                <c:pt idx="0">
                  <c:v>ＹＴＶ</c:v>
                </c:pt>
              </c:strCache>
            </c:strRef>
          </c:tx>
          <c:spPr>
            <a:ln w="28575" cap="rnd">
              <a:solidFill>
                <a:schemeClr val="accent3">
                  <a:lumMod val="75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結果表!$E$13:$E$31</c:f>
              <c:numCache>
                <c:formatCode>0.0;\-0.0;"*"</c:formatCode>
                <c:ptCount val="18"/>
                <c:pt idx="0">
                  <c:v>1.1000000000000001</c:v>
                </c:pt>
                <c:pt idx="1">
                  <c:v>3</c:v>
                </c:pt>
                <c:pt idx="2">
                  <c:v>2.2999999999999998</c:v>
                </c:pt>
                <c:pt idx="3">
                  <c:v>1.7</c:v>
                </c:pt>
                <c:pt idx="4">
                  <c:v>1.4</c:v>
                </c:pt>
                <c:pt idx="5">
                  <c:v>1.1000000000000001</c:v>
                </c:pt>
                <c:pt idx="6">
                  <c:v>2.4</c:v>
                </c:pt>
                <c:pt idx="7">
                  <c:v>2.5</c:v>
                </c:pt>
                <c:pt idx="8">
                  <c:v>1.4</c:v>
                </c:pt>
                <c:pt idx="9">
                  <c:v>0.9</c:v>
                </c:pt>
                <c:pt idx="10">
                  <c:v>0.9</c:v>
                </c:pt>
                <c:pt idx="11">
                  <c:v>1.7</c:v>
                </c:pt>
                <c:pt idx="12">
                  <c:v>4</c:v>
                </c:pt>
                <c:pt idx="13">
                  <c:v>5</c:v>
                </c:pt>
                <c:pt idx="14">
                  <c:v>6</c:v>
                </c:pt>
                <c:pt idx="15">
                  <c:v>5.7</c:v>
                </c:pt>
                <c:pt idx="16">
                  <c:v>5.0999999999999996</c:v>
                </c:pt>
                <c:pt idx="17">
                  <c:v>3.6</c:v>
                </c:pt>
              </c:numCache>
            </c:numRef>
          </c:val>
          <c:smooth val="0"/>
          <c:extLst>
            <c:ext xmlns:c16="http://schemas.microsoft.com/office/drawing/2014/chart" uri="{C3380CC4-5D6E-409C-BE32-E72D297353CC}">
              <c16:uniqueId val="{00000003-06EB-4724-B0F5-79F474077BB6}"/>
            </c:ext>
          </c:extLst>
        </c:ser>
        <c:ser>
          <c:idx val="4"/>
          <c:order val="4"/>
          <c:tx>
            <c:strRef>
              <c:f>結果表!$F$12</c:f>
              <c:strCache>
                <c:ptCount val="1"/>
                <c:pt idx="0">
                  <c:v>ＮＨＫ総合</c:v>
                </c:pt>
              </c:strCache>
            </c:strRef>
          </c:tx>
          <c:spPr>
            <a:ln w="28575" cap="rnd">
              <a:solidFill>
                <a:schemeClr val="tx1">
                  <a:lumMod val="75000"/>
                  <a:lumOff val="25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結果表!$F$13:$F$31</c:f>
              <c:numCache>
                <c:formatCode>0.0;\-0.0;"*"</c:formatCode>
                <c:ptCount val="18"/>
                <c:pt idx="0">
                  <c:v>0.1</c:v>
                </c:pt>
                <c:pt idx="1">
                  <c:v>0.4</c:v>
                </c:pt>
                <c:pt idx="2">
                  <c:v>1.4</c:v>
                </c:pt>
                <c:pt idx="3">
                  <c:v>0.2</c:v>
                </c:pt>
                <c:pt idx="4">
                  <c:v>0.2</c:v>
                </c:pt>
                <c:pt idx="5">
                  <c:v>0.2</c:v>
                </c:pt>
                <c:pt idx="6">
                  <c:v>0.4</c:v>
                </c:pt>
                <c:pt idx="7">
                  <c:v>0.3</c:v>
                </c:pt>
                <c:pt idx="8">
                  <c:v>0.3</c:v>
                </c:pt>
                <c:pt idx="9">
                  <c:v>0.3</c:v>
                </c:pt>
                <c:pt idx="10">
                  <c:v>0.1</c:v>
                </c:pt>
                <c:pt idx="11">
                  <c:v>0.2</c:v>
                </c:pt>
                <c:pt idx="12">
                  <c:v>0.5</c:v>
                </c:pt>
                <c:pt idx="13">
                  <c:v>0.7</c:v>
                </c:pt>
                <c:pt idx="14">
                  <c:v>1.2</c:v>
                </c:pt>
                <c:pt idx="15">
                  <c:v>1</c:v>
                </c:pt>
                <c:pt idx="16">
                  <c:v>0.5</c:v>
                </c:pt>
                <c:pt idx="17">
                  <c:v>0.3</c:v>
                </c:pt>
              </c:numCache>
            </c:numRef>
          </c:val>
          <c:smooth val="0"/>
          <c:extLst>
            <c:ext xmlns:c16="http://schemas.microsoft.com/office/drawing/2014/chart" uri="{C3380CC4-5D6E-409C-BE32-E72D297353CC}">
              <c16:uniqueId val="{00000004-06EB-4724-B0F5-79F474077BB6}"/>
            </c:ext>
          </c:extLst>
        </c:ser>
        <c:ser>
          <c:idx val="5"/>
          <c:order val="5"/>
          <c:tx>
            <c:strRef>
              <c:f>結果表!$G$12</c:f>
              <c:strCache>
                <c:ptCount val="1"/>
                <c:pt idx="0">
                  <c:v>ＮＨＫＥテレ</c:v>
                </c:pt>
              </c:strCache>
            </c:strRef>
          </c:tx>
          <c:spPr>
            <a:ln w="28575" cap="rnd">
              <a:solidFill>
                <a:schemeClr val="accent6"/>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結果表!$G$13:$G$31</c:f>
              <c:numCache>
                <c:formatCode>0.0;\-0.0;"*"</c:formatCode>
                <c:ptCount val="18"/>
                <c:pt idx="0">
                  <c:v>0.3</c:v>
                </c:pt>
                <c:pt idx="1">
                  <c:v>3.6</c:v>
                </c:pt>
                <c:pt idx="2">
                  <c:v>5.8</c:v>
                </c:pt>
                <c:pt idx="3">
                  <c:v>1.2</c:v>
                </c:pt>
                <c:pt idx="4">
                  <c:v>0.4</c:v>
                </c:pt>
                <c:pt idx="5">
                  <c:v>0.5</c:v>
                </c:pt>
                <c:pt idx="6">
                  <c:v>0.2</c:v>
                </c:pt>
                <c:pt idx="7">
                  <c:v>0.2</c:v>
                </c:pt>
                <c:pt idx="8">
                  <c:v>0.1</c:v>
                </c:pt>
                <c:pt idx="9">
                  <c:v>0.1</c:v>
                </c:pt>
                <c:pt idx="10">
                  <c:v>1.5</c:v>
                </c:pt>
                <c:pt idx="11">
                  <c:v>3.5</c:v>
                </c:pt>
                <c:pt idx="12">
                  <c:v>2.6</c:v>
                </c:pt>
                <c:pt idx="13">
                  <c:v>0.9</c:v>
                </c:pt>
                <c:pt idx="14">
                  <c:v>0.1</c:v>
                </c:pt>
                <c:pt idx="15">
                  <c:v>0.1</c:v>
                </c:pt>
                <c:pt idx="16">
                  <c:v>0.1</c:v>
                </c:pt>
                <c:pt idx="17">
                  <c:v>0</c:v>
                </c:pt>
              </c:numCache>
            </c:numRef>
          </c:val>
          <c:smooth val="0"/>
          <c:extLst>
            <c:ext xmlns:c16="http://schemas.microsoft.com/office/drawing/2014/chart" uri="{C3380CC4-5D6E-409C-BE32-E72D297353CC}">
              <c16:uniqueId val="{00000005-06EB-4724-B0F5-79F474077BB6}"/>
            </c:ext>
          </c:extLst>
        </c:ser>
        <c:ser>
          <c:idx val="6"/>
          <c:order val="6"/>
          <c:tx>
            <c:strRef>
              <c:f>結果表!$H$12</c:f>
              <c:strCache>
                <c:ptCount val="1"/>
                <c:pt idx="0">
                  <c:v>テレビ大阪</c:v>
                </c:pt>
              </c:strCache>
            </c:strRef>
          </c:tx>
          <c:spPr>
            <a:ln w="28575" cap="rnd">
              <a:solidFill>
                <a:srgbClr val="A4E8FA"/>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結果表!$H$13:$H$31</c:f>
              <c:numCache>
                <c:formatCode>0.0;\-0.0;"*"</c:formatCode>
                <c:ptCount val="18"/>
                <c:pt idx="0">
                  <c:v>0</c:v>
                </c:pt>
                <c:pt idx="1">
                  <c:v>0</c:v>
                </c:pt>
                <c:pt idx="2">
                  <c:v>0</c:v>
                </c:pt>
                <c:pt idx="3">
                  <c:v>0</c:v>
                </c:pt>
                <c:pt idx="4">
                  <c:v>0</c:v>
                </c:pt>
                <c:pt idx="5">
                  <c:v>0</c:v>
                </c:pt>
                <c:pt idx="6">
                  <c:v>0.4</c:v>
                </c:pt>
                <c:pt idx="7">
                  <c:v>0.1</c:v>
                </c:pt>
                <c:pt idx="8">
                  <c:v>0.1</c:v>
                </c:pt>
                <c:pt idx="9">
                  <c:v>0.1</c:v>
                </c:pt>
                <c:pt idx="10">
                  <c:v>0.1</c:v>
                </c:pt>
                <c:pt idx="11">
                  <c:v>0.1</c:v>
                </c:pt>
                <c:pt idx="12">
                  <c:v>0.5</c:v>
                </c:pt>
                <c:pt idx="13">
                  <c:v>0.7</c:v>
                </c:pt>
                <c:pt idx="14">
                  <c:v>1.1000000000000001</c:v>
                </c:pt>
                <c:pt idx="15">
                  <c:v>0.5</c:v>
                </c:pt>
                <c:pt idx="16">
                  <c:v>0.1</c:v>
                </c:pt>
                <c:pt idx="17">
                  <c:v>0</c:v>
                </c:pt>
              </c:numCache>
            </c:numRef>
          </c:val>
          <c:smooth val="0"/>
          <c:extLst>
            <c:ext xmlns:c16="http://schemas.microsoft.com/office/drawing/2014/chart" uri="{C3380CC4-5D6E-409C-BE32-E72D297353CC}">
              <c16:uniqueId val="{00000006-06EB-4724-B0F5-79F474077BB6}"/>
            </c:ext>
          </c:extLst>
        </c:ser>
        <c:ser>
          <c:idx val="7"/>
          <c:order val="7"/>
          <c:tx>
            <c:strRef>
              <c:f>結果表!$I$12</c:f>
              <c:strCache>
                <c:ptCount val="1"/>
                <c:pt idx="0">
                  <c:v>FM802</c:v>
                </c:pt>
              </c:strCache>
            </c:strRef>
          </c:tx>
          <c:spPr>
            <a:ln w="57150" cap="rnd">
              <a:solidFill>
                <a:srgbClr val="FF0000"/>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結果表!$I$13:$I$31</c:f>
              <c:numCache>
                <c:formatCode>0.0;\-0.0;"*"</c:formatCode>
                <c:ptCount val="18"/>
                <c:pt idx="0">
                  <c:v>0.1</c:v>
                </c:pt>
                <c:pt idx="1">
                  <c:v>0.6</c:v>
                </c:pt>
                <c:pt idx="2">
                  <c:v>1.5</c:v>
                </c:pt>
                <c:pt idx="3">
                  <c:v>1.8</c:v>
                </c:pt>
                <c:pt idx="4">
                  <c:v>1.8</c:v>
                </c:pt>
                <c:pt idx="5">
                  <c:v>2.1</c:v>
                </c:pt>
                <c:pt idx="6">
                  <c:v>2</c:v>
                </c:pt>
                <c:pt idx="7">
                  <c:v>1.9</c:v>
                </c:pt>
                <c:pt idx="8">
                  <c:v>1.7</c:v>
                </c:pt>
                <c:pt idx="9">
                  <c:v>1.8</c:v>
                </c:pt>
                <c:pt idx="10">
                  <c:v>1.2</c:v>
                </c:pt>
                <c:pt idx="11">
                  <c:v>1.1000000000000001</c:v>
                </c:pt>
                <c:pt idx="12">
                  <c:v>0.5</c:v>
                </c:pt>
                <c:pt idx="13">
                  <c:v>0.4</c:v>
                </c:pt>
                <c:pt idx="14">
                  <c:v>0.2</c:v>
                </c:pt>
                <c:pt idx="15">
                  <c:v>0.2</c:v>
                </c:pt>
                <c:pt idx="16">
                  <c:v>0.4</c:v>
                </c:pt>
                <c:pt idx="17">
                  <c:v>0.3</c:v>
                </c:pt>
              </c:numCache>
            </c:numRef>
          </c:val>
          <c:smooth val="0"/>
          <c:extLst>
            <c:ext xmlns:c16="http://schemas.microsoft.com/office/drawing/2014/chart" uri="{C3380CC4-5D6E-409C-BE32-E72D297353CC}">
              <c16:uniqueId val="{00000007-06EB-4724-B0F5-79F474077BB6}"/>
            </c:ext>
          </c:extLst>
        </c:ser>
        <c:dLbls>
          <c:showLegendKey val="0"/>
          <c:showVal val="0"/>
          <c:showCatName val="0"/>
          <c:showSerName val="0"/>
          <c:showPercent val="0"/>
          <c:showBubbleSize val="0"/>
        </c:dLbls>
        <c:smooth val="0"/>
        <c:axId val="371173056"/>
        <c:axId val="371175016"/>
      </c:lineChart>
      <c:catAx>
        <c:axId val="37117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5016"/>
        <c:crosses val="autoZero"/>
        <c:auto val="1"/>
        <c:lblAlgn val="ctr"/>
        <c:lblOffset val="100"/>
        <c:noMultiLvlLbl val="0"/>
      </c:catAx>
      <c:valAx>
        <c:axId val="371175016"/>
        <c:scaling>
          <c:orientation val="minMax"/>
        </c:scaling>
        <c:delete val="0"/>
        <c:axPos val="l"/>
        <c:majorGridlines>
          <c:spPr>
            <a:ln w="9525" cap="flat" cmpd="sng" algn="ctr">
              <a:solidFill>
                <a:schemeClr val="tx1">
                  <a:lumMod val="15000"/>
                  <a:lumOff val="85000"/>
                </a:schemeClr>
              </a:solidFill>
              <a:round/>
            </a:ln>
            <a:effectLst/>
          </c:spPr>
        </c:majorGridlines>
        <c:numFmt formatCode="0.0;\-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3056"/>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latin typeface="+mn-ea"/>
          <a:ea typeface="+mn-ea"/>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D22-4ECB-A617-29591D2625FE}"/>
              </c:ext>
            </c:extLst>
          </c:dPt>
          <c:dPt>
            <c:idx val="1"/>
            <c:bubble3D val="0"/>
            <c:spPr>
              <a:solidFill>
                <a:srgbClr val="92BAD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D22-4ECB-A617-29591D2625FE}"/>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D22-4ECB-A617-29591D2625FE}"/>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D22-4ECB-A617-29591D2625FE}"/>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3D22-4ECB-A617-29591D2625FE}"/>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3D22-4ECB-A617-29591D2625FE}"/>
              </c:ext>
            </c:extLst>
          </c:dPt>
          <c:dLbls>
            <c:dLbl>
              <c:idx val="0"/>
              <c:layout>
                <c:manualLayout>
                  <c:x val="8.3377344600217649E-3"/>
                  <c:y val="-0.21526350009291273"/>
                </c:manualLayout>
              </c:layout>
              <c:tx>
                <c:rich>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b="1"/>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b="1"/>
                      </a:pPr>
                      <a:t>[パーセンテージ]</a:t>
                    </a:fld>
                    <a:endParaRPr lang="en-US" altLang="ja-JP" sz="900" b="1" baseline="0">
                      <a:solidFill>
                        <a:schemeClr val="tx1">
                          <a:lumMod val="75000"/>
                          <a:lumOff val="25000"/>
                        </a:schemeClr>
                      </a:solidFill>
                    </a:endParaRPr>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6009218359900136"/>
                      <c:h val="0.18369932163072267"/>
                    </c:manualLayout>
                  </c15:layout>
                  <c15:dlblFieldTable/>
                  <c15:showDataLabelsRange val="0"/>
                </c:ext>
                <c:ext xmlns:c16="http://schemas.microsoft.com/office/drawing/2014/chart" uri="{C3380CC4-5D6E-409C-BE32-E72D297353CC}">
                  <c16:uniqueId val="{00000001-3D22-4ECB-A617-29591D2625FE}"/>
                </c:ext>
              </c:extLst>
            </c:dLbl>
            <c:dLbl>
              <c:idx val="1"/>
              <c:layout>
                <c:manualLayout>
                  <c:x val="0.11957861212470393"/>
                  <c:y val="0.10663851928141238"/>
                </c:manualLayout>
              </c:layout>
              <c:tx>
                <c:rich>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fld id="{2567B77C-ADDB-4D00-9B3D-3BB5E61C991E}" type="CATEGORYNAME">
                      <a:rPr lang="en-US" altLang="ja-JP" sz="900" b="1" smtClean="0"/>
                      <a:pPr>
                        <a:defRPr lang="ja-JP" sz="900" b="1"/>
                      </a:pPr>
                      <a:t>[分類名]</a:t>
                    </a:fld>
                    <a:r>
                      <a:rPr lang="en-US" altLang="ja-JP" sz="900" b="1" baseline="0"/>
                      <a:t>
</a:t>
                    </a:r>
                    <a:fld id="{C490DFC3-DB16-4C73-A588-9D60E2D4DC3E}" type="PERCENTAGE">
                      <a:rPr lang="en-US" altLang="ja-JP" sz="900" b="1" baseline="0"/>
                      <a:pPr>
                        <a:defRPr lang="ja-JP" sz="900" b="1"/>
                      </a:pPr>
                      <a:t>[パーセンテージ]</a:t>
                    </a:fld>
                    <a:endParaRPr lang="en-US" altLang="ja-JP" sz="900" b="1" baseline="0"/>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7449587094296138"/>
                      <c:h val="0.18369932163072267"/>
                    </c:manualLayout>
                  </c15:layout>
                  <c15:dlblFieldTable/>
                  <c15:showDataLabelsRange val="0"/>
                </c:ext>
                <c:ext xmlns:c16="http://schemas.microsoft.com/office/drawing/2014/chart" uri="{C3380CC4-5D6E-409C-BE32-E72D297353CC}">
                  <c16:uniqueId val="{00000003-3D22-4ECB-A617-29591D2625FE}"/>
                </c:ext>
              </c:extLst>
            </c:dLbl>
            <c:dLbl>
              <c:idx val="2"/>
              <c:layout>
                <c:manualLayout>
                  <c:x val="-0.1104506753728955"/>
                  <c:y val="0.1163994592776448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D22-4ECB-A617-29591D2625FE}"/>
                </c:ext>
              </c:extLst>
            </c:dLbl>
            <c:dLbl>
              <c:idx val="3"/>
              <c:layout>
                <c:manualLayout>
                  <c:x val="-0.13719512195121952"/>
                  <c:y val="8.83538457155322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D22-4ECB-A617-29591D2625FE}"/>
                </c:ext>
              </c:extLst>
            </c:dLbl>
            <c:dLbl>
              <c:idx val="4"/>
              <c:layout>
                <c:manualLayout>
                  <c:x val="-0.17276422764227642"/>
                  <c:y val="-5.8963480815976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D22-4ECB-A617-29591D2625FE}"/>
                </c:ext>
              </c:extLst>
            </c:dLbl>
            <c:dLbl>
              <c:idx val="5"/>
              <c:layout>
                <c:manualLayout>
                  <c:x val="-0.14567269220920556"/>
                  <c:y val="-0.15407525463830157"/>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3D22-4ECB-A617-29591D2625FE}"/>
                </c:ext>
              </c:extLst>
            </c:dLbl>
            <c:spPr>
              <a:noFill/>
              <a:ln>
                <a:noFill/>
              </a:ln>
              <a:effectLst/>
            </c:spPr>
            <c:txPr>
              <a:bodyPr rot="0" spcFirstLastPara="1" vertOverflow="ellipsis" vert="horz" wrap="square" lIns="38100" tIns="19050" rIns="38100" bIns="19050" anchor="ctr" anchorCtr="1">
                <a:spAutoFit/>
              </a:bodyPr>
              <a:lstStyle/>
              <a:p>
                <a:pPr>
                  <a:defRPr lang="ja-JP" sz="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FM802</c:v>
                </c:pt>
                <c:pt idx="1">
                  <c:v>FM COCOLO</c:v>
                </c:pt>
                <c:pt idx="2">
                  <c:v>FM大阪</c:v>
                </c:pt>
                <c:pt idx="3">
                  <c:v>ABC</c:v>
                </c:pt>
                <c:pt idx="4">
                  <c:v>MBS</c:v>
                </c:pt>
                <c:pt idx="5">
                  <c:v>OBC</c:v>
                </c:pt>
              </c:strCache>
            </c:strRef>
          </c:cat>
          <c:val>
            <c:numRef>
              <c:f>Sheet1!$B$2:$B$7</c:f>
              <c:numCache>
                <c:formatCode>General</c:formatCode>
                <c:ptCount val="6"/>
                <c:pt idx="0">
                  <c:v>41.3</c:v>
                </c:pt>
                <c:pt idx="1">
                  <c:v>15.2</c:v>
                </c:pt>
                <c:pt idx="2">
                  <c:v>10.9</c:v>
                </c:pt>
                <c:pt idx="3">
                  <c:v>15.2</c:v>
                </c:pt>
                <c:pt idx="4">
                  <c:v>15.2</c:v>
                </c:pt>
                <c:pt idx="5">
                  <c:v>2.2000000000000002</c:v>
                </c:pt>
              </c:numCache>
            </c:numRef>
          </c:val>
          <c:extLst>
            <c:ext xmlns:c16="http://schemas.microsoft.com/office/drawing/2014/chart" uri="{C3380CC4-5D6E-409C-BE32-E72D297353CC}">
              <c16:uniqueId val="{0000000E-3D22-4ECB-A617-29591D2625FE}"/>
            </c:ext>
          </c:extLst>
        </c:ser>
        <c:dLbls>
          <c:showLegendKey val="0"/>
          <c:showVal val="0"/>
          <c:showCatName val="1"/>
          <c:showSerName val="0"/>
          <c:showPercent val="1"/>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結果表!$B$12</c:f>
              <c:strCache>
                <c:ptCount val="1"/>
                <c:pt idx="0">
                  <c:v>ＭＢＳ</c:v>
                </c:pt>
              </c:strCache>
            </c:strRef>
          </c:tx>
          <c:spPr>
            <a:ln w="28575" cap="rnd">
              <a:solidFill>
                <a:schemeClr val="accent1">
                  <a:lumMod val="50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結果表!$B$14:$B$31</c:f>
              <c:numCache>
                <c:formatCode>0.0;\-0.0;"*"</c:formatCode>
                <c:ptCount val="18"/>
                <c:pt idx="0">
                  <c:v>0.2</c:v>
                </c:pt>
                <c:pt idx="1">
                  <c:v>0.4</c:v>
                </c:pt>
                <c:pt idx="2">
                  <c:v>0.7</c:v>
                </c:pt>
                <c:pt idx="3">
                  <c:v>0.8</c:v>
                </c:pt>
                <c:pt idx="4">
                  <c:v>0.2</c:v>
                </c:pt>
                <c:pt idx="5">
                  <c:v>0.1</c:v>
                </c:pt>
                <c:pt idx="6">
                  <c:v>0.3</c:v>
                </c:pt>
                <c:pt idx="7">
                  <c:v>0.2</c:v>
                </c:pt>
                <c:pt idx="8">
                  <c:v>0.3</c:v>
                </c:pt>
                <c:pt idx="9">
                  <c:v>0.1</c:v>
                </c:pt>
                <c:pt idx="10">
                  <c:v>0.1</c:v>
                </c:pt>
                <c:pt idx="11">
                  <c:v>0.2</c:v>
                </c:pt>
                <c:pt idx="12">
                  <c:v>0.4</c:v>
                </c:pt>
                <c:pt idx="13">
                  <c:v>1.1000000000000001</c:v>
                </c:pt>
                <c:pt idx="14">
                  <c:v>1.6</c:v>
                </c:pt>
                <c:pt idx="15">
                  <c:v>1.8</c:v>
                </c:pt>
                <c:pt idx="16">
                  <c:v>1.6</c:v>
                </c:pt>
                <c:pt idx="17">
                  <c:v>1.2</c:v>
                </c:pt>
              </c:numCache>
            </c:numRef>
          </c:val>
          <c:smooth val="0"/>
          <c:extLst>
            <c:ext xmlns:c16="http://schemas.microsoft.com/office/drawing/2014/chart" uri="{C3380CC4-5D6E-409C-BE32-E72D297353CC}">
              <c16:uniqueId val="{00000000-A8B2-4CF5-AB76-3560D836FA7E}"/>
            </c:ext>
          </c:extLst>
        </c:ser>
        <c:ser>
          <c:idx val="1"/>
          <c:order val="1"/>
          <c:tx>
            <c:strRef>
              <c:f>結果表!$C$12</c:f>
              <c:strCache>
                <c:ptCount val="1"/>
                <c:pt idx="0">
                  <c:v>ＡＢＣ</c:v>
                </c:pt>
              </c:strCache>
            </c:strRef>
          </c:tx>
          <c:spPr>
            <a:ln w="28575" cap="rnd">
              <a:solidFill>
                <a:schemeClr val="accent2">
                  <a:lumMod val="60000"/>
                  <a:lumOff val="40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結果表!$C$14:$C$31</c:f>
              <c:numCache>
                <c:formatCode>0.0;\-0.0;"*"</c:formatCode>
                <c:ptCount val="18"/>
                <c:pt idx="0">
                  <c:v>1</c:v>
                </c:pt>
                <c:pt idx="1">
                  <c:v>1.1000000000000001</c:v>
                </c:pt>
                <c:pt idx="2">
                  <c:v>0.4</c:v>
                </c:pt>
                <c:pt idx="3">
                  <c:v>0.4</c:v>
                </c:pt>
                <c:pt idx="4">
                  <c:v>0</c:v>
                </c:pt>
                <c:pt idx="5">
                  <c:v>0.1</c:v>
                </c:pt>
                <c:pt idx="6">
                  <c:v>0</c:v>
                </c:pt>
                <c:pt idx="7">
                  <c:v>0.1</c:v>
                </c:pt>
                <c:pt idx="8">
                  <c:v>0</c:v>
                </c:pt>
                <c:pt idx="9">
                  <c:v>0.3</c:v>
                </c:pt>
                <c:pt idx="10">
                  <c:v>0</c:v>
                </c:pt>
                <c:pt idx="11">
                  <c:v>0.1</c:v>
                </c:pt>
                <c:pt idx="12">
                  <c:v>0.1</c:v>
                </c:pt>
                <c:pt idx="13">
                  <c:v>1.3</c:v>
                </c:pt>
                <c:pt idx="14">
                  <c:v>1.7</c:v>
                </c:pt>
                <c:pt idx="15">
                  <c:v>2.5</c:v>
                </c:pt>
                <c:pt idx="16">
                  <c:v>2.7</c:v>
                </c:pt>
                <c:pt idx="17">
                  <c:v>1.7</c:v>
                </c:pt>
              </c:numCache>
            </c:numRef>
          </c:val>
          <c:smooth val="0"/>
          <c:extLst>
            <c:ext xmlns:c16="http://schemas.microsoft.com/office/drawing/2014/chart" uri="{C3380CC4-5D6E-409C-BE32-E72D297353CC}">
              <c16:uniqueId val="{00000001-A8B2-4CF5-AB76-3560D836FA7E}"/>
            </c:ext>
          </c:extLst>
        </c:ser>
        <c:ser>
          <c:idx val="2"/>
          <c:order val="2"/>
          <c:tx>
            <c:strRef>
              <c:f>結果表!$D$12</c:f>
              <c:strCache>
                <c:ptCount val="1"/>
                <c:pt idx="0">
                  <c:v>ＫＴＶ</c:v>
                </c:pt>
              </c:strCache>
            </c:strRef>
          </c:tx>
          <c:spPr>
            <a:ln w="28575" cap="rnd">
              <a:solidFill>
                <a:schemeClr val="accent5">
                  <a:lumMod val="90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結果表!$D$14:$D$31</c:f>
              <c:numCache>
                <c:formatCode>0.0;\-0.0;"*"</c:formatCode>
                <c:ptCount val="18"/>
                <c:pt idx="0">
                  <c:v>0.8</c:v>
                </c:pt>
                <c:pt idx="1">
                  <c:v>2.5</c:v>
                </c:pt>
                <c:pt idx="2">
                  <c:v>1.1000000000000001</c:v>
                </c:pt>
                <c:pt idx="3">
                  <c:v>0.8</c:v>
                </c:pt>
                <c:pt idx="4">
                  <c:v>0.9</c:v>
                </c:pt>
                <c:pt idx="5">
                  <c:v>0.5</c:v>
                </c:pt>
                <c:pt idx="6">
                  <c:v>1.4</c:v>
                </c:pt>
                <c:pt idx="7">
                  <c:v>0.7</c:v>
                </c:pt>
                <c:pt idx="8">
                  <c:v>0.4</c:v>
                </c:pt>
                <c:pt idx="9">
                  <c:v>0.8</c:v>
                </c:pt>
                <c:pt idx="10">
                  <c:v>0.8</c:v>
                </c:pt>
                <c:pt idx="11">
                  <c:v>0.8</c:v>
                </c:pt>
                <c:pt idx="12">
                  <c:v>0.9</c:v>
                </c:pt>
                <c:pt idx="13">
                  <c:v>1.9</c:v>
                </c:pt>
                <c:pt idx="14">
                  <c:v>2.2999999999999998</c:v>
                </c:pt>
                <c:pt idx="15">
                  <c:v>1.9</c:v>
                </c:pt>
                <c:pt idx="16">
                  <c:v>1.8</c:v>
                </c:pt>
                <c:pt idx="17">
                  <c:v>1.1000000000000001</c:v>
                </c:pt>
              </c:numCache>
            </c:numRef>
          </c:val>
          <c:smooth val="0"/>
          <c:extLst>
            <c:ext xmlns:c16="http://schemas.microsoft.com/office/drawing/2014/chart" uri="{C3380CC4-5D6E-409C-BE32-E72D297353CC}">
              <c16:uniqueId val="{00000002-A8B2-4CF5-AB76-3560D836FA7E}"/>
            </c:ext>
          </c:extLst>
        </c:ser>
        <c:ser>
          <c:idx val="3"/>
          <c:order val="3"/>
          <c:tx>
            <c:strRef>
              <c:f>結果表!$E$12</c:f>
              <c:strCache>
                <c:ptCount val="1"/>
                <c:pt idx="0">
                  <c:v>ＹＴＶ</c:v>
                </c:pt>
              </c:strCache>
            </c:strRef>
          </c:tx>
          <c:spPr>
            <a:ln w="28575" cap="rnd">
              <a:solidFill>
                <a:schemeClr val="accent3">
                  <a:lumMod val="75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結果表!$E$14:$E$31</c:f>
              <c:numCache>
                <c:formatCode>0.0;\-0.0;"*"</c:formatCode>
                <c:ptCount val="18"/>
                <c:pt idx="0">
                  <c:v>0.7</c:v>
                </c:pt>
                <c:pt idx="1">
                  <c:v>0.8</c:v>
                </c:pt>
                <c:pt idx="2">
                  <c:v>0.4</c:v>
                </c:pt>
                <c:pt idx="3">
                  <c:v>0.4</c:v>
                </c:pt>
                <c:pt idx="4">
                  <c:v>0.4</c:v>
                </c:pt>
                <c:pt idx="5">
                  <c:v>0.3</c:v>
                </c:pt>
                <c:pt idx="6">
                  <c:v>1.3</c:v>
                </c:pt>
                <c:pt idx="7">
                  <c:v>1.6</c:v>
                </c:pt>
                <c:pt idx="8">
                  <c:v>1.1000000000000001</c:v>
                </c:pt>
                <c:pt idx="9">
                  <c:v>0.5</c:v>
                </c:pt>
                <c:pt idx="10">
                  <c:v>0.3</c:v>
                </c:pt>
                <c:pt idx="11">
                  <c:v>0.9</c:v>
                </c:pt>
                <c:pt idx="12">
                  <c:v>2.1</c:v>
                </c:pt>
                <c:pt idx="13">
                  <c:v>2.9</c:v>
                </c:pt>
                <c:pt idx="14">
                  <c:v>3.1</c:v>
                </c:pt>
                <c:pt idx="15">
                  <c:v>3.2</c:v>
                </c:pt>
                <c:pt idx="16">
                  <c:v>2.8</c:v>
                </c:pt>
                <c:pt idx="17">
                  <c:v>2</c:v>
                </c:pt>
              </c:numCache>
            </c:numRef>
          </c:val>
          <c:smooth val="0"/>
          <c:extLst>
            <c:ext xmlns:c16="http://schemas.microsoft.com/office/drawing/2014/chart" uri="{C3380CC4-5D6E-409C-BE32-E72D297353CC}">
              <c16:uniqueId val="{00000003-A8B2-4CF5-AB76-3560D836FA7E}"/>
            </c:ext>
          </c:extLst>
        </c:ser>
        <c:ser>
          <c:idx val="4"/>
          <c:order val="4"/>
          <c:tx>
            <c:strRef>
              <c:f>結果表!$F$12</c:f>
              <c:strCache>
                <c:ptCount val="1"/>
                <c:pt idx="0">
                  <c:v>ＮＨＫ総合</c:v>
                </c:pt>
              </c:strCache>
            </c:strRef>
          </c:tx>
          <c:spPr>
            <a:ln w="28575" cap="rnd">
              <a:solidFill>
                <a:schemeClr val="tx1">
                  <a:lumMod val="75000"/>
                  <a:lumOff val="25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結果表!$F$14:$F$31</c:f>
              <c:numCache>
                <c:formatCode>0.0;\-0.0;"*"</c:formatCode>
                <c:ptCount val="18"/>
                <c:pt idx="0">
                  <c:v>0.4</c:v>
                </c:pt>
                <c:pt idx="1">
                  <c:v>0.2</c:v>
                </c:pt>
                <c:pt idx="2">
                  <c:v>0.1</c:v>
                </c:pt>
                <c:pt idx="3">
                  <c:v>0.1</c:v>
                </c:pt>
                <c:pt idx="4">
                  <c:v>0</c:v>
                </c:pt>
                <c:pt idx="5">
                  <c:v>0</c:v>
                </c:pt>
                <c:pt idx="6">
                  <c:v>0.1</c:v>
                </c:pt>
                <c:pt idx="7">
                  <c:v>0.2</c:v>
                </c:pt>
                <c:pt idx="8">
                  <c:v>0</c:v>
                </c:pt>
                <c:pt idx="9">
                  <c:v>0</c:v>
                </c:pt>
                <c:pt idx="10">
                  <c:v>0</c:v>
                </c:pt>
                <c:pt idx="11">
                  <c:v>0</c:v>
                </c:pt>
                <c:pt idx="12">
                  <c:v>0.1</c:v>
                </c:pt>
                <c:pt idx="13">
                  <c:v>0.3</c:v>
                </c:pt>
                <c:pt idx="14">
                  <c:v>0.7</c:v>
                </c:pt>
                <c:pt idx="15">
                  <c:v>1.1000000000000001</c:v>
                </c:pt>
                <c:pt idx="16">
                  <c:v>0.2</c:v>
                </c:pt>
                <c:pt idx="17">
                  <c:v>0</c:v>
                </c:pt>
              </c:numCache>
            </c:numRef>
          </c:val>
          <c:smooth val="0"/>
          <c:extLst>
            <c:ext xmlns:c16="http://schemas.microsoft.com/office/drawing/2014/chart" uri="{C3380CC4-5D6E-409C-BE32-E72D297353CC}">
              <c16:uniqueId val="{00000004-A8B2-4CF5-AB76-3560D836FA7E}"/>
            </c:ext>
          </c:extLst>
        </c:ser>
        <c:ser>
          <c:idx val="5"/>
          <c:order val="5"/>
          <c:tx>
            <c:strRef>
              <c:f>結果表!$G$12</c:f>
              <c:strCache>
                <c:ptCount val="1"/>
                <c:pt idx="0">
                  <c:v>ＮＨＫＥテレ</c:v>
                </c:pt>
              </c:strCache>
            </c:strRef>
          </c:tx>
          <c:spPr>
            <a:ln w="28575" cap="rnd">
              <a:solidFill>
                <a:schemeClr val="accent6"/>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結果表!$G$14:$G$31</c:f>
              <c:numCache>
                <c:formatCode>0.0;\-0.0;"*"</c:formatCode>
                <c:ptCount val="18"/>
                <c:pt idx="0">
                  <c:v>0.3</c:v>
                </c:pt>
                <c:pt idx="1">
                  <c:v>1.3</c:v>
                </c:pt>
                <c:pt idx="2">
                  <c:v>1.4</c:v>
                </c:pt>
                <c:pt idx="3">
                  <c:v>0.2</c:v>
                </c:pt>
                <c:pt idx="4">
                  <c:v>0.1</c:v>
                </c:pt>
                <c:pt idx="5">
                  <c:v>0.2</c:v>
                </c:pt>
                <c:pt idx="6">
                  <c:v>0.1</c:v>
                </c:pt>
                <c:pt idx="7">
                  <c:v>0.1</c:v>
                </c:pt>
                <c:pt idx="8">
                  <c:v>0.1</c:v>
                </c:pt>
                <c:pt idx="9">
                  <c:v>0.1</c:v>
                </c:pt>
                <c:pt idx="10">
                  <c:v>0.3</c:v>
                </c:pt>
                <c:pt idx="11">
                  <c:v>0.5</c:v>
                </c:pt>
                <c:pt idx="12">
                  <c:v>0.7</c:v>
                </c:pt>
                <c:pt idx="13">
                  <c:v>0.5</c:v>
                </c:pt>
                <c:pt idx="14">
                  <c:v>0.1</c:v>
                </c:pt>
                <c:pt idx="15">
                  <c:v>0</c:v>
                </c:pt>
                <c:pt idx="16">
                  <c:v>0.1</c:v>
                </c:pt>
                <c:pt idx="17">
                  <c:v>0</c:v>
                </c:pt>
              </c:numCache>
            </c:numRef>
          </c:val>
          <c:smooth val="0"/>
          <c:extLst>
            <c:ext xmlns:c16="http://schemas.microsoft.com/office/drawing/2014/chart" uri="{C3380CC4-5D6E-409C-BE32-E72D297353CC}">
              <c16:uniqueId val="{00000005-A8B2-4CF5-AB76-3560D836FA7E}"/>
            </c:ext>
          </c:extLst>
        </c:ser>
        <c:ser>
          <c:idx val="6"/>
          <c:order val="6"/>
          <c:tx>
            <c:strRef>
              <c:f>結果表!$H$12</c:f>
              <c:strCache>
                <c:ptCount val="1"/>
                <c:pt idx="0">
                  <c:v>テレビ大阪</c:v>
                </c:pt>
              </c:strCache>
            </c:strRef>
          </c:tx>
          <c:spPr>
            <a:ln w="28575" cap="rnd">
              <a:solidFill>
                <a:srgbClr val="A4E8FA"/>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結果表!$H$14:$H$31</c:f>
              <c:numCache>
                <c:formatCode>0.0;\-0.0;"*"</c:formatCode>
                <c:ptCount val="18"/>
                <c:pt idx="0">
                  <c:v>0</c:v>
                </c:pt>
                <c:pt idx="1">
                  <c:v>0.2</c:v>
                </c:pt>
                <c:pt idx="2">
                  <c:v>0</c:v>
                </c:pt>
                <c:pt idx="3">
                  <c:v>0.1</c:v>
                </c:pt>
                <c:pt idx="4">
                  <c:v>0.1</c:v>
                </c:pt>
                <c:pt idx="5">
                  <c:v>0</c:v>
                </c:pt>
                <c:pt idx="6">
                  <c:v>0</c:v>
                </c:pt>
                <c:pt idx="7">
                  <c:v>0</c:v>
                </c:pt>
                <c:pt idx="8">
                  <c:v>0</c:v>
                </c:pt>
                <c:pt idx="9">
                  <c:v>0</c:v>
                </c:pt>
                <c:pt idx="10">
                  <c:v>0</c:v>
                </c:pt>
                <c:pt idx="11">
                  <c:v>0.1</c:v>
                </c:pt>
                <c:pt idx="12">
                  <c:v>0.4</c:v>
                </c:pt>
                <c:pt idx="13">
                  <c:v>0.6</c:v>
                </c:pt>
                <c:pt idx="14">
                  <c:v>0.3</c:v>
                </c:pt>
                <c:pt idx="15">
                  <c:v>0.2</c:v>
                </c:pt>
                <c:pt idx="16">
                  <c:v>0.1</c:v>
                </c:pt>
                <c:pt idx="17">
                  <c:v>0.2</c:v>
                </c:pt>
              </c:numCache>
            </c:numRef>
          </c:val>
          <c:smooth val="0"/>
          <c:extLst>
            <c:ext xmlns:c16="http://schemas.microsoft.com/office/drawing/2014/chart" uri="{C3380CC4-5D6E-409C-BE32-E72D297353CC}">
              <c16:uniqueId val="{00000006-A8B2-4CF5-AB76-3560D836FA7E}"/>
            </c:ext>
          </c:extLst>
        </c:ser>
        <c:ser>
          <c:idx val="7"/>
          <c:order val="7"/>
          <c:tx>
            <c:strRef>
              <c:f>結果表!$I$12</c:f>
              <c:strCache>
                <c:ptCount val="1"/>
                <c:pt idx="0">
                  <c:v>FM802</c:v>
                </c:pt>
              </c:strCache>
            </c:strRef>
          </c:tx>
          <c:spPr>
            <a:ln w="57150" cap="rnd">
              <a:solidFill>
                <a:srgbClr val="FF0000"/>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結果表!$I$14:$I$31</c:f>
              <c:numCache>
                <c:formatCode>0.0;\-0.0;"*"</c:formatCode>
                <c:ptCount val="18"/>
                <c:pt idx="0">
                  <c:v>2.8</c:v>
                </c:pt>
                <c:pt idx="1">
                  <c:v>3.5</c:v>
                </c:pt>
                <c:pt idx="2">
                  <c:v>4.7</c:v>
                </c:pt>
                <c:pt idx="3">
                  <c:v>5.3</c:v>
                </c:pt>
                <c:pt idx="4">
                  <c:v>5.4</c:v>
                </c:pt>
                <c:pt idx="5">
                  <c:v>5.0999999999999996</c:v>
                </c:pt>
                <c:pt idx="6">
                  <c:v>6</c:v>
                </c:pt>
                <c:pt idx="7">
                  <c:v>5</c:v>
                </c:pt>
                <c:pt idx="8">
                  <c:v>5.2</c:v>
                </c:pt>
                <c:pt idx="9">
                  <c:v>4.5999999999999996</c:v>
                </c:pt>
                <c:pt idx="10">
                  <c:v>4</c:v>
                </c:pt>
                <c:pt idx="11">
                  <c:v>3.3</c:v>
                </c:pt>
                <c:pt idx="12">
                  <c:v>1.8</c:v>
                </c:pt>
                <c:pt idx="13">
                  <c:v>1.4</c:v>
                </c:pt>
                <c:pt idx="14">
                  <c:v>1.4</c:v>
                </c:pt>
                <c:pt idx="15">
                  <c:v>0.7</c:v>
                </c:pt>
                <c:pt idx="16">
                  <c:v>0.2</c:v>
                </c:pt>
                <c:pt idx="17">
                  <c:v>0.1</c:v>
                </c:pt>
              </c:numCache>
            </c:numRef>
          </c:val>
          <c:smooth val="0"/>
          <c:extLst>
            <c:ext xmlns:c16="http://schemas.microsoft.com/office/drawing/2014/chart" uri="{C3380CC4-5D6E-409C-BE32-E72D297353CC}">
              <c16:uniqueId val="{00000007-A8B2-4CF5-AB76-3560D836FA7E}"/>
            </c:ext>
          </c:extLst>
        </c:ser>
        <c:dLbls>
          <c:showLegendKey val="0"/>
          <c:showVal val="0"/>
          <c:showCatName val="0"/>
          <c:showSerName val="0"/>
          <c:showPercent val="0"/>
          <c:showBubbleSize val="0"/>
        </c:dLbls>
        <c:smooth val="0"/>
        <c:axId val="371174232"/>
        <c:axId val="371173840"/>
      </c:lineChart>
      <c:catAx>
        <c:axId val="371174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3840"/>
        <c:crosses val="autoZero"/>
        <c:auto val="1"/>
        <c:lblAlgn val="ctr"/>
        <c:lblOffset val="100"/>
        <c:noMultiLvlLbl val="0"/>
      </c:catAx>
      <c:valAx>
        <c:axId val="371173840"/>
        <c:scaling>
          <c:orientation val="minMax"/>
        </c:scaling>
        <c:delete val="0"/>
        <c:axPos val="l"/>
        <c:majorGridlines>
          <c:spPr>
            <a:ln w="9525" cap="flat" cmpd="sng" algn="ctr">
              <a:solidFill>
                <a:schemeClr val="tx1">
                  <a:lumMod val="15000"/>
                  <a:lumOff val="85000"/>
                </a:schemeClr>
              </a:solidFill>
              <a:round/>
            </a:ln>
            <a:effectLst/>
          </c:spPr>
        </c:majorGridlines>
        <c:numFmt formatCode="0.0;\-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42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Entry>
      <c:legendEntry>
        <c:idx val="1"/>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Entry>
      <c:legendEntry>
        <c:idx val="2"/>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Entry>
      <c:legendEntry>
        <c:idx val="5"/>
        <c:delete val="1"/>
      </c:legendEntry>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latin typeface="+mn-ea"/>
          <a:ea typeface="+mn-ea"/>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Sheet1!$B$2</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BEA-4DCC-BCAE-39777AED19A0}"/>
              </c:ext>
            </c:extLst>
          </c:dPt>
          <c:dPt>
            <c:idx val="1"/>
            <c:bubble3D val="0"/>
            <c:spPr>
              <a:solidFill>
                <a:srgbClr val="92BAD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BEA-4DCC-BCAE-39777AED19A0}"/>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BEA-4DCC-BCAE-39777AED19A0}"/>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5BEA-4DCC-BCAE-39777AED19A0}"/>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BEA-4DCC-BCAE-39777AED19A0}"/>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BEA-4DCC-BCAE-39777AED19A0}"/>
              </c:ext>
            </c:extLst>
          </c:dPt>
          <c:dLbls>
            <c:dLbl>
              <c:idx val="0"/>
              <c:layout>
                <c:manualLayout>
                  <c:x val="3.4228762563216185E-2"/>
                  <c:y val="-0.49068491356564209"/>
                </c:manualLayout>
              </c:layout>
              <c:tx>
                <c:rich>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b="1"/>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b="1"/>
                      </a:pPr>
                      <a:t>[パーセンテージ]</a:t>
                    </a:fld>
                    <a:endParaRPr lang="en-US" altLang="ja-JP" sz="900" b="1" baseline="0">
                      <a:solidFill>
                        <a:schemeClr val="tx1">
                          <a:lumMod val="75000"/>
                          <a:lumOff val="25000"/>
                        </a:schemeClr>
                      </a:solidFill>
                    </a:endParaRPr>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6009218359900136"/>
                      <c:h val="0.18369932163072267"/>
                    </c:manualLayout>
                  </c15:layout>
                  <c15:dlblFieldTable/>
                  <c15:showDataLabelsRange val="0"/>
                </c:ext>
                <c:ext xmlns:c16="http://schemas.microsoft.com/office/drawing/2014/chart" uri="{C3380CC4-5D6E-409C-BE32-E72D297353CC}">
                  <c16:uniqueId val="{00000001-5BEA-4DCC-BCAE-39777AED19A0}"/>
                </c:ext>
              </c:extLst>
            </c:dLbl>
            <c:dLbl>
              <c:idx val="1"/>
              <c:layout>
                <c:manualLayout>
                  <c:x val="-3.9880209333589399E-2"/>
                  <c:y val="0.18938570861800713"/>
                </c:manualLayout>
              </c:layout>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7449587094296138"/>
                      <c:h val="0.18369932163072267"/>
                    </c:manualLayout>
                  </c15:layout>
                </c:ext>
                <c:ext xmlns:c16="http://schemas.microsoft.com/office/drawing/2014/chart" uri="{C3380CC4-5D6E-409C-BE32-E72D297353CC}">
                  <c16:uniqueId val="{00000003-5BEA-4DCC-BCAE-39777AED19A0}"/>
                </c:ext>
              </c:extLst>
            </c:dLbl>
            <c:dLbl>
              <c:idx val="2"/>
              <c:layout>
                <c:manualLayout>
                  <c:x val="-0.22732059407208247"/>
                  <c:y val="7.85963080503979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BEA-4DCC-BCAE-39777AED19A0}"/>
                </c:ext>
              </c:extLst>
            </c:dLbl>
            <c:dLbl>
              <c:idx val="3"/>
              <c:layout>
                <c:manualLayout>
                  <c:x val="-0.2184959349593496"/>
                  <c:y val="-1.96544936053254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BEA-4DCC-BCAE-39777AED19A0}"/>
                </c:ext>
              </c:extLst>
            </c:dLbl>
            <c:dLbl>
              <c:idx val="4"/>
              <c:layout>
                <c:manualLayout>
                  <c:x val="-0.17276422764227642"/>
                  <c:y val="-5.8963480815976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BEA-4DCC-BCAE-39777AED19A0}"/>
                </c:ext>
              </c:extLst>
            </c:dLbl>
            <c:dLbl>
              <c:idx val="5"/>
              <c:layout>
                <c:manualLayout>
                  <c:x val="-0.14567269220920556"/>
                  <c:y val="-0.15407525463830157"/>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5BEA-4DCC-BCAE-39777AED19A0}"/>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Sheet1!$A$3:$A$8</c:f>
              <c:strCache>
                <c:ptCount val="6"/>
                <c:pt idx="0">
                  <c:v>FM802</c:v>
                </c:pt>
                <c:pt idx="1">
                  <c:v>FM COCOLO</c:v>
                </c:pt>
                <c:pt idx="2">
                  <c:v>FM大阪</c:v>
                </c:pt>
                <c:pt idx="3">
                  <c:v>ABC</c:v>
                </c:pt>
                <c:pt idx="4">
                  <c:v>MBS</c:v>
                </c:pt>
                <c:pt idx="5">
                  <c:v>OBC</c:v>
                </c:pt>
              </c:strCache>
            </c:strRef>
          </c:cat>
          <c:val>
            <c:numRef>
              <c:f>Sheet1!$B$3:$B$8</c:f>
              <c:numCache>
                <c:formatCode>0</c:formatCode>
                <c:ptCount val="6"/>
                <c:pt idx="0">
                  <c:v>65.57770034843206</c:v>
                </c:pt>
                <c:pt idx="1">
                  <c:v>1.7383275261324045</c:v>
                </c:pt>
                <c:pt idx="2">
                  <c:v>4.4951219512195122</c:v>
                </c:pt>
                <c:pt idx="3">
                  <c:v>6.9958188153310115</c:v>
                </c:pt>
                <c:pt idx="4">
                  <c:v>20.200696864111496</c:v>
                </c:pt>
                <c:pt idx="5">
                  <c:v>0.99233449477351909</c:v>
                </c:pt>
              </c:numCache>
            </c:numRef>
          </c:val>
          <c:extLst>
            <c:ext xmlns:c16="http://schemas.microsoft.com/office/drawing/2014/chart" uri="{C3380CC4-5D6E-409C-BE32-E72D297353CC}">
              <c16:uniqueId val="{0000000E-5BEA-4DCC-BCAE-39777AED19A0}"/>
            </c:ext>
          </c:extLst>
        </c:ser>
        <c:dLbls>
          <c:showLegendKey val="0"/>
          <c:showVal val="0"/>
          <c:showCatName val="1"/>
          <c:showSerName val="0"/>
          <c:showPercent val="1"/>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到達率（％）</c:v>
                </c:pt>
              </c:strCache>
            </c:strRef>
          </c:tx>
          <c:spPr>
            <a:solidFill>
              <a:srgbClr val="629DD1"/>
            </a:solidFill>
            <a:ln>
              <a:noFill/>
            </a:ln>
            <a:effectLst/>
          </c:spPr>
          <c:invertIfNegative val="0"/>
          <c:dLbls>
            <c:dLbl>
              <c:idx val="0"/>
              <c:layout>
                <c:manualLayout>
                  <c:x val="3.1044553181296714E-3"/>
                  <c:y val="1.1810727065772931E-2"/>
                </c:manualLayout>
              </c:layout>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3284515809409322"/>
                      <c:h val="0.28108423785681863"/>
                    </c:manualLayout>
                  </c15:layout>
                </c:ext>
                <c:ext xmlns:c16="http://schemas.microsoft.com/office/drawing/2014/chart" uri="{C3380CC4-5D6E-409C-BE32-E72D297353CC}">
                  <c16:uniqueId val="{00000000-36A7-4EAD-AC3F-3C1C545D9B73}"/>
                </c:ext>
              </c:extLst>
            </c:dLbl>
            <c:spPr>
              <a:noFill/>
              <a:ln>
                <a:noFill/>
              </a:ln>
              <a:effectLst/>
            </c:spPr>
            <c:txPr>
              <a:bodyPr rot="0" spcFirstLastPara="1" vertOverflow="ellipsis" vert="horz" wrap="square" lIns="38100" tIns="19050" rIns="38100" bIns="19050" anchor="ctr" anchorCtr="1">
                <a:spAutoFit/>
              </a:bodyPr>
              <a:lstStyle/>
              <a:p>
                <a:pPr>
                  <a:defRPr lang="ja-JP" sz="1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カテゴリ 1</c:v>
                </c:pt>
              </c:strCache>
            </c:strRef>
          </c:cat>
          <c:val>
            <c:numRef>
              <c:f>Sheet1!$B$2</c:f>
              <c:numCache>
                <c:formatCode>0%</c:formatCode>
                <c:ptCount val="1"/>
                <c:pt idx="0">
                  <c:v>8.6999999999999994E-2</c:v>
                </c:pt>
              </c:numCache>
            </c:numRef>
          </c:val>
          <c:extLst>
            <c:ext xmlns:c16="http://schemas.microsoft.com/office/drawing/2014/chart" uri="{C3380CC4-5D6E-409C-BE32-E72D297353CC}">
              <c16:uniqueId val="{00000000-D96D-4460-B124-9996C49627B0}"/>
            </c:ext>
          </c:extLst>
        </c:ser>
        <c:ser>
          <c:idx val="1"/>
          <c:order val="1"/>
          <c:tx>
            <c:strRef>
              <c:f>Sheet1!$C$1</c:f>
              <c:strCache>
                <c:ptCount val="1"/>
                <c:pt idx="0">
                  <c:v>未達</c:v>
                </c:pt>
              </c:strCache>
            </c:strRef>
          </c:tx>
          <c:spPr>
            <a:solidFill>
              <a:srgbClr val="CCE1FC">
                <a:alpha val="70000"/>
              </a:srgbClr>
            </a:solidFill>
            <a:ln>
              <a:noFill/>
            </a:ln>
            <a:effectLst/>
          </c:spPr>
          <c:invertIfNegative val="0"/>
          <c:dPt>
            <c:idx val="0"/>
            <c:invertIfNegative val="0"/>
            <c:bubble3D val="0"/>
            <c:spPr>
              <a:solidFill>
                <a:schemeClr val="bg1">
                  <a:lumMod val="75000"/>
                  <a:alpha val="70000"/>
                </a:schemeClr>
              </a:solidFill>
              <a:ln>
                <a:noFill/>
              </a:ln>
              <a:effectLst/>
            </c:spPr>
            <c:extLst>
              <c:ext xmlns:c16="http://schemas.microsoft.com/office/drawing/2014/chart" uri="{C3380CC4-5D6E-409C-BE32-E72D297353CC}">
                <c16:uniqueId val="{00000003-D96D-4460-B124-9996C49627B0}"/>
              </c:ext>
            </c:extLst>
          </c:dPt>
          <c:dLbls>
            <c:delete val="1"/>
          </c:dLbls>
          <c:cat>
            <c:strRef>
              <c:f>Sheet1!$A$2</c:f>
              <c:strCache>
                <c:ptCount val="1"/>
                <c:pt idx="0">
                  <c:v>カテゴリ 1</c:v>
                </c:pt>
              </c:strCache>
            </c:strRef>
          </c:cat>
          <c:val>
            <c:numRef>
              <c:f>Sheet1!$C$2</c:f>
              <c:numCache>
                <c:formatCode>0.00%</c:formatCode>
                <c:ptCount val="1"/>
                <c:pt idx="0">
                  <c:v>0.91300000000000003</c:v>
                </c:pt>
              </c:numCache>
            </c:numRef>
          </c:val>
          <c:extLst>
            <c:ext xmlns:c16="http://schemas.microsoft.com/office/drawing/2014/chart" uri="{C3380CC4-5D6E-409C-BE32-E72D297353CC}">
              <c16:uniqueId val="{00000001-D96D-4460-B124-9996C49627B0}"/>
            </c:ext>
          </c:extLst>
        </c:ser>
        <c:dLbls>
          <c:dLblPos val="ctr"/>
          <c:showLegendKey val="0"/>
          <c:showVal val="1"/>
          <c:showCatName val="0"/>
          <c:showSerName val="0"/>
          <c:showPercent val="0"/>
          <c:showBubbleSize val="0"/>
        </c:dLbls>
        <c:gapWidth val="60"/>
        <c:overlap val="100"/>
        <c:axId val="2129248143"/>
        <c:axId val="2099226400"/>
      </c:barChart>
      <c:catAx>
        <c:axId val="2129248143"/>
        <c:scaling>
          <c:orientation val="minMax"/>
        </c:scaling>
        <c:delete val="1"/>
        <c:axPos val="l"/>
        <c:numFmt formatCode="General" sourceLinked="1"/>
        <c:majorTickMark val="none"/>
        <c:minorTickMark val="none"/>
        <c:tickLblPos val="nextTo"/>
        <c:crossAx val="2099226400"/>
        <c:crosses val="autoZero"/>
        <c:auto val="1"/>
        <c:lblAlgn val="ctr"/>
        <c:lblOffset val="100"/>
        <c:noMultiLvlLbl val="0"/>
      </c:catAx>
      <c:valAx>
        <c:axId val="2099226400"/>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n-lt"/>
                <a:ea typeface="+mn-ea"/>
                <a:cs typeface="+mn-cs"/>
              </a:defRPr>
            </a:pPr>
            <a:endParaRPr lang="ja-JP"/>
          </a:p>
        </c:txPr>
        <c:crossAx val="2129248143"/>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FCF-4F42-A043-F5ECBF4D136A}"/>
              </c:ext>
            </c:extLst>
          </c:dPt>
          <c:dPt>
            <c:idx val="1"/>
            <c:bubble3D val="0"/>
            <c:spPr>
              <a:solidFill>
                <a:srgbClr val="BFBFBF"/>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FCF-4F42-A043-F5ECBF4D136A}"/>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FCF-4F42-A043-F5ECBF4D136A}"/>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DFCF-4F42-A043-F5ECBF4D136A}"/>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DFCF-4F42-A043-F5ECBF4D136A}"/>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DFCF-4F42-A043-F5ECBF4D136A}"/>
              </c:ext>
            </c:extLst>
          </c:dPt>
          <c:dPt>
            <c:idx val="6"/>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DFCF-4F42-A043-F5ECBF4D136A}"/>
              </c:ext>
            </c:extLst>
          </c:dPt>
          <c:dLbls>
            <c:dLbl>
              <c:idx val="0"/>
              <c:layout>
                <c:manualLayout>
                  <c:x val="9.9997199283016452E-2"/>
                  <c:y val="-8.2764411147997444E-2"/>
                </c:manualLayout>
              </c:layout>
              <c:tx>
                <c:rich>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b="1"/>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b="1"/>
                      </a:pPr>
                      <a:t>[パーセンテージ]</a:t>
                    </a:fld>
                    <a:endParaRPr lang="en-US" altLang="ja-JP" sz="900" b="1" baseline="0">
                      <a:solidFill>
                        <a:schemeClr val="tx1">
                          <a:lumMod val="75000"/>
                          <a:lumOff val="25000"/>
                        </a:schemeClr>
                      </a:solidFill>
                    </a:endParaRPr>
                  </a:p>
                </c:rich>
              </c:tx>
              <c:numFmt formatCode="0%" sourceLinked="0"/>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40074259010306645"/>
                      <c:h val="0.18369932163072267"/>
                    </c:manualLayout>
                  </c15:layout>
                  <c15:dlblFieldTable/>
                  <c15:showDataLabelsRange val="0"/>
                </c:ext>
                <c:ext xmlns:c16="http://schemas.microsoft.com/office/drawing/2014/chart" uri="{C3380CC4-5D6E-409C-BE32-E72D297353CC}">
                  <c16:uniqueId val="{00000001-DFCF-4F42-A043-F5ECBF4D136A}"/>
                </c:ext>
              </c:extLst>
            </c:dLbl>
            <c:dLbl>
              <c:idx val="1"/>
              <c:layout>
                <c:manualLayout>
                  <c:x val="6.9451379553165604E-2"/>
                  <c:y val="-2.180111231640177E-2"/>
                </c:manualLayout>
              </c:layout>
              <c:tx>
                <c:rich>
                  <a:bodyPr rot="0" spcFirstLastPara="1" vertOverflow="clip" horzOverflow="clip" vert="horz" wrap="square" lIns="36576" tIns="18288" rIns="36576" bIns="18288" anchor="ctr" anchorCtr="1">
                    <a:spAutoFit/>
                  </a:bodyPr>
                  <a:lstStyle/>
                  <a:p>
                    <a:pPr>
                      <a:defRPr lang="ja-JP" sz="600" b="1" i="0" u="none" strike="noStrike" kern="1200" baseline="0">
                        <a:solidFill>
                          <a:schemeClr val="dk1">
                            <a:lumMod val="65000"/>
                            <a:lumOff val="35000"/>
                          </a:schemeClr>
                        </a:solidFill>
                        <a:latin typeface="+mn-lt"/>
                        <a:ea typeface="+mn-ea"/>
                        <a:cs typeface="+mn-cs"/>
                      </a:defRPr>
                    </a:pPr>
                    <a:fld id="{2567B77C-ADDB-4D00-9B3D-3BB5E61C991E}" type="CATEGORYNAME">
                      <a:rPr lang="en-US" altLang="ja-JP" sz="600" b="1" smtClean="0"/>
                      <a:pPr>
                        <a:defRPr lang="ja-JP" sz="600" b="1"/>
                      </a:pPr>
                      <a:t>[分類名]</a:t>
                    </a:fld>
                    <a:r>
                      <a:rPr lang="en-US" altLang="ja-JP" sz="600" b="1" baseline="0"/>
                      <a:t>
</a:t>
                    </a:r>
                    <a:fld id="{C490DFC3-DB16-4C73-A588-9D60E2D4DC3E}" type="PERCENTAGE">
                      <a:rPr lang="en-US" altLang="ja-JP" sz="600" b="1" baseline="0"/>
                      <a:pPr>
                        <a:defRPr lang="ja-JP" sz="600" b="1"/>
                      </a:pPr>
                      <a:t>[パーセンテージ]</a:t>
                    </a:fld>
                    <a:endParaRPr lang="en-US" altLang="ja-JP" sz="600" b="1" baseline="0"/>
                  </a:p>
                </c:rich>
              </c:tx>
              <c:numFmt formatCode="0%" sourceLinked="0"/>
              <c:spPr>
                <a:noFill/>
                <a:ln>
                  <a:noFill/>
                </a:ln>
                <a:effectLst/>
              </c:spPr>
              <c:txPr>
                <a:bodyPr rot="0" spcFirstLastPara="1" vertOverflow="clip" horzOverflow="clip" vert="horz" wrap="square" lIns="36576" tIns="18288" rIns="36576" bIns="18288" anchor="ctr" anchorCtr="1">
                  <a:spAutoFit/>
                </a:bodyPr>
                <a:lstStyle/>
                <a:p>
                  <a:pPr>
                    <a:defRPr lang="ja-JP" sz="600"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23221944817873375"/>
                      <c:h val="0.11889428316655108"/>
                    </c:manualLayout>
                  </c15:layout>
                  <c15:dlblFieldTable/>
                  <c15:showDataLabelsRange val="0"/>
                </c:ext>
                <c:ext xmlns:c16="http://schemas.microsoft.com/office/drawing/2014/chart" uri="{C3380CC4-5D6E-409C-BE32-E72D297353CC}">
                  <c16:uniqueId val="{00000003-DFCF-4F42-A043-F5ECBF4D136A}"/>
                </c:ext>
              </c:extLst>
            </c:dLbl>
            <c:dLbl>
              <c:idx val="2"/>
              <c:layout>
                <c:manualLayout>
                  <c:x val="-0.1104506753728955"/>
                  <c:y val="0.1163994592776448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FCF-4F42-A043-F5ECBF4D136A}"/>
                </c:ext>
              </c:extLst>
            </c:dLbl>
            <c:dLbl>
              <c:idx val="3"/>
              <c:layout>
                <c:manualLayout>
                  <c:x val="-0.13719512195121952"/>
                  <c:y val="8.83538457155322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FCF-4F42-A043-F5ECBF4D136A}"/>
                </c:ext>
              </c:extLst>
            </c:dLbl>
            <c:dLbl>
              <c:idx val="4"/>
              <c:layout>
                <c:manualLayout>
                  <c:x val="-0.23373983739837398"/>
                  <c:y val="-1.035987632613263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FCF-4F42-A043-F5ECBF4D136A}"/>
                </c:ext>
              </c:extLst>
            </c:dLbl>
            <c:dLbl>
              <c:idx val="5"/>
              <c:layout>
                <c:manualLayout>
                  <c:x val="-0.20156700115229498"/>
                  <c:y val="-0.11398627953168579"/>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DFCF-4F42-A043-F5ECBF4D136A}"/>
                </c:ext>
              </c:extLst>
            </c:dLbl>
            <c:dLbl>
              <c:idx val="6"/>
              <c:layout>
                <c:manualLayout>
                  <c:x val="-7.538729914858204E-3"/>
                  <c:y val="-0.12509030820238731"/>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lang="ja-JP" sz="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6679447715485973"/>
                      <c:h val="0.12492422962646446"/>
                    </c:manualLayout>
                  </c15:layout>
                </c:ext>
                <c:ext xmlns:c16="http://schemas.microsoft.com/office/drawing/2014/chart" uri="{C3380CC4-5D6E-409C-BE32-E72D297353CC}">
                  <c16:uniqueId val="{0000000D-DFCF-4F42-A043-F5ECBF4D136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ja-JP" sz="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5"/>
                <c:pt idx="0">
                  <c:v>FM COCOLO</c:v>
                </c:pt>
                <c:pt idx="1">
                  <c:v>FM802</c:v>
                </c:pt>
                <c:pt idx="2">
                  <c:v>FM大阪</c:v>
                </c:pt>
                <c:pt idx="3">
                  <c:v>NHK-FM</c:v>
                </c:pt>
                <c:pt idx="4">
                  <c:v>その他のFM局</c:v>
                </c:pt>
              </c:strCache>
            </c:strRef>
          </c:cat>
          <c:val>
            <c:numRef>
              <c:f>Sheet1!$B$2:$B$8</c:f>
              <c:numCache>
                <c:formatCode>General</c:formatCode>
                <c:ptCount val="7"/>
                <c:pt idx="0">
                  <c:v>19.8</c:v>
                </c:pt>
                <c:pt idx="1">
                  <c:v>53.2</c:v>
                </c:pt>
                <c:pt idx="2">
                  <c:v>14.4</c:v>
                </c:pt>
                <c:pt idx="3">
                  <c:v>3.1</c:v>
                </c:pt>
                <c:pt idx="4">
                  <c:v>9.5</c:v>
                </c:pt>
              </c:numCache>
            </c:numRef>
          </c:val>
          <c:extLst>
            <c:ext xmlns:c16="http://schemas.microsoft.com/office/drawing/2014/chart" uri="{C3380CC4-5D6E-409C-BE32-E72D297353CC}">
              <c16:uniqueId val="{0000000E-DFCF-4F42-A043-F5ECBF4D136A}"/>
            </c:ext>
          </c:extLst>
        </c:ser>
        <c:dLbls>
          <c:showLegendKey val="0"/>
          <c:showVal val="0"/>
          <c:showCatName val="1"/>
          <c:showSerName val="0"/>
          <c:showPercent val="1"/>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E15-448A-830D-3398255EADE2}"/>
              </c:ext>
            </c:extLst>
          </c:dPt>
          <c:dPt>
            <c:idx val="1"/>
            <c:bubble3D val="0"/>
            <c:spPr>
              <a:solidFill>
                <a:schemeClr val="accent4">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E15-448A-830D-3398255EADE2}"/>
              </c:ext>
            </c:extLst>
          </c:dPt>
          <c:dLbls>
            <c:dLbl>
              <c:idx val="0"/>
              <c:layout>
                <c:manualLayout>
                  <c:x val="0.10024434023159719"/>
                  <c:y val="-0.11286485673074927"/>
                </c:manualLayout>
              </c:layout>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0.2161165300329938"/>
                    </c:manualLayout>
                  </c15:layout>
                </c:ext>
                <c:ext xmlns:c16="http://schemas.microsoft.com/office/drawing/2014/chart" uri="{C3380CC4-5D6E-409C-BE32-E72D297353CC}">
                  <c16:uniqueId val="{00000001-FE15-448A-830D-3398255EADE2}"/>
                </c:ext>
              </c:extLst>
            </c:dLbl>
            <c:dLbl>
              <c:idx val="1"/>
              <c:layout>
                <c:manualLayout>
                  <c:x val="-0.10100015094688905"/>
                  <c:y val="4.2044270270529822E-2"/>
                </c:manualLayout>
              </c:layout>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0.2161165300329938"/>
                    </c:manualLayout>
                  </c15:layout>
                </c:ext>
                <c:ext xmlns:c16="http://schemas.microsoft.com/office/drawing/2014/chart" uri="{C3380CC4-5D6E-409C-BE32-E72D297353CC}">
                  <c16:uniqueId val="{00000003-FE15-448A-830D-3398255EADE2}"/>
                </c:ext>
              </c:extLst>
            </c:dLbl>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ja-JP"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男性</c:v>
                </c:pt>
                <c:pt idx="1">
                  <c:v>女性</c:v>
                </c:pt>
              </c:strCache>
            </c:strRef>
          </c:cat>
          <c:val>
            <c:numRef>
              <c:f>Sheet1!$B$2:$B$3</c:f>
              <c:numCache>
                <c:formatCode>0</c:formatCode>
                <c:ptCount val="2"/>
                <c:pt idx="0">
                  <c:v>55.052211302211305</c:v>
                </c:pt>
                <c:pt idx="1">
                  <c:v>44.947788697788695</c:v>
                </c:pt>
              </c:numCache>
            </c:numRef>
          </c:val>
          <c:extLst>
            <c:ext xmlns:c16="http://schemas.microsoft.com/office/drawing/2014/chart" uri="{C3380CC4-5D6E-409C-BE32-E72D297353CC}">
              <c16:uniqueId val="{00000000-FE15-448A-830D-3398255EADE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solidFill>
              <a:schemeClr val="bg1">
                <a:lumMod val="75000"/>
              </a:schemeClr>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D8A-4DF5-8C27-D9F962367544}"/>
              </c:ext>
            </c:extLst>
          </c:dPt>
          <c:dPt>
            <c:idx val="1"/>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D8A-4DF5-8C27-D9F962367544}"/>
              </c:ext>
            </c:extLst>
          </c:dPt>
          <c:dPt>
            <c:idx val="2"/>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D8A-4DF5-8C27-D9F962367544}"/>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D8A-4DF5-8C27-D9F962367544}"/>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ED8A-4DF5-8C27-D9F962367544}"/>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ED8A-4DF5-8C27-D9F962367544}"/>
              </c:ext>
            </c:extLst>
          </c:dPt>
          <c:dLbls>
            <c:dLbl>
              <c:idx val="0"/>
              <c:layout>
                <c:manualLayout>
                  <c:x val="9.3212798251276249E-2"/>
                  <c:y val="-6.0891232552592364E-2"/>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131014903920018"/>
                      <c:h val="0.17289322402639501"/>
                    </c:manualLayout>
                  </c15:layout>
                </c:ext>
                <c:ext xmlns:c16="http://schemas.microsoft.com/office/drawing/2014/chart" uri="{C3380CC4-5D6E-409C-BE32-E72D297353CC}">
                  <c16:uniqueId val="{00000001-ED8A-4DF5-8C27-D9F962367544}"/>
                </c:ext>
              </c:extLst>
            </c:dLbl>
            <c:dLbl>
              <c:idx val="1"/>
              <c:layout>
                <c:manualLayout>
                  <c:x val="8.7475740198071375E-2"/>
                  <c:y val="6.5621783265536776E-2"/>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0.15848545535752878"/>
                    </c:manualLayout>
                  </c15:layout>
                </c:ext>
                <c:ext xmlns:c16="http://schemas.microsoft.com/office/drawing/2014/chart" uri="{C3380CC4-5D6E-409C-BE32-E72D297353CC}">
                  <c16:uniqueId val="{00000003-ED8A-4DF5-8C27-D9F962367544}"/>
                </c:ext>
              </c:extLst>
            </c:dLbl>
            <c:dLbl>
              <c:idx val="2"/>
              <c:layout>
                <c:manualLayout>
                  <c:x val="-4.8405250153435796E-2"/>
                  <c:y val="0.10545666223227565"/>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131014903920018"/>
                      <c:h val="0.17289322402639501"/>
                    </c:manualLayout>
                  </c15:layout>
                </c:ext>
                <c:ext xmlns:c16="http://schemas.microsoft.com/office/drawing/2014/chart" uri="{C3380CC4-5D6E-409C-BE32-E72D297353CC}">
                  <c16:uniqueId val="{00000005-ED8A-4DF5-8C27-D9F962367544}"/>
                </c:ext>
              </c:extLst>
            </c:dLbl>
            <c:dLbl>
              <c:idx val="3"/>
              <c:layout>
                <c:manualLayout>
                  <c:x val="-5.8091681534890388E-2"/>
                  <c:y val="-7.115836859234502E-2"/>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7-ED8A-4DF5-8C27-D9F962367544}"/>
                </c:ext>
              </c:extLst>
            </c:dLbl>
            <c:dLbl>
              <c:idx val="4"/>
              <c:layout>
                <c:manualLayout>
                  <c:x val="-2.1332212577346826E-2"/>
                  <c:y val="-8.440070886221851E-2"/>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A-ED8A-4DF5-8C27-D9F962367544}"/>
                </c:ext>
              </c:extLst>
            </c:dLbl>
            <c:dLbl>
              <c:idx val="5"/>
              <c:layout>
                <c:manualLayout>
                  <c:x val="-1.2521865100837096E-2"/>
                  <c:y val="-0.10866259086899656"/>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9-ED8A-4DF5-8C27-D9F962367544}"/>
                </c:ext>
              </c:extLst>
            </c:dLbl>
            <c:spPr>
              <a:noFill/>
              <a:ln>
                <a:no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outerShdw blurRad="38100" dist="38100" dir="2700000" algn="tl">
                        <a:srgbClr val="000000">
                          <a:alpha val="43137"/>
                        </a:srgbClr>
                      </a:outerShdw>
                    </a:effectLst>
                    <a:latin typeface="+mn-lt"/>
                    <a:ea typeface="+mn-ea"/>
                    <a:cs typeface="+mn-cs"/>
                  </a:defRPr>
                </a:pPr>
                <a:endParaRPr lang="ja-JP"/>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oundRect">
                    <a:avLst/>
                  </a:prstGeom>
                  <a:noFill/>
                  <a:ln>
                    <a:noFill/>
                  </a:ln>
                </c15:spPr>
              </c:ext>
            </c:extLst>
          </c:dLbls>
          <c:cat>
            <c:strRef>
              <c:f>Sheet1!$A$2:$A$7</c:f>
              <c:strCache>
                <c:ptCount val="6"/>
                <c:pt idx="0">
                  <c:v>40代</c:v>
                </c:pt>
                <c:pt idx="1">
                  <c:v>50代</c:v>
                </c:pt>
                <c:pt idx="2">
                  <c:v>60代</c:v>
                </c:pt>
                <c:pt idx="3">
                  <c:v>10代</c:v>
                </c:pt>
                <c:pt idx="4">
                  <c:v>20代</c:v>
                </c:pt>
                <c:pt idx="5">
                  <c:v>30代</c:v>
                </c:pt>
              </c:strCache>
            </c:strRef>
          </c:cat>
          <c:val>
            <c:numRef>
              <c:f>Sheet1!$B$2:$B$7</c:f>
              <c:numCache>
                <c:formatCode>0</c:formatCode>
                <c:ptCount val="6"/>
                <c:pt idx="0">
                  <c:v>18.052195112941654</c:v>
                </c:pt>
                <c:pt idx="1">
                  <c:v>33.856638900688921</c:v>
                </c:pt>
                <c:pt idx="2">
                  <c:v>36.305708955913047</c:v>
                </c:pt>
                <c:pt idx="3">
                  <c:v>1.5274366030696489</c:v>
                </c:pt>
                <c:pt idx="4">
                  <c:v>3.7881166540457678</c:v>
                </c:pt>
                <c:pt idx="5">
                  <c:v>6.4699037733409686</c:v>
                </c:pt>
              </c:numCache>
            </c:numRef>
          </c:val>
          <c:extLst>
            <c:ext xmlns:c16="http://schemas.microsoft.com/office/drawing/2014/chart" uri="{C3380CC4-5D6E-409C-BE32-E72D297353CC}">
              <c16:uniqueId val="{00000008-ED8A-4DF5-8C27-D9F96236754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solidFill>
              <a:schemeClr val="bg1">
                <a:lumMod val="75000"/>
              </a:schemeClr>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D93-4435-95E3-8AD89E2A6466}"/>
              </c:ext>
            </c:extLst>
          </c:dPt>
          <c:dPt>
            <c:idx val="1"/>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D93-4435-95E3-8AD89E2A6466}"/>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D93-4435-95E3-8AD89E2A6466}"/>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CD93-4435-95E3-8AD89E2A6466}"/>
              </c:ext>
            </c:extLst>
          </c:dPt>
          <c:dLbls>
            <c:dLbl>
              <c:idx val="0"/>
              <c:layout>
                <c:manualLayout>
                  <c:x val="0.12055006015004821"/>
                  <c:y val="-6.0891232552592364E-2"/>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6777601418954572"/>
                      <c:h val="0.17289322402639501"/>
                    </c:manualLayout>
                  </c15:layout>
                </c:ext>
                <c:ext xmlns:c16="http://schemas.microsoft.com/office/drawing/2014/chart" uri="{C3380CC4-5D6E-409C-BE32-E72D297353CC}">
                  <c16:uniqueId val="{00000001-CD93-4435-95E3-8AD89E2A6466}"/>
                </c:ext>
              </c:extLst>
            </c:dLbl>
            <c:dLbl>
              <c:idx val="1"/>
              <c:layout>
                <c:manualLayout>
                  <c:x val="-5.6044884770481383E-2"/>
                  <c:y val="3.5125539691001385E-2"/>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33041493712295228"/>
                      <c:h val="7.7161605537705916E-2"/>
                    </c:manualLayout>
                  </c15:layout>
                </c:ext>
                <c:ext xmlns:c16="http://schemas.microsoft.com/office/drawing/2014/chart" uri="{C3380CC4-5D6E-409C-BE32-E72D297353CC}">
                  <c16:uniqueId val="{00000003-CD93-4435-95E3-8AD89E2A6466}"/>
                </c:ext>
              </c:extLst>
            </c:dLbl>
            <c:dLbl>
              <c:idx val="2"/>
              <c:layout>
                <c:manualLayout>
                  <c:x val="-9.1119721870266929E-2"/>
                  <c:y val="0.1003741217264349"/>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643588564521992"/>
                      <c:h val="0.11190033666152789"/>
                    </c:manualLayout>
                  </c15:layout>
                </c:ext>
                <c:ext xmlns:c16="http://schemas.microsoft.com/office/drawing/2014/chart" uri="{C3380CC4-5D6E-409C-BE32-E72D297353CC}">
                  <c16:uniqueId val="{00000005-CD93-4435-95E3-8AD89E2A6466}"/>
                </c:ext>
              </c:extLst>
            </c:dLbl>
            <c:dLbl>
              <c:idx val="3"/>
              <c:layout>
                <c:manualLayout>
                  <c:x val="-6.8343154746929938E-2"/>
                  <c:y val="-7.6241109206083929E-2"/>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7-CD93-4435-95E3-8AD89E2A6466}"/>
                </c:ext>
              </c:extLst>
            </c:dLbl>
            <c:spPr>
              <a:noFill/>
              <a:ln>
                <a:no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outerShdw blurRad="38100" dist="38100" dir="2700000" algn="tl">
                        <a:srgbClr val="000000">
                          <a:alpha val="43137"/>
                        </a:srgbClr>
                      </a:outerShdw>
                    </a:effectLst>
                    <a:latin typeface="+mn-lt"/>
                    <a:ea typeface="+mn-ea"/>
                    <a:cs typeface="+mn-cs"/>
                  </a:defRPr>
                </a:pPr>
                <a:endParaRPr lang="ja-JP"/>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oundRect">
                    <a:avLst/>
                  </a:prstGeom>
                  <a:noFill/>
                  <a:ln>
                    <a:noFill/>
                  </a:ln>
                </c15:spPr>
              </c:ext>
            </c:extLst>
          </c:dLbls>
          <c:cat>
            <c:strRef>
              <c:f>Sheet1!$A$2:$A$5</c:f>
              <c:strCache>
                <c:ptCount val="4"/>
                <c:pt idx="0">
                  <c:v>700万円以上</c:v>
                </c:pt>
                <c:pt idx="1">
                  <c:v>400～700万円</c:v>
                </c:pt>
                <c:pt idx="2">
                  <c:v>～400万円</c:v>
                </c:pt>
                <c:pt idx="3">
                  <c:v>不明</c:v>
                </c:pt>
              </c:strCache>
            </c:strRef>
          </c:cat>
          <c:val>
            <c:numRef>
              <c:f>Sheet1!$B$2:$B$5</c:f>
              <c:numCache>
                <c:formatCode>0</c:formatCode>
                <c:ptCount val="4"/>
                <c:pt idx="0">
                  <c:v>44.1</c:v>
                </c:pt>
                <c:pt idx="1">
                  <c:v>26.8</c:v>
                </c:pt>
                <c:pt idx="2">
                  <c:v>27.9</c:v>
                </c:pt>
                <c:pt idx="3">
                  <c:v>1.2</c:v>
                </c:pt>
              </c:numCache>
            </c:numRef>
          </c:val>
          <c:extLst>
            <c:ext xmlns:c16="http://schemas.microsoft.com/office/drawing/2014/chart" uri="{C3380CC4-5D6E-409C-BE32-E72D297353CC}">
              <c16:uniqueId val="{0000000C-CD93-4435-95E3-8AD89E2A6466}"/>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FM COCOLO </a:t>
            </a:r>
            <a:r>
              <a:rPr kumimoji="1" lang="ja-JP" altLang="en-US"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男女</a:t>
            </a:r>
            <a:r>
              <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50</a:t>
            </a:r>
            <a:r>
              <a:rPr kumimoji="1" lang="ja-JP" altLang="en-US"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代リスナー と</a:t>
            </a:r>
            <a:endPar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endParaRPr>
          </a:p>
          <a:p>
            <a:pPr>
              <a:defRPr lang="ja-JP"/>
            </a:pPr>
            <a:r>
              <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 </a:t>
            </a:r>
            <a:r>
              <a:rPr kumimoji="1" lang="ja-JP" altLang="en-US"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ラジオの日常生活への関わり（単位：</a:t>
            </a:r>
            <a:r>
              <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a:t>
            </a:r>
            <a:r>
              <a:rPr kumimoji="1" lang="ja-JP" altLang="en-US"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a:t>
            </a:r>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5.1545415215064783E-2"/>
          <c:y val="0.28918408937304108"/>
          <c:w val="0.901922820035017"/>
          <c:h val="0.57554269332261887"/>
        </c:manualLayout>
      </c:layout>
      <c:barChart>
        <c:barDir val="bar"/>
        <c:grouping val="clustered"/>
        <c:varyColors val="0"/>
        <c:ser>
          <c:idx val="0"/>
          <c:order val="0"/>
          <c:spPr>
            <a:solidFill>
              <a:srgbClr val="629DD1"/>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FB71-4F37-87E2-43664AB06F85}"/>
              </c:ext>
            </c:extLst>
          </c:dPt>
          <c:dPt>
            <c:idx val="1"/>
            <c:invertIfNegative val="0"/>
            <c:bubble3D val="0"/>
            <c:spPr>
              <a:solidFill>
                <a:srgbClr val="629DD1"/>
              </a:solidFill>
              <a:ln>
                <a:noFill/>
              </a:ln>
              <a:effectLst/>
            </c:spPr>
            <c:extLst>
              <c:ext xmlns:c16="http://schemas.microsoft.com/office/drawing/2014/chart" uri="{C3380CC4-5D6E-409C-BE32-E72D297353CC}">
                <c16:uniqueId val="{00000003-FB71-4F37-87E2-43664AB06F85}"/>
              </c:ext>
            </c:extLst>
          </c:dPt>
          <c:val>
            <c:numRef>
              <c:f>数表!$F$24:$F$25</c:f>
              <c:numCache>
                <c:formatCode>0.0;</c:formatCode>
                <c:ptCount val="2"/>
                <c:pt idx="0">
                  <c:v>21.8</c:v>
                </c:pt>
                <c:pt idx="1">
                  <c:v>35.1</c:v>
                </c:pt>
              </c:numCache>
            </c:numRef>
          </c:val>
          <c:extLst>
            <c:ext xmlns:c16="http://schemas.microsoft.com/office/drawing/2014/chart" uri="{C3380CC4-5D6E-409C-BE32-E72D297353CC}">
              <c16:uniqueId val="{00000004-FB71-4F37-87E2-43664AB06F85}"/>
            </c:ext>
          </c:extLst>
        </c:ser>
        <c:dLbls>
          <c:showLegendKey val="0"/>
          <c:showVal val="0"/>
          <c:showCatName val="0"/>
          <c:showSerName val="0"/>
          <c:showPercent val="0"/>
          <c:showBubbleSize val="0"/>
        </c:dLbls>
        <c:gapWidth val="182"/>
        <c:axId val="370395920"/>
        <c:axId val="370394744"/>
      </c:barChart>
      <c:catAx>
        <c:axId val="370395920"/>
        <c:scaling>
          <c:orientation val="minMax"/>
        </c:scaling>
        <c:delete val="1"/>
        <c:axPos val="l"/>
        <c:majorTickMark val="none"/>
        <c:minorTickMark val="none"/>
        <c:tickLblPos val="nextTo"/>
        <c:crossAx val="370394744"/>
        <c:crosses val="autoZero"/>
        <c:auto val="1"/>
        <c:lblAlgn val="ctr"/>
        <c:lblOffset val="100"/>
        <c:noMultiLvlLbl val="0"/>
      </c:catAx>
      <c:valAx>
        <c:axId val="3703947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3703959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solidFill>
    <a:ln>
      <a:solidFill>
        <a:sysClr val="windowText" lastClr="000000">
          <a:lumMod val="75000"/>
          <a:lumOff val="25000"/>
        </a:sysClr>
      </a:solidFill>
    </a:ln>
    <a:effectLst>
      <a:outerShdw blurRad="50800" dist="38100" dir="2700000" algn="tl" rotWithShape="0">
        <a:prstClr val="black">
          <a:alpha val="40000"/>
        </a:prstClr>
      </a:outerShdw>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3.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0.36656</cdr:x>
      <cdr:y>0.33135</cdr:y>
    </cdr:from>
    <cdr:to>
      <cdr:x>0.73242</cdr:x>
      <cdr:y>0.72018</cdr:y>
    </cdr:to>
    <cdr:sp macro="" textlink="">
      <cdr:nvSpPr>
        <cdr:cNvPr id="2" name="テキスト ボックス 1">
          <a:extLst xmlns:a="http://schemas.openxmlformats.org/drawingml/2006/main">
            <a:ext uri="{FF2B5EF4-FFF2-40B4-BE49-F238E27FC236}">
              <a16:creationId xmlns:a16="http://schemas.microsoft.com/office/drawing/2014/main" id="{719648BF-ABB0-C409-49D9-82177F0C603B}"/>
            </a:ext>
          </a:extLst>
        </cdr:cNvPr>
        <cdr:cNvSpPr txBox="1"/>
      </cdr:nvSpPr>
      <cdr:spPr>
        <a:xfrm xmlns:a="http://schemas.openxmlformats.org/drawingml/2006/main">
          <a:off x="916173" y="77922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600" b="1" kern="1200" dirty="0">
              <a:solidFill>
                <a:srgbClr val="FF0000"/>
              </a:solidFill>
              <a:latin typeface="+mn-ea"/>
            </a:rPr>
            <a:t>単独</a:t>
          </a:r>
          <a:endParaRPr lang="en-US" altLang="ja-JP" sz="1600" b="1" kern="1200" dirty="0">
            <a:solidFill>
              <a:srgbClr val="FF0000"/>
            </a:solidFill>
            <a:latin typeface="+mn-ea"/>
          </a:endParaRPr>
        </a:p>
        <a:p xmlns:a="http://schemas.openxmlformats.org/drawingml/2006/main">
          <a:pPr algn="ctr"/>
          <a:r>
            <a:rPr lang="en-US" altLang="ja-JP" sz="2400" b="1" kern="1200" dirty="0">
              <a:solidFill>
                <a:srgbClr val="FF0000"/>
              </a:solidFill>
              <a:latin typeface="+mn-ea"/>
            </a:rPr>
            <a:t>2</a:t>
          </a:r>
          <a:r>
            <a:rPr lang="ja-JP" altLang="en-US" sz="2400" b="1" kern="1200" dirty="0">
              <a:solidFill>
                <a:srgbClr val="FF0000"/>
              </a:solidFill>
              <a:latin typeface="+mn-ea"/>
            </a:rPr>
            <a:t>位</a:t>
          </a:r>
          <a:endParaRPr lang="ja-JP" altLang="en-US" sz="1100" b="1" kern="1200" dirty="0">
            <a:solidFill>
              <a:srgbClr val="FF0000"/>
            </a:solidFill>
            <a:latin typeface="+mn-e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0.26088</cdr:x>
      <cdr:y>0.08008</cdr:y>
    </cdr:from>
    <cdr:to>
      <cdr:x>0.78779</cdr:x>
      <cdr:y>0.8851</cdr:y>
    </cdr:to>
    <cdr:sp macro="" textlink="">
      <cdr:nvSpPr>
        <cdr:cNvPr id="3" name="アーチ 2">
          <a:extLst xmlns:a="http://schemas.openxmlformats.org/drawingml/2006/main">
            <a:ext uri="{FF2B5EF4-FFF2-40B4-BE49-F238E27FC236}">
              <a16:creationId xmlns:a16="http://schemas.microsoft.com/office/drawing/2014/main" id="{CE1D5F3D-5A9B-9707-BE86-281EC03982A3}"/>
            </a:ext>
          </a:extLst>
        </cdr:cNvPr>
        <cdr:cNvSpPr>
          <a:spLocks xmlns:a="http://schemas.openxmlformats.org/drawingml/2006/main" noChangeAspect="1"/>
        </cdr:cNvSpPr>
      </cdr:nvSpPr>
      <cdr:spPr>
        <a:xfrm xmlns:a="http://schemas.openxmlformats.org/drawingml/2006/main">
          <a:off x="1158147" y="232774"/>
          <a:ext cx="2339156" cy="2340011"/>
        </a:xfrm>
        <a:prstGeom xmlns:a="http://schemas.openxmlformats.org/drawingml/2006/main" prst="blockArc">
          <a:avLst>
            <a:gd name="adj1" fmla="val 16169922"/>
            <a:gd name="adj2" fmla="val 7616142"/>
            <a:gd name="adj3" fmla="val 14388"/>
          </a:avLst>
        </a:prstGeom>
        <a:noFill xmlns:a="http://schemas.openxmlformats.org/drawingml/2006/main"/>
        <a:ln xmlns:a="http://schemas.openxmlformats.org/drawingml/2006/main" w="57150">
          <a:solidFill>
            <a:srgbClr val="FFC000"/>
          </a:solid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kern="1200"/>
        </a:p>
      </cdr:txBody>
    </cdr:sp>
  </cdr:relSizeAnchor>
  <cdr:relSizeAnchor xmlns:cdr="http://schemas.openxmlformats.org/drawingml/2006/chartDrawing">
    <cdr:from>
      <cdr:x>0.47734</cdr:x>
      <cdr:y>0.44636</cdr:y>
    </cdr:from>
    <cdr:to>
      <cdr:x>0.68332</cdr:x>
      <cdr:y>0.76094</cdr:y>
    </cdr:to>
    <cdr:sp macro="" textlink="">
      <cdr:nvSpPr>
        <cdr:cNvPr id="4" name="テキスト ボックス 3">
          <a:extLst xmlns:a="http://schemas.openxmlformats.org/drawingml/2006/main">
            <a:ext uri="{FF2B5EF4-FFF2-40B4-BE49-F238E27FC236}">
              <a16:creationId xmlns:a16="http://schemas.microsoft.com/office/drawing/2014/main" id="{FA8861E5-6D61-87A3-B34E-58933C50CADF}"/>
            </a:ext>
          </a:extLst>
        </cdr:cNvPr>
        <cdr:cNvSpPr txBox="1"/>
      </cdr:nvSpPr>
      <cdr:spPr>
        <a:xfrm xmlns:a="http://schemas.openxmlformats.org/drawingml/2006/main">
          <a:off x="2119099" y="129746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kern="1200" dirty="0"/>
        </a:p>
      </cdr:txBody>
    </cdr:sp>
  </cdr:relSizeAnchor>
  <cdr:relSizeAnchor xmlns:cdr="http://schemas.openxmlformats.org/drawingml/2006/chartDrawing">
    <cdr:from>
      <cdr:x>0.40991</cdr:x>
      <cdr:y>0.41764</cdr:y>
    </cdr:from>
    <cdr:to>
      <cdr:x>0.64293</cdr:x>
      <cdr:y>0.68152</cdr:y>
    </cdr:to>
    <cdr:sp macro="" textlink="">
      <cdr:nvSpPr>
        <cdr:cNvPr id="5" name="テキスト ボックス 4">
          <a:extLst xmlns:a="http://schemas.openxmlformats.org/drawingml/2006/main">
            <a:ext uri="{FF2B5EF4-FFF2-40B4-BE49-F238E27FC236}">
              <a16:creationId xmlns:a16="http://schemas.microsoft.com/office/drawing/2014/main" id="{24D05370-9EBA-B978-1EEA-DD655DEADEAA}"/>
            </a:ext>
          </a:extLst>
        </cdr:cNvPr>
        <cdr:cNvSpPr txBox="1"/>
      </cdr:nvSpPr>
      <cdr:spPr>
        <a:xfrm xmlns:a="http://schemas.openxmlformats.org/drawingml/2006/main">
          <a:off x="1819732" y="1213983"/>
          <a:ext cx="1034494" cy="7670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ja-JP" altLang="en-US" sz="800" kern="1200" dirty="0">
              <a:solidFill>
                <a:schemeClr val="tx1">
                  <a:lumMod val="75000"/>
                  <a:lumOff val="25000"/>
                </a:schemeClr>
              </a:solidFill>
            </a:rPr>
            <a:t>あわせて</a:t>
          </a:r>
          <a:endParaRPr lang="en-US" altLang="ja-JP" sz="800" kern="1200" dirty="0">
            <a:solidFill>
              <a:schemeClr val="tx1">
                <a:lumMod val="75000"/>
                <a:lumOff val="25000"/>
              </a:schemeClr>
            </a:solidFill>
          </a:endParaRPr>
        </a:p>
        <a:p xmlns:a="http://schemas.openxmlformats.org/drawingml/2006/main">
          <a:pPr algn="ctr"/>
          <a:r>
            <a:rPr lang="ja-JP" altLang="en-US" sz="3200" b="1" kern="1200" dirty="0">
              <a:solidFill>
                <a:srgbClr val="FF0000"/>
              </a:solidFill>
            </a:rPr>
            <a:t>６</a:t>
          </a:r>
          <a:r>
            <a:rPr lang="en-US" altLang="ja-JP" sz="3200" b="1" kern="1200" dirty="0">
              <a:solidFill>
                <a:srgbClr val="FF0000"/>
              </a:solidFill>
            </a:rPr>
            <a:t>1</a:t>
          </a:r>
          <a:r>
            <a:rPr lang="ja-JP" altLang="en-US" sz="3200" b="1" kern="1200" dirty="0">
              <a:solidFill>
                <a:srgbClr val="FF0000"/>
              </a:solidFill>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0.15866</cdr:x>
      <cdr:y>0.40052</cdr:y>
    </cdr:from>
    <cdr:to>
      <cdr:x>0.17647</cdr:x>
      <cdr:y>0.4713</cdr:y>
    </cdr:to>
    <cdr:cxnSp macro="">
      <cdr:nvCxnSpPr>
        <cdr:cNvPr id="3" name="直線コネクタ 2">
          <a:extLst xmlns:a="http://schemas.openxmlformats.org/drawingml/2006/main">
            <a:ext uri="{FF2B5EF4-FFF2-40B4-BE49-F238E27FC236}">
              <a16:creationId xmlns:a16="http://schemas.microsoft.com/office/drawing/2014/main" id="{7F708D9F-3643-B437-11FC-9D4037D41CBD}"/>
            </a:ext>
          </a:extLst>
        </cdr:cNvPr>
        <cdr:cNvCxnSpPr/>
      </cdr:nvCxnSpPr>
      <cdr:spPr>
        <a:xfrm xmlns:a="http://schemas.openxmlformats.org/drawingml/2006/main" flipH="1">
          <a:off x="1475778" y="2169667"/>
          <a:ext cx="165637" cy="38339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0.36744</cdr:x>
      <cdr:y>0.39979</cdr:y>
    </cdr:from>
    <cdr:to>
      <cdr:x>0.44896</cdr:x>
      <cdr:y>0.451</cdr:y>
    </cdr:to>
    <cdr:pic>
      <cdr:nvPicPr>
        <cdr:cNvPr id="2" name="図 1">
          <a:extLst xmlns:a="http://schemas.openxmlformats.org/drawingml/2006/main">
            <a:ext uri="{FF2B5EF4-FFF2-40B4-BE49-F238E27FC236}">
              <a16:creationId xmlns:a16="http://schemas.microsoft.com/office/drawing/2014/main" id="{EBB12E90-12EE-4AEB-656D-1CC4375F9B8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417773" y="2165686"/>
          <a:ext cx="758208" cy="27743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3078924" cy="513284"/>
          </a:xfrm>
          <a:prstGeom prst="rect">
            <a:avLst/>
          </a:prstGeom>
        </p:spPr>
        <p:txBody>
          <a:bodyPr vert="horz" lIns="94651" tIns="47326" rIns="94651" bIns="4732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483" y="2"/>
            <a:ext cx="3078924" cy="513284"/>
          </a:xfrm>
          <a:prstGeom prst="rect">
            <a:avLst/>
          </a:prstGeom>
        </p:spPr>
        <p:txBody>
          <a:bodyPr vert="horz" lIns="94651" tIns="47326" rIns="94651" bIns="47326" rtlCol="0"/>
          <a:lstStyle>
            <a:lvl1pPr algn="r">
              <a:defRPr sz="1200"/>
            </a:lvl1pPr>
          </a:lstStyle>
          <a:p>
            <a:fld id="{32D6CF5D-AD00-4697-9680-BECF753FB6F3}" type="datetimeFigureOut">
              <a:rPr kumimoji="1" lang="ja-JP" altLang="en-US" smtClean="0"/>
              <a:t>2026/3/13</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651" tIns="47326" rIns="94651" bIns="47326" rtlCol="0" anchor="ctr"/>
          <a:lstStyle/>
          <a:p>
            <a:endParaRPr lang="ja-JP" altLang="en-US"/>
          </a:p>
        </p:txBody>
      </p:sp>
      <p:sp>
        <p:nvSpPr>
          <p:cNvPr id="5" name="ノート プレースホルダー 4"/>
          <p:cNvSpPr>
            <a:spLocks noGrp="1"/>
          </p:cNvSpPr>
          <p:nvPr>
            <p:ph type="body" sz="quarter" idx="3"/>
          </p:nvPr>
        </p:nvSpPr>
        <p:spPr>
          <a:xfrm>
            <a:off x="710906" y="4925238"/>
            <a:ext cx="5682256" cy="4029439"/>
          </a:xfrm>
          <a:prstGeom prst="rect">
            <a:avLst/>
          </a:prstGeom>
        </p:spPr>
        <p:txBody>
          <a:bodyPr vert="horz" lIns="94651" tIns="47326" rIns="94651" bIns="473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21334"/>
            <a:ext cx="3078924" cy="513284"/>
          </a:xfrm>
          <a:prstGeom prst="rect">
            <a:avLst/>
          </a:prstGeom>
        </p:spPr>
        <p:txBody>
          <a:bodyPr vert="horz" lIns="94651" tIns="47326" rIns="94651" bIns="4732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483" y="9721334"/>
            <a:ext cx="3078924" cy="513284"/>
          </a:xfrm>
          <a:prstGeom prst="rect">
            <a:avLst/>
          </a:prstGeom>
        </p:spPr>
        <p:txBody>
          <a:bodyPr vert="horz" lIns="94651" tIns="47326" rIns="94651" bIns="47326" rtlCol="0" anchor="b"/>
          <a:lstStyle>
            <a:lvl1pPr algn="r">
              <a:defRPr sz="1200"/>
            </a:lvl1pPr>
          </a:lstStyle>
          <a:p>
            <a:fld id="{68DF8B82-E00A-40A5-BBE5-67456CBB9C57}" type="slidenum">
              <a:rPr kumimoji="1" lang="ja-JP" altLang="en-US" smtClean="0"/>
              <a:t>‹#›</a:t>
            </a:fld>
            <a:endParaRPr kumimoji="1" lang="ja-JP" altLang="en-US"/>
          </a:p>
        </p:txBody>
      </p:sp>
    </p:spTree>
    <p:extLst>
      <p:ext uri="{BB962C8B-B14F-4D97-AF65-F5344CB8AC3E}">
        <p14:creationId xmlns:p14="http://schemas.microsoft.com/office/powerpoint/2010/main" val="383479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1</a:t>
            </a:fld>
            <a:endParaRPr kumimoji="1" lang="ja-JP" altLang="en-US"/>
          </a:p>
        </p:txBody>
      </p:sp>
    </p:spTree>
    <p:extLst>
      <p:ext uri="{BB962C8B-B14F-4D97-AF65-F5344CB8AC3E}">
        <p14:creationId xmlns:p14="http://schemas.microsoft.com/office/powerpoint/2010/main" val="222073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577">
              <a:defRPr/>
            </a:pPr>
            <a:r>
              <a:rPr kumimoji="1" lang="ja-JP" altLang="en-US"/>
              <a:t>ビデオリサーチの聴取週間のレポート資料より変更（</a:t>
            </a:r>
            <a:r>
              <a:rPr kumimoji="1" lang="en-US" altLang="ja-JP"/>
              <a:t>6</a:t>
            </a:r>
            <a:r>
              <a:rPr kumimoji="1" lang="ja-JP" altLang="en-US"/>
              <a:t>月・</a:t>
            </a:r>
            <a:r>
              <a:rPr kumimoji="1" lang="en-US" altLang="ja-JP"/>
              <a:t>12</a:t>
            </a:r>
            <a:r>
              <a:rPr kumimoji="1" lang="ja-JP" altLang="en-US"/>
              <a:t>月データを更新）</a:t>
            </a:r>
          </a:p>
          <a:p>
            <a:r>
              <a:rPr kumimoji="1" lang="ja-JP" altLang="en-US"/>
              <a:t>グラフ選択➞「グラフデザイン」タブ➞「データの編集」➔「</a:t>
            </a:r>
            <a:r>
              <a:rPr kumimoji="1" lang="en-US" altLang="ja-JP"/>
              <a:t>Excel</a:t>
            </a:r>
            <a:r>
              <a:rPr kumimoji="1" lang="ja-JP" altLang="en-US"/>
              <a:t>でデータ編集」➔網掛けセルの数値更新</a:t>
            </a:r>
            <a:endParaRPr kumimoji="1" lang="en-US" altLang="ja-JP"/>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4</a:t>
            </a:fld>
            <a:endParaRPr kumimoji="1" lang="ja-JP" altLang="en-US"/>
          </a:p>
        </p:txBody>
      </p:sp>
    </p:spTree>
    <p:extLst>
      <p:ext uri="{BB962C8B-B14F-4D97-AF65-F5344CB8AC3E}">
        <p14:creationId xmlns:p14="http://schemas.microsoft.com/office/powerpoint/2010/main" val="111489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577">
              <a:defRPr/>
            </a:pPr>
            <a:r>
              <a:rPr kumimoji="1" lang="ja-JP" altLang="en-US"/>
              <a:t>ビデオリサーチの聴取週間のレポート資料より変更（</a:t>
            </a:r>
            <a:r>
              <a:rPr kumimoji="1" lang="en-US" altLang="ja-JP"/>
              <a:t>6</a:t>
            </a:r>
            <a:r>
              <a:rPr kumimoji="1" lang="ja-JP" altLang="en-US"/>
              <a:t>月・</a:t>
            </a:r>
            <a:r>
              <a:rPr kumimoji="1" lang="en-US" altLang="ja-JP"/>
              <a:t>12</a:t>
            </a:r>
            <a:r>
              <a:rPr kumimoji="1" lang="ja-JP" altLang="en-US"/>
              <a:t>月データを更新）</a:t>
            </a:r>
          </a:p>
          <a:p>
            <a:r>
              <a:rPr kumimoji="1" lang="ja-JP" altLang="en-US"/>
              <a:t>グラフ選択➞「グラフデザイン」タブ➞「データの編集」➔「</a:t>
            </a:r>
            <a:r>
              <a:rPr kumimoji="1" lang="en-US" altLang="ja-JP"/>
              <a:t>Excel</a:t>
            </a:r>
            <a:r>
              <a:rPr kumimoji="1" lang="ja-JP" altLang="en-US"/>
              <a:t>でデータ編集」➔網掛けセルの数値更新</a:t>
            </a:r>
            <a:endParaRPr kumimoji="1" lang="en-US" altLang="ja-JP"/>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8</a:t>
            </a:fld>
            <a:endParaRPr kumimoji="1" lang="ja-JP" altLang="en-US"/>
          </a:p>
        </p:txBody>
      </p:sp>
    </p:spTree>
    <p:extLst>
      <p:ext uri="{BB962C8B-B14F-4D97-AF65-F5344CB8AC3E}">
        <p14:creationId xmlns:p14="http://schemas.microsoft.com/office/powerpoint/2010/main" val="416165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聴取週間時の</a:t>
            </a:r>
            <a:r>
              <a:rPr kumimoji="1" lang="en-US" altLang="ja-JP" dirty="0"/>
              <a:t>365</a:t>
            </a:r>
            <a:r>
              <a:rPr kumimoji="1" lang="ja-JP" altLang="en-US" dirty="0"/>
              <a:t>データより</a:t>
            </a:r>
            <a:endParaRPr kumimoji="1" lang="en-US" altLang="ja-JP" dirty="0"/>
          </a:p>
          <a:p>
            <a:r>
              <a:rPr kumimoji="1" lang="ja-JP" altLang="en-US" dirty="0"/>
              <a:t>グラフ選択➞「グラフデザイン」タブ➞「データの編集」➔「</a:t>
            </a:r>
            <a:r>
              <a:rPr kumimoji="1" lang="en-US" altLang="ja-JP" dirty="0"/>
              <a:t>Excel</a:t>
            </a:r>
            <a:r>
              <a:rPr kumimoji="1" lang="ja-JP" altLang="en-US" dirty="0"/>
              <a:t>でデータ編集」➔網掛けセルの数値更新</a:t>
            </a:r>
            <a:endParaRPr kumimoji="1" lang="en-US" altLang="ja-JP" dirty="0"/>
          </a:p>
          <a:p>
            <a:r>
              <a:rPr kumimoji="1" lang="ja-JP" altLang="en-US" dirty="0"/>
              <a:t>世帯年収はラジコビューワーのプロフィールから</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9</a:t>
            </a:fld>
            <a:endParaRPr kumimoji="1" lang="ja-JP" altLang="en-US"/>
          </a:p>
        </p:txBody>
      </p:sp>
    </p:spTree>
    <p:extLst>
      <p:ext uri="{BB962C8B-B14F-4D97-AF65-F5344CB8AC3E}">
        <p14:creationId xmlns:p14="http://schemas.microsoft.com/office/powerpoint/2010/main" val="124059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聴取週間時の</a:t>
            </a:r>
            <a:r>
              <a:rPr kumimoji="1" lang="en-US" altLang="ja-JP"/>
              <a:t>365</a:t>
            </a:r>
            <a:r>
              <a:rPr kumimoji="1" lang="ja-JP" altLang="en-US"/>
              <a:t>データより</a:t>
            </a:r>
            <a:endParaRPr kumimoji="1" lang="en-US" altLang="ja-JP"/>
          </a:p>
          <a:p>
            <a:r>
              <a:rPr kumimoji="1" lang="ja-JP" altLang="en-US"/>
              <a:t>グラフ選択➞「グラフデザイン」タブ➞「データの編集」➔「</a:t>
            </a:r>
            <a:r>
              <a:rPr kumimoji="1" lang="en-US" altLang="ja-JP"/>
              <a:t>Excel</a:t>
            </a:r>
            <a:r>
              <a:rPr kumimoji="1" lang="ja-JP" altLang="en-US"/>
              <a:t>でデータ編集」➔網掛けセルの数値更新</a:t>
            </a:r>
            <a:endParaRPr kumimoji="1" lang="en-US" altLang="ja-JP"/>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14</a:t>
            </a:fld>
            <a:endParaRPr kumimoji="1" lang="ja-JP" altLang="en-US"/>
          </a:p>
        </p:txBody>
      </p:sp>
    </p:spTree>
    <p:extLst>
      <p:ext uri="{BB962C8B-B14F-4D97-AF65-F5344CB8AC3E}">
        <p14:creationId xmlns:p14="http://schemas.microsoft.com/office/powerpoint/2010/main" val="3063366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73288">
              <a:defRPr/>
            </a:pPr>
            <a:fld id="{68DF8B82-E00A-40A5-BBE5-67456CBB9C57}" type="slidenum">
              <a:rPr kumimoji="1" lang="ja-JP" altLang="en-US">
                <a:solidFill>
                  <a:prstClr val="black"/>
                </a:solidFill>
                <a:latin typeface="Calibri" panose="020F0502020204030204"/>
                <a:ea typeface="ＭＳ Ｐゴシック" panose="020B0600070205080204" pitchFamily="50" charset="-128"/>
              </a:rPr>
              <a:pPr defTabSz="473288">
                <a:defRPr/>
              </a:pPr>
              <a:t>17</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03459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318AA-4FBA-35E2-15A6-C9A48CD84B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7F692E-17C4-FA70-AC26-EC4624D8E4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F0DD551-1D28-3453-EC8E-61936C125F5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F510C5B-F06E-2C02-3A68-880A706ADA3F}"/>
              </a:ext>
            </a:extLst>
          </p:cNvPr>
          <p:cNvSpPr>
            <a:spLocks noGrp="1"/>
          </p:cNvSpPr>
          <p:nvPr>
            <p:ph type="sldNum" sz="quarter" idx="5"/>
          </p:nvPr>
        </p:nvSpPr>
        <p:spPr/>
        <p:txBody>
          <a:bodyPr/>
          <a:lstStyle/>
          <a:p>
            <a:pPr defTabSz="473288">
              <a:defRPr/>
            </a:pPr>
            <a:fld id="{68DF8B82-E00A-40A5-BBE5-67456CBB9C57}" type="slidenum">
              <a:rPr kumimoji="1" lang="ja-JP" altLang="en-US">
                <a:solidFill>
                  <a:prstClr val="black"/>
                </a:solidFill>
                <a:latin typeface="Calibri" panose="020F0502020204030204"/>
                <a:ea typeface="ＭＳ Ｐゴシック" panose="020B0600070205080204" pitchFamily="50" charset="-128"/>
              </a:rPr>
              <a:pPr defTabSz="473288">
                <a:defRPr/>
              </a:pPr>
              <a:t>18</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73590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ユーザー数、有料会員数</a:t>
            </a:r>
            <a:endParaRPr kumimoji="1" lang="en-US" altLang="ja-JP"/>
          </a:p>
          <a:p>
            <a:r>
              <a:rPr kumimoji="1" lang="ja-JP" altLang="en-US"/>
              <a:t>➞ </a:t>
            </a:r>
            <a:r>
              <a:rPr kumimoji="1" lang="en-US" altLang="ja-JP"/>
              <a:t>https://biz.radiko.jp/</a:t>
            </a:r>
          </a:p>
          <a:p>
            <a:endParaRPr kumimoji="1" lang="ja-JP" altLang="en-US"/>
          </a:p>
        </p:txBody>
      </p:sp>
      <p:sp>
        <p:nvSpPr>
          <p:cNvPr id="4" name="スライド番号プレースホルダー 3"/>
          <p:cNvSpPr>
            <a:spLocks noGrp="1"/>
          </p:cNvSpPr>
          <p:nvPr>
            <p:ph type="sldNum" sz="quarter" idx="5"/>
          </p:nvPr>
        </p:nvSpPr>
        <p:spPr/>
        <p:txBody>
          <a:bodyPr/>
          <a:lstStyle/>
          <a:p>
            <a:pPr defTabSz="473288">
              <a:defRPr/>
            </a:pPr>
            <a:fld id="{68DF8B82-E00A-40A5-BBE5-67456CBB9C57}" type="slidenum">
              <a:rPr kumimoji="1" lang="ja-JP" altLang="en-US">
                <a:solidFill>
                  <a:prstClr val="black"/>
                </a:solidFill>
                <a:latin typeface="Calibri" panose="020F0502020204030204"/>
                <a:ea typeface="ＭＳ Ｐゴシック" panose="020B0600070205080204" pitchFamily="50" charset="-128"/>
              </a:rPr>
              <a:pPr defTabSz="473288">
                <a:defRPr/>
              </a:pPr>
              <a:t>20</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034594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C441D773-D6AC-59B7-9A93-EEE663392590}"/>
              </a:ext>
            </a:extLst>
          </p:cNvPr>
          <p:cNvSpPr/>
          <p:nvPr userDrawn="1"/>
        </p:nvSpPr>
        <p:spPr>
          <a:xfrm>
            <a:off x="609600" y="511175"/>
            <a:ext cx="10972799" cy="5835650"/>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7" name="Freeform 3">
            <a:extLst>
              <a:ext uri="{FF2B5EF4-FFF2-40B4-BE49-F238E27FC236}">
                <a16:creationId xmlns:a16="http://schemas.microsoft.com/office/drawing/2014/main" id="{3E44662C-C027-D8A3-3FD4-7ED1DDC6BCB5}"/>
              </a:ext>
            </a:extLst>
          </p:cNvPr>
          <p:cNvSpPr/>
          <p:nvPr userDrawn="1"/>
        </p:nvSpPr>
        <p:spPr>
          <a:xfrm>
            <a:off x="609600" y="520147"/>
            <a:ext cx="10972800" cy="5826678"/>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8" name="TextBox 4">
            <a:extLst>
              <a:ext uri="{FF2B5EF4-FFF2-40B4-BE49-F238E27FC236}">
                <a16:creationId xmlns:a16="http://schemas.microsoft.com/office/drawing/2014/main" id="{DD281A7C-1FF4-0016-DCBD-4BDE6CB0FC2A}"/>
              </a:ext>
            </a:extLst>
          </p:cNvPr>
          <p:cNvSpPr txBox="1"/>
          <p:nvPr userDrawn="1"/>
        </p:nvSpPr>
        <p:spPr>
          <a:xfrm>
            <a:off x="609600" y="366514"/>
            <a:ext cx="10972800" cy="5980311"/>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nvGrpSpPr>
          <p:cNvPr id="9" name="Group 8">
            <a:extLst>
              <a:ext uri="{FF2B5EF4-FFF2-40B4-BE49-F238E27FC236}">
                <a16:creationId xmlns:a16="http://schemas.microsoft.com/office/drawing/2014/main" id="{919C8FF2-B118-2843-2784-BFE6FE860DEC}"/>
              </a:ext>
            </a:extLst>
          </p:cNvPr>
          <p:cNvGrpSpPr/>
          <p:nvPr userDrawn="1"/>
        </p:nvGrpSpPr>
        <p:grpSpPr>
          <a:xfrm>
            <a:off x="609600" y="5997575"/>
            <a:ext cx="10972800" cy="349250"/>
            <a:chOff x="0" y="0"/>
            <a:chExt cx="4334933" cy="137975"/>
          </a:xfrm>
        </p:grpSpPr>
        <p:sp>
          <p:nvSpPr>
            <p:cNvPr id="10" name="Freeform 9">
              <a:extLst>
                <a:ext uri="{FF2B5EF4-FFF2-40B4-BE49-F238E27FC236}">
                  <a16:creationId xmlns:a16="http://schemas.microsoft.com/office/drawing/2014/main" id="{8716DE14-F8C5-E622-194A-C8E04B5616C1}"/>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1" name="TextBox 10">
              <a:extLst>
                <a:ext uri="{FF2B5EF4-FFF2-40B4-BE49-F238E27FC236}">
                  <a16:creationId xmlns:a16="http://schemas.microsoft.com/office/drawing/2014/main" id="{386AF65E-650F-5C50-C0FF-0A7189EFA3DA}"/>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2" name="TextBox 11">
            <a:extLst>
              <a:ext uri="{FF2B5EF4-FFF2-40B4-BE49-F238E27FC236}">
                <a16:creationId xmlns:a16="http://schemas.microsoft.com/office/drawing/2014/main" id="{35E465AC-7B34-964A-2767-9B65B8A72C42}"/>
              </a:ext>
            </a:extLst>
          </p:cNvPr>
          <p:cNvSpPr txBox="1"/>
          <p:nvPr userDrawn="1"/>
        </p:nvSpPr>
        <p:spPr>
          <a:xfrm>
            <a:off x="8962961" y="6040689"/>
            <a:ext cx="2471116" cy="256480"/>
          </a:xfrm>
          <a:prstGeom prst="rect">
            <a:avLst/>
          </a:prstGeom>
        </p:spPr>
        <p:txBody>
          <a:bodyPr lIns="0" tIns="0" rIns="0" bIns="0" rtlCol="0" anchor="t">
            <a:spAutoFit/>
          </a:bodyPr>
          <a:lstStyle/>
          <a:p>
            <a:pPr marL="0" lvl="0" indent="0" algn="r">
              <a:lnSpc>
                <a:spcPts val="1950"/>
              </a:lnSpc>
              <a:spcBef>
                <a:spcPct val="0"/>
              </a:spcBef>
            </a:pPr>
            <a:r>
              <a:rPr lang="ja-JP" altLang="en-US" sz="1667">
                <a:solidFill>
                  <a:srgbClr val="F1EEEE"/>
                </a:solidFill>
                <a:latin typeface="BIZ UDPゴシック" panose="020B0400000000000000" pitchFamily="50" charset="-128"/>
                <a:ea typeface="BIZ UDPゴシック" panose="020B0400000000000000" pitchFamily="50" charset="-128"/>
                <a:cs typeface="Futura"/>
                <a:sym typeface="Futura"/>
              </a:rPr>
              <a:t>株式会社</a:t>
            </a:r>
            <a:r>
              <a:rPr lang="en-US" altLang="ja-JP" sz="1667">
                <a:solidFill>
                  <a:srgbClr val="F1EEEE"/>
                </a:solidFill>
                <a:latin typeface="BIZ UDPゴシック" panose="020B0400000000000000" pitchFamily="50" charset="-128"/>
                <a:ea typeface="BIZ UDPゴシック" panose="020B0400000000000000" pitchFamily="50" charset="-128"/>
                <a:cs typeface="Futura"/>
                <a:sym typeface="Futura"/>
              </a:rPr>
              <a:t>FM802</a:t>
            </a:r>
            <a:endParaRPr lang="en-US" sz="1667">
              <a:solidFill>
                <a:srgbClr val="F1EEEE"/>
              </a:solidFill>
              <a:latin typeface="BIZ UDPゴシック" panose="020B0400000000000000" pitchFamily="50" charset="-128"/>
              <a:ea typeface="BIZ UDPゴシック" panose="020B0400000000000000" pitchFamily="50" charset="-128"/>
              <a:cs typeface="Futura"/>
              <a:sym typeface="Futura"/>
            </a:endParaRPr>
          </a:p>
        </p:txBody>
      </p:sp>
      <p:sp>
        <p:nvSpPr>
          <p:cNvPr id="13" name="Freeform 16">
            <a:extLst>
              <a:ext uri="{FF2B5EF4-FFF2-40B4-BE49-F238E27FC236}">
                <a16:creationId xmlns:a16="http://schemas.microsoft.com/office/drawing/2014/main" id="{50B76004-0381-4FD5-BED2-A0BFB94F95A1}"/>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078C8FE3-FA4A-CDC5-2E0C-D1FD1FFCF8CA}"/>
              </a:ext>
            </a:extLst>
          </p:cNvPr>
          <p:cNvPicPr>
            <a:picLocks noChangeAspect="1"/>
          </p:cNvPicPr>
          <p:nvPr userDrawn="1"/>
        </p:nvPicPr>
        <p:blipFill>
          <a:blip r:embed="rId2" cstate="screen">
            <a:alphaModFix amt="85000"/>
            <a:extLst>
              <a:ext uri="{28A0092B-C50C-407E-A947-70E740481C1C}">
                <a14:useLocalDpi xmlns:a14="http://schemas.microsoft.com/office/drawing/2010/main"/>
              </a:ext>
            </a:extLst>
          </a:blip>
          <a:srcRect r="-2"/>
          <a:stretch/>
        </p:blipFill>
        <p:spPr>
          <a:xfrm>
            <a:off x="7902487" y="2574000"/>
            <a:ext cx="3679913" cy="1710000"/>
          </a:xfrm>
          <a:prstGeom prst="rect">
            <a:avLst/>
          </a:prstGeom>
        </p:spPr>
      </p:pic>
      <p:pic>
        <p:nvPicPr>
          <p:cNvPr id="17" name="図 16">
            <a:extLst>
              <a:ext uri="{FF2B5EF4-FFF2-40B4-BE49-F238E27FC236}">
                <a16:creationId xmlns:a16="http://schemas.microsoft.com/office/drawing/2014/main" id="{2CC52EC5-861C-DBAC-893C-56D5BE0EA997}"/>
              </a:ext>
            </a:extLst>
          </p:cNvPr>
          <p:cNvPicPr>
            <a:picLocks noChangeAspect="1"/>
          </p:cNvPicPr>
          <p:nvPr userDrawn="1"/>
        </p:nvPicPr>
        <p:blipFill>
          <a:blip r:embed="rId3" cstate="screen">
            <a:alphaModFix amt="85000"/>
            <a:extLst>
              <a:ext uri="{28A0092B-C50C-407E-A947-70E740481C1C}">
                <a14:useLocalDpi xmlns:a14="http://schemas.microsoft.com/office/drawing/2010/main"/>
              </a:ext>
            </a:extLst>
          </a:blip>
          <a:srcRect r="-2"/>
          <a:stretch/>
        </p:blipFill>
        <p:spPr>
          <a:xfrm>
            <a:off x="7903168" y="863600"/>
            <a:ext cx="3679232" cy="1710000"/>
          </a:xfrm>
          <a:prstGeom prst="rect">
            <a:avLst/>
          </a:prstGeom>
        </p:spPr>
      </p:pic>
      <p:pic>
        <p:nvPicPr>
          <p:cNvPr id="18" name="図 17">
            <a:extLst>
              <a:ext uri="{FF2B5EF4-FFF2-40B4-BE49-F238E27FC236}">
                <a16:creationId xmlns:a16="http://schemas.microsoft.com/office/drawing/2014/main" id="{83FA58A7-747B-E817-6FCE-9A865CB87CB6}"/>
              </a:ext>
            </a:extLst>
          </p:cNvPr>
          <p:cNvPicPr>
            <a:picLocks noChangeAspect="1"/>
          </p:cNvPicPr>
          <p:nvPr userDrawn="1"/>
        </p:nvPicPr>
        <p:blipFill rotWithShape="1">
          <a:blip r:embed="rId4" cstate="screen">
            <a:alphaModFix amt="85000"/>
            <a:extLst>
              <a:ext uri="{28A0092B-C50C-407E-A947-70E740481C1C}">
                <a14:useLocalDpi xmlns:a14="http://schemas.microsoft.com/office/drawing/2010/main"/>
              </a:ext>
            </a:extLst>
          </a:blip>
          <a:srcRect/>
          <a:stretch/>
        </p:blipFill>
        <p:spPr>
          <a:xfrm>
            <a:off x="7904495" y="4284400"/>
            <a:ext cx="3677905" cy="1710000"/>
          </a:xfrm>
          <a:prstGeom prst="rect">
            <a:avLst/>
          </a:prstGeom>
        </p:spPr>
      </p:pic>
      <p:pic>
        <p:nvPicPr>
          <p:cNvPr id="19" name="図 18" descr="部屋に備え付けている看板&#10;&#10;低い精度で自動的に生成された説明">
            <a:extLst>
              <a:ext uri="{FF2B5EF4-FFF2-40B4-BE49-F238E27FC236}">
                <a16:creationId xmlns:a16="http://schemas.microsoft.com/office/drawing/2014/main" id="{FB6B5ADF-E7FF-8D13-F567-45D8BA3C14D0}"/>
              </a:ext>
            </a:extLst>
          </p:cNvPr>
          <p:cNvPicPr>
            <a:picLocks noChangeAspect="1"/>
          </p:cNvPicPr>
          <p:nvPr userDrawn="1"/>
        </p:nvPicPr>
        <p:blipFill>
          <a:blip r:embed="rId5" cstate="print">
            <a:alphaModFix amt="85000"/>
            <a:extLst>
              <a:ext uri="{28A0092B-C50C-407E-A947-70E740481C1C}">
                <a14:useLocalDpi xmlns:a14="http://schemas.microsoft.com/office/drawing/2010/main"/>
              </a:ext>
            </a:extLst>
          </a:blip>
          <a:srcRect/>
          <a:stretch/>
        </p:blipFill>
        <p:spPr>
          <a:xfrm>
            <a:off x="609600" y="863600"/>
            <a:ext cx="7321184" cy="5130800"/>
          </a:xfrm>
          <a:prstGeom prst="rect">
            <a:avLst/>
          </a:prstGeom>
        </p:spPr>
      </p:pic>
      <p:sp>
        <p:nvSpPr>
          <p:cNvPr id="21" name="タイトル 6">
            <a:extLst>
              <a:ext uri="{FF2B5EF4-FFF2-40B4-BE49-F238E27FC236}">
                <a16:creationId xmlns:a16="http://schemas.microsoft.com/office/drawing/2014/main" id="{A1491D09-A13F-DDBF-807A-7E76C333B184}"/>
              </a:ext>
            </a:extLst>
          </p:cNvPr>
          <p:cNvSpPr txBox="1">
            <a:spLocks/>
          </p:cNvSpPr>
          <p:nvPr userDrawn="1"/>
        </p:nvSpPr>
        <p:spPr>
          <a:xfrm>
            <a:off x="611156" y="5069142"/>
            <a:ext cx="2063033" cy="718561"/>
          </a:xfrm>
          <a:prstGeom prst="rect">
            <a:avLst/>
          </a:prstGeom>
          <a:solidFill>
            <a:srgbClr val="F2F2F2">
              <a:alpha val="80000"/>
            </a:srgbClr>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Aft>
                <a:spcPts val="600"/>
              </a:spcAft>
              <a:defRPr/>
            </a:pPr>
            <a:endParaRPr kumimoji="0" lang="en-US" altLang="ja-JP" sz="3600" b="1" kern="1200">
              <a:solidFill>
                <a:schemeClr val="tx1">
                  <a:lumMod val="75000"/>
                  <a:lumOff val="25000"/>
                </a:schemeClr>
              </a:solidFill>
              <a:effectLst>
                <a:outerShdw blurRad="38100" dist="38100" dir="2700000" algn="tl">
                  <a:srgbClr val="000000">
                    <a:alpha val="43137"/>
                  </a:srgbClr>
                </a:outerShdw>
              </a:effectLst>
              <a:latin typeface="+mj-lt"/>
              <a:ea typeface="+mj-ea"/>
              <a:cs typeface="+mj-cs"/>
            </a:endParaRPr>
          </a:p>
        </p:txBody>
      </p:sp>
      <p:sp>
        <p:nvSpPr>
          <p:cNvPr id="24" name="テキスト プレースホルダー 3">
            <a:extLst>
              <a:ext uri="{FF2B5EF4-FFF2-40B4-BE49-F238E27FC236}">
                <a16:creationId xmlns:a16="http://schemas.microsoft.com/office/drawing/2014/main" id="{14FC7567-2299-BC79-B756-6CB6092BF9E0}"/>
              </a:ext>
            </a:extLst>
          </p:cNvPr>
          <p:cNvSpPr>
            <a:spLocks noGrp="1"/>
          </p:cNvSpPr>
          <p:nvPr>
            <p:ph type="body" sz="half" idx="2"/>
          </p:nvPr>
        </p:nvSpPr>
        <p:spPr>
          <a:xfrm>
            <a:off x="663409" y="6040689"/>
            <a:ext cx="3932237" cy="256480"/>
          </a:xfrm>
        </p:spPr>
        <p:txBody>
          <a:bodyPr anchor="ct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26" name="四角形: 上の 2 つの角を丸める 25">
            <a:extLst>
              <a:ext uri="{FF2B5EF4-FFF2-40B4-BE49-F238E27FC236}">
                <a16:creationId xmlns:a16="http://schemas.microsoft.com/office/drawing/2014/main" id="{FE42D1DC-08D7-7DCE-A9B5-9A8D60D2981A}"/>
              </a:ext>
            </a:extLst>
          </p:cNvPr>
          <p:cNvSpPr/>
          <p:nvPr userDrawn="1"/>
        </p:nvSpPr>
        <p:spPr>
          <a:xfrm rot="5400000">
            <a:off x="2370451" y="814368"/>
            <a:ext cx="1710000" cy="5229264"/>
          </a:xfrm>
          <a:prstGeom prst="round2SameRect">
            <a:avLst>
              <a:gd name="adj1" fmla="val 42361"/>
              <a:gd name="adj2" fmla="val 0"/>
            </a:avLst>
          </a:prstGeom>
          <a:solidFill>
            <a:schemeClr val="bg1">
              <a:lumMod val="95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FM COCOLO</a:t>
            </a:r>
            <a:br>
              <a:rPr kumimoji="0" lang="en-US" altLang="ja-JP" sz="36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br>
            <a:r>
              <a:rPr kumimoji="0" lang="en-US" altLang="ja-JP" sz="36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MEDIA PROFILE </a:t>
            </a:r>
          </a:p>
        </p:txBody>
      </p:sp>
      <p:pic>
        <p:nvPicPr>
          <p:cNvPr id="3" name="図 2">
            <a:extLst>
              <a:ext uri="{FF2B5EF4-FFF2-40B4-BE49-F238E27FC236}">
                <a16:creationId xmlns:a16="http://schemas.microsoft.com/office/drawing/2014/main" id="{DF8CB8C1-BFC1-3E5D-8AE4-FCD4701C9C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30396" y="5104422"/>
            <a:ext cx="1770931" cy="648000"/>
          </a:xfrm>
          <a:prstGeom prst="rect">
            <a:avLst/>
          </a:prstGeom>
        </p:spPr>
      </p:pic>
    </p:spTree>
    <p:extLst>
      <p:ext uri="{BB962C8B-B14F-4D97-AF65-F5344CB8AC3E}">
        <p14:creationId xmlns:p14="http://schemas.microsoft.com/office/powerpoint/2010/main" val="214013625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CF93121-4ACB-98C2-2899-7059A5579A40}"/>
              </a:ext>
            </a:extLst>
          </p:cNvPr>
          <p:cNvSpPr>
            <a:spLocks noGrp="1"/>
          </p:cNvSpPr>
          <p:nvPr>
            <p:ph type="dt" sz="half" idx="10"/>
          </p:nvPr>
        </p:nvSpPr>
        <p:spPr/>
        <p:txBody>
          <a:bodyPr/>
          <a:lstStyle/>
          <a:p>
            <a:fld id="{466F0E5D-D66B-441C-87C9-AE8C4248C330}"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786AD870-C024-36F7-224B-401C0D6226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12D728-5322-E757-132D-2A66EA773F6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30740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22C1B53-98DF-8DAE-D7CE-5EBC9EEB9B29}"/>
              </a:ext>
            </a:extLst>
          </p:cNvPr>
          <p:cNvSpPr>
            <a:spLocks noGrp="1"/>
          </p:cNvSpPr>
          <p:nvPr>
            <p:ph type="dt" sz="half" idx="10"/>
          </p:nvPr>
        </p:nvSpPr>
        <p:spPr/>
        <p:txBody>
          <a:bodyPr/>
          <a:lstStyle/>
          <a:p>
            <a:fld id="{C5748CA7-B4DC-4B26-96B4-3A8E15E1611F}"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68649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598CF-55AA-9FBC-916B-87E9C9C124E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5A7089-28D6-2C0D-B42D-A12AEF92C5F5}"/>
              </a:ext>
            </a:extLst>
          </p:cNvPr>
          <p:cNvSpPr>
            <a:spLocks noGrp="1"/>
          </p:cNvSpPr>
          <p:nvPr>
            <p:ph type="dt" sz="half" idx="10"/>
          </p:nvPr>
        </p:nvSpPr>
        <p:spPr/>
        <p:txBody>
          <a:bodyPr/>
          <a:lstStyle/>
          <a:p>
            <a:fld id="{1FBA20FD-944E-4BC3-8FD7-B41585048F32}" type="datetime1">
              <a:rPr kumimoji="1" lang="ja-JP" altLang="en-US" smtClean="0"/>
              <a:t>2026/3/13</a:t>
            </a:fld>
            <a:endParaRPr kumimoji="1" lang="ja-JP" altLang="en-US"/>
          </a:p>
        </p:txBody>
      </p:sp>
      <p:sp>
        <p:nvSpPr>
          <p:cNvPr id="4" name="フッター プレースホルダー 3">
            <a:extLst>
              <a:ext uri="{FF2B5EF4-FFF2-40B4-BE49-F238E27FC236}">
                <a16:creationId xmlns:a16="http://schemas.microsoft.com/office/drawing/2014/main" id="{DA56BC34-B252-671B-A09D-228D736661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9406062-AF09-5C31-5F3B-2324F8E1D58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149029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CE90B8-E132-1750-52D4-63B118E7053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261955-D361-5F1D-7E1F-F3AC9A4BB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C033014-65EC-6B3F-5CE7-6F9465C27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2E49B4-BCAB-2169-679C-1D126072DDBD}"/>
              </a:ext>
            </a:extLst>
          </p:cNvPr>
          <p:cNvSpPr>
            <a:spLocks noGrp="1"/>
          </p:cNvSpPr>
          <p:nvPr>
            <p:ph type="dt" sz="half" idx="10"/>
          </p:nvPr>
        </p:nvSpPr>
        <p:spPr/>
        <p:txBody>
          <a:bodyPr/>
          <a:lstStyle/>
          <a:p>
            <a:fld id="{0FCCAAD3-3B03-4D85-8CB0-5E7E4A8BA824}"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BAFE1AAF-8185-0B1B-CF62-ED88A026B1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B3A52A-4CB5-8A1C-F22C-FF2FAAF0651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535249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C9201-18BE-7BCB-6AA0-FD846C7DF0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96DA08E-F774-747F-05EE-E87483700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D3AD28B-69E3-68B3-A61B-3D23BAB2F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443A90-0249-6327-BFB9-C9C4565970CC}"/>
              </a:ext>
            </a:extLst>
          </p:cNvPr>
          <p:cNvSpPr>
            <a:spLocks noGrp="1"/>
          </p:cNvSpPr>
          <p:nvPr>
            <p:ph type="dt" sz="half" idx="10"/>
          </p:nvPr>
        </p:nvSpPr>
        <p:spPr/>
        <p:txBody>
          <a:bodyPr/>
          <a:lstStyle/>
          <a:p>
            <a:fld id="{66C8EA0B-D7C8-4AE8-A1E8-5C169B985015}"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9BF2DD41-0C8D-04D5-F29D-5BBC27587D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B3AE39-7681-E73B-3202-F1E6D785647A}"/>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10077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BE4C1-1817-68B2-FB0E-6C7CB867E4F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6DB50E-1755-CC07-6B24-2964B7F7D42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4F84F8-41AF-47AE-5033-298C4ED02427}"/>
              </a:ext>
            </a:extLst>
          </p:cNvPr>
          <p:cNvSpPr>
            <a:spLocks noGrp="1"/>
          </p:cNvSpPr>
          <p:nvPr>
            <p:ph type="dt" sz="half" idx="10"/>
          </p:nvPr>
        </p:nvSpPr>
        <p:spPr/>
        <p:txBody>
          <a:bodyPr/>
          <a:lstStyle/>
          <a:p>
            <a:fld id="{B4811161-D26F-41AD-B86C-B0EB2F3C1933}"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4F4FBF63-69C0-3938-50CE-5CF2550092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A0F00B-91B6-303B-9A7A-781438E2950E}"/>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616733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24A37E-F975-2695-4327-28A45FE5AE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D6A681-A445-0020-E09C-2377188792F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E90B20-3A96-ED7B-6330-B1D8FE6A85C6}"/>
              </a:ext>
            </a:extLst>
          </p:cNvPr>
          <p:cNvSpPr>
            <a:spLocks noGrp="1"/>
          </p:cNvSpPr>
          <p:nvPr>
            <p:ph type="dt" sz="half" idx="10"/>
          </p:nvPr>
        </p:nvSpPr>
        <p:spPr/>
        <p:txBody>
          <a:bodyPr/>
          <a:lstStyle/>
          <a:p>
            <a:fld id="{93B5058A-E552-45B9-8D6B-1B147F1F87C6}"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9E65A43F-2F44-506D-F01F-A5EE4317D3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1750C4-BE42-3C8D-46D1-94526EA02986}"/>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345259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08CAA-8824-ACCF-292D-2FE9177AE73D}"/>
              </a:ext>
            </a:extLst>
          </p:cNvPr>
          <p:cNvSpPr>
            <a:spLocks noGrp="1"/>
          </p:cNvSpPr>
          <p:nvPr>
            <p:ph type="title"/>
          </p:nvPr>
        </p:nvSpPr>
        <p:spPr>
          <a:xfrm>
            <a:off x="742118" y="43263"/>
            <a:ext cx="8166652" cy="435841"/>
          </a:xfrm>
        </p:spPr>
        <p:txBody>
          <a:bodyPr>
            <a:normAutofit/>
          </a:bodyPr>
          <a:lstStyle>
            <a:lvl1pPr>
              <a:defRPr sz="1600">
                <a:solidFill>
                  <a:schemeClr val="tx1">
                    <a:lumMod val="75000"/>
                    <a:lumOff val="25000"/>
                  </a:schemeClr>
                </a:solidFill>
              </a:defRPr>
            </a:lvl1pPr>
          </a:lstStyle>
          <a:p>
            <a:r>
              <a:rPr kumimoji="1" lang="ja-JP" altLang="en-US"/>
              <a:t>マスター タイトルの書式設定</a:t>
            </a:r>
          </a:p>
        </p:txBody>
      </p:sp>
      <p:sp>
        <p:nvSpPr>
          <p:cNvPr id="4" name="日付プレースホルダー 3">
            <a:extLst>
              <a:ext uri="{FF2B5EF4-FFF2-40B4-BE49-F238E27FC236}">
                <a16:creationId xmlns:a16="http://schemas.microsoft.com/office/drawing/2014/main" id="{25D5EB59-5E4F-6349-C9FA-EA151B25237C}"/>
              </a:ext>
            </a:extLst>
          </p:cNvPr>
          <p:cNvSpPr>
            <a:spLocks noGrp="1"/>
          </p:cNvSpPr>
          <p:nvPr>
            <p:ph type="dt" sz="half" idx="10"/>
          </p:nvPr>
        </p:nvSpPr>
        <p:spPr/>
        <p:txBody>
          <a:bodyPr/>
          <a:lstStyle/>
          <a:p>
            <a:fld id="{5B280A23-CF20-483C-AD37-7D7A28A713DC}"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423B39F8-7D74-FD11-6F96-3B52499770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2DCD17-C2CC-51D0-6D17-48B048815EE7}"/>
              </a:ext>
            </a:extLst>
          </p:cNvPr>
          <p:cNvSpPr>
            <a:spLocks noGrp="1"/>
          </p:cNvSpPr>
          <p:nvPr>
            <p:ph type="sldNum" sz="quarter" idx="12"/>
          </p:nvPr>
        </p:nvSpPr>
        <p:spPr>
          <a:xfrm>
            <a:off x="10982739" y="77946"/>
            <a:ext cx="576470" cy="365125"/>
          </a:xfrm>
        </p:spPr>
        <p:txBody>
          <a:bodyPr/>
          <a:lstStyle>
            <a:lvl1pPr>
              <a:defRPr>
                <a:solidFill>
                  <a:schemeClr val="tx1">
                    <a:lumMod val="75000"/>
                    <a:lumOff val="25000"/>
                  </a:schemeClr>
                </a:solidFill>
              </a:defRPr>
            </a:lvl1pPr>
          </a:lstStyle>
          <a:p>
            <a:fld id="{7325D7E2-5E0F-4F3C-86EB-AA2588CA3228}" type="slidenum">
              <a:rPr lang="ja-JP" altLang="en-US" smtClean="0"/>
              <a:pPr/>
              <a:t>‹#›</a:t>
            </a:fld>
            <a:endParaRPr lang="ja-JP" altLang="en-US"/>
          </a:p>
        </p:txBody>
      </p:sp>
      <p:sp>
        <p:nvSpPr>
          <p:cNvPr id="7" name="正方形/長方形 6">
            <a:extLst>
              <a:ext uri="{FF2B5EF4-FFF2-40B4-BE49-F238E27FC236}">
                <a16:creationId xmlns:a16="http://schemas.microsoft.com/office/drawing/2014/main" id="{40B25F2C-6E7F-BF74-B113-2117684D35A6}"/>
              </a:ext>
            </a:extLst>
          </p:cNvPr>
          <p:cNvSpPr/>
          <p:nvPr userDrawn="1"/>
        </p:nvSpPr>
        <p:spPr>
          <a:xfrm>
            <a:off x="66000" y="47910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EBB4324-4379-BC9D-A80A-CC383472282B}"/>
              </a:ext>
            </a:extLst>
          </p:cNvPr>
          <p:cNvSpPr/>
          <p:nvPr userDrawn="1"/>
        </p:nvSpPr>
        <p:spPr>
          <a:xfrm>
            <a:off x="66000" y="656494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2C9A7E3-0A44-C782-99F8-5F48784322D2}"/>
              </a:ext>
            </a:extLst>
          </p:cNvPr>
          <p:cNvSpPr txBox="1">
            <a:spLocks noChangeArrowheads="1"/>
          </p:cNvSpPr>
          <p:nvPr userDrawn="1"/>
        </p:nvSpPr>
        <p:spPr bwMode="auto">
          <a:xfrm>
            <a:off x="9352722" y="663702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Copyright (C) 2024 FM802. </a:t>
            </a:r>
            <a:r>
              <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rPr>
              <a:t> </a:t>
            </a: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All Rights Reserved.</a:t>
            </a:r>
            <a:endPar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endParaRPr>
          </a:p>
        </p:txBody>
      </p:sp>
    </p:spTree>
    <p:extLst>
      <p:ext uri="{BB962C8B-B14F-4D97-AF65-F5344CB8AC3E}">
        <p14:creationId xmlns:p14="http://schemas.microsoft.com/office/powerpoint/2010/main" val="3950096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56884" y="368299"/>
            <a:ext cx="824558" cy="432000"/>
          </a:xfrm>
          <a:solidFill>
            <a:schemeClr val="tx1">
              <a:lumMod val="75000"/>
              <a:lumOff val="25000"/>
            </a:schemeClr>
          </a:solidFill>
        </p:spPr>
        <p:txBody>
          <a:bodyPr>
            <a:normAutofit/>
          </a:bodyPr>
          <a:lstStyle>
            <a:lvl1pPr algn="r">
              <a:defRPr sz="1600">
                <a:solidFill>
                  <a:schemeClr val="bg1"/>
                </a:solidFill>
              </a:defRPr>
            </a:lvl1pPr>
          </a:lstStyle>
          <a:p>
            <a:endParaRPr lang="en-US"/>
          </a:p>
        </p:txBody>
      </p:sp>
      <p:sp>
        <p:nvSpPr>
          <p:cNvPr id="3" name="Content Placeholder 2"/>
          <p:cNvSpPr>
            <a:spLocks noGrp="1"/>
          </p:cNvSpPr>
          <p:nvPr>
            <p:ph idx="1"/>
          </p:nvPr>
        </p:nvSpPr>
        <p:spPr>
          <a:xfrm>
            <a:off x="838201" y="800299"/>
            <a:ext cx="10515600" cy="421200"/>
          </a:xfrm>
        </p:spPr>
        <p:txBody>
          <a:bodyPr anchor="ctr">
            <a:normAutofit/>
          </a:bodyPr>
          <a:lstStyle>
            <a:lvl1pPr marL="0" indent="0" algn="ctr">
              <a:buNone/>
              <a:defRPr sz="1600">
                <a:solidFill>
                  <a:srgbClr val="0070C0"/>
                </a:solidFill>
              </a:defRPr>
            </a:lvl1pPr>
            <a:lvl2pPr marL="457212" indent="0">
              <a:buNone/>
              <a:defRPr sz="1400"/>
            </a:lvl2pPr>
            <a:lvl3pPr marL="914423" indent="0">
              <a:buNone/>
              <a:defRPr sz="1400"/>
            </a:lvl3pPr>
            <a:lvl4pPr marL="1371634" indent="0">
              <a:buNone/>
              <a:defRPr sz="1400"/>
            </a:lvl4pPr>
            <a:lvl5pPr marL="1828846" indent="0">
              <a:buNone/>
              <a:defRPr sz="1400"/>
            </a:lvl5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a:xfrm>
            <a:off x="10546870" y="363743"/>
            <a:ext cx="688246" cy="432000"/>
          </a:xfrm>
        </p:spPr>
        <p:txBody>
          <a:bodyPr/>
          <a:lstStyle>
            <a:lvl1pPr>
              <a:defRPr>
                <a:solidFill>
                  <a:schemeClr val="tx1"/>
                </a:solidFill>
              </a:defRPr>
            </a:lvl1pPr>
          </a:lstStyle>
          <a:p>
            <a:pPr>
              <a:defRPr/>
            </a:pPr>
            <a:fld id="{A235EF90-4A2E-483D-8024-7EAC4E40F8E4}" type="slidenum">
              <a:rPr lang="en-US" altLang="ja-JP" smtClean="0"/>
              <a:pPr>
                <a:defRPr/>
              </a:pPr>
              <a:t>‹#›</a:t>
            </a:fld>
            <a:endParaRPr lang="en-US" altLang="ja-JP"/>
          </a:p>
        </p:txBody>
      </p:sp>
      <p:sp>
        <p:nvSpPr>
          <p:cNvPr id="8" name="コンテンツ プレースホルダー 12">
            <a:extLst>
              <a:ext uri="{FF2B5EF4-FFF2-40B4-BE49-F238E27FC236}">
                <a16:creationId xmlns:a16="http://schemas.microsoft.com/office/drawing/2014/main" id="{3E20CE19-63AF-3FF7-747A-1819D1468136}"/>
              </a:ext>
            </a:extLst>
          </p:cNvPr>
          <p:cNvSpPr>
            <a:spLocks noGrp="1"/>
          </p:cNvSpPr>
          <p:nvPr>
            <p:ph idx="13"/>
          </p:nvPr>
        </p:nvSpPr>
        <p:spPr>
          <a:xfrm>
            <a:off x="1781443" y="368299"/>
            <a:ext cx="8765429" cy="432000"/>
          </a:xfrm>
        </p:spPr>
        <p:txBody>
          <a:bodyPr anchor="ctr">
            <a:normAutofit/>
          </a:bodyPr>
          <a:lstStyle>
            <a:lvl1pPr marL="0" indent="0">
              <a:buNone/>
              <a:defRPr sz="1600">
                <a:ln>
                  <a:noFill/>
                </a:ln>
                <a:solidFill>
                  <a:schemeClr val="tx1">
                    <a:lumMod val="75000"/>
                    <a:lumOff val="25000"/>
                  </a:schemeClr>
                </a:solidFill>
              </a:defRPr>
            </a:lvl1pPr>
          </a:lstStyle>
          <a:p>
            <a:pPr marL="0" indent="0">
              <a:buNone/>
            </a:pPr>
            <a:endParaRPr kumimoji="1" lang="ja-JP" altLang="en-US" sz="1600"/>
          </a:p>
        </p:txBody>
      </p:sp>
      <p:cxnSp>
        <p:nvCxnSpPr>
          <p:cNvPr id="10" name="直線コネクタ 9">
            <a:extLst>
              <a:ext uri="{FF2B5EF4-FFF2-40B4-BE49-F238E27FC236}">
                <a16:creationId xmlns:a16="http://schemas.microsoft.com/office/drawing/2014/main" id="{E6AD411A-D732-A1C0-E1BE-AF7961848DD1}"/>
              </a:ext>
            </a:extLst>
          </p:cNvPr>
          <p:cNvCxnSpPr>
            <a:cxnSpLocks/>
          </p:cNvCxnSpPr>
          <p:nvPr userDrawn="1"/>
        </p:nvCxnSpPr>
        <p:spPr>
          <a:xfrm>
            <a:off x="956885" y="795743"/>
            <a:ext cx="10279385" cy="0"/>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D6AA1EAD-D6A8-0F57-0BB5-B68398BF45AA}"/>
              </a:ext>
            </a:extLst>
          </p:cNvPr>
          <p:cNvSpPr txBox="1">
            <a:spLocks noChangeArrowheads="1"/>
          </p:cNvSpPr>
          <p:nvPr userDrawn="1"/>
        </p:nvSpPr>
        <p:spPr bwMode="auto">
          <a:xfrm>
            <a:off x="2" y="6642101"/>
            <a:ext cx="32785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800">
                <a:solidFill>
                  <a:schemeClr val="tx1">
                    <a:lumMod val="65000"/>
                    <a:lumOff val="35000"/>
                  </a:schemeClr>
                </a:solidFill>
              </a:rPr>
              <a:t>Copyright (C) 2024 FM802. </a:t>
            </a:r>
            <a:r>
              <a:rPr lang="ja-JP" altLang="en-US" sz="800">
                <a:solidFill>
                  <a:schemeClr val="tx1">
                    <a:lumMod val="65000"/>
                    <a:lumOff val="35000"/>
                  </a:schemeClr>
                </a:solidFill>
              </a:rPr>
              <a:t> </a:t>
            </a:r>
            <a:r>
              <a:rPr lang="en-US" altLang="ja-JP" sz="800">
                <a:solidFill>
                  <a:schemeClr val="tx1">
                    <a:lumMod val="65000"/>
                    <a:lumOff val="35000"/>
                  </a:schemeClr>
                </a:solidFill>
              </a:rPr>
              <a:t>All Rights Reserved.</a:t>
            </a:r>
            <a:endParaRPr lang="ja-JP" altLang="en-US" sz="800">
              <a:solidFill>
                <a:schemeClr val="tx1">
                  <a:lumMod val="65000"/>
                  <a:lumOff val="35000"/>
                </a:schemeClr>
              </a:solidFill>
            </a:endParaRPr>
          </a:p>
        </p:txBody>
      </p:sp>
    </p:spTree>
    <p:extLst>
      <p:ext uri="{BB962C8B-B14F-4D97-AF65-F5344CB8AC3E}">
        <p14:creationId xmlns:p14="http://schemas.microsoft.com/office/powerpoint/2010/main" val="2497974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F4C3A1C8-55C6-C26E-CDCE-A2E63F3915A3}"/>
              </a:ext>
            </a:extLst>
          </p:cNvPr>
          <p:cNvGrpSpPr/>
          <p:nvPr userDrawn="1"/>
        </p:nvGrpSpPr>
        <p:grpSpPr>
          <a:xfrm>
            <a:off x="609600" y="366514"/>
            <a:ext cx="10972800" cy="5631061"/>
            <a:chOff x="0" y="-57150"/>
            <a:chExt cx="4334933" cy="2224617"/>
          </a:xfrm>
        </p:grpSpPr>
        <p:sp>
          <p:nvSpPr>
            <p:cNvPr id="9" name="Freeform 3">
              <a:extLst>
                <a:ext uri="{FF2B5EF4-FFF2-40B4-BE49-F238E27FC236}">
                  <a16:creationId xmlns:a16="http://schemas.microsoft.com/office/drawing/2014/main" id="{A5B1AD27-C976-FFE1-D865-6ED7BE0AB448}"/>
                </a:ext>
              </a:extLst>
            </p:cNvPr>
            <p:cNvSpPr/>
            <p:nvPr/>
          </p:nvSpPr>
          <p:spPr>
            <a:xfrm>
              <a:off x="0" y="0"/>
              <a:ext cx="4334933" cy="2167467"/>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0" name="TextBox 4">
              <a:extLst>
                <a:ext uri="{FF2B5EF4-FFF2-40B4-BE49-F238E27FC236}">
                  <a16:creationId xmlns:a16="http://schemas.microsoft.com/office/drawing/2014/main" id="{6DDFAFF2-EED7-8732-A67E-AA24C963DFEE}"/>
                </a:ext>
              </a:extLst>
            </p:cNvPr>
            <p:cNvSpPr txBox="1"/>
            <p:nvPr/>
          </p:nvSpPr>
          <p:spPr>
            <a:xfrm>
              <a:off x="0" y="-57150"/>
              <a:ext cx="4334933" cy="2224617"/>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5" name="Group 15">
            <a:extLst>
              <a:ext uri="{FF2B5EF4-FFF2-40B4-BE49-F238E27FC236}">
                <a16:creationId xmlns:a16="http://schemas.microsoft.com/office/drawing/2014/main" id="{7CF549AF-51C5-993B-3DCF-E3215D6FBF70}"/>
              </a:ext>
            </a:extLst>
          </p:cNvPr>
          <p:cNvGrpSpPr/>
          <p:nvPr userDrawn="1"/>
        </p:nvGrpSpPr>
        <p:grpSpPr>
          <a:xfrm>
            <a:off x="609600" y="511175"/>
            <a:ext cx="10972800" cy="349250"/>
            <a:chOff x="0" y="0"/>
            <a:chExt cx="4334933" cy="137975"/>
          </a:xfrm>
        </p:grpSpPr>
        <p:sp>
          <p:nvSpPr>
            <p:cNvPr id="16" name="Freeform 16">
              <a:extLst>
                <a:ext uri="{FF2B5EF4-FFF2-40B4-BE49-F238E27FC236}">
                  <a16:creationId xmlns:a16="http://schemas.microsoft.com/office/drawing/2014/main" id="{66BFB6E6-EBCC-5063-BFD7-2963316BFC99}"/>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7" name="TextBox 17">
              <a:extLst>
                <a:ext uri="{FF2B5EF4-FFF2-40B4-BE49-F238E27FC236}">
                  <a16:creationId xmlns:a16="http://schemas.microsoft.com/office/drawing/2014/main" id="{0100CBC4-7A58-1780-7B0F-EF8ADFE7F72D}"/>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9" name="タイトル 1">
            <a:extLst>
              <a:ext uri="{FF2B5EF4-FFF2-40B4-BE49-F238E27FC236}">
                <a16:creationId xmlns:a16="http://schemas.microsoft.com/office/drawing/2014/main" id="{80B32A87-CE78-D778-A214-D2D90719003B}"/>
              </a:ext>
            </a:extLst>
          </p:cNvPr>
          <p:cNvSpPr>
            <a:spLocks noGrp="1"/>
          </p:cNvSpPr>
          <p:nvPr>
            <p:ph type="title" hasCustomPrompt="1"/>
          </p:nvPr>
        </p:nvSpPr>
        <p:spPr>
          <a:xfrm>
            <a:off x="855461" y="511175"/>
            <a:ext cx="4935739" cy="349250"/>
          </a:xfrm>
        </p:spPr>
        <p:txBody>
          <a:bodyPr>
            <a:normAutofit/>
          </a:bodyPr>
          <a:lstStyle>
            <a:lvl1pPr algn="l">
              <a:defRPr sz="1600">
                <a:solidFill>
                  <a:schemeClr val="bg1"/>
                </a:solidFill>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p:ph type="dt" sz="half" idx="10"/>
          </p:nvPr>
        </p:nvSpPr>
        <p:spPr/>
        <p:txBody>
          <a:bodyPr/>
          <a:lstStyle/>
          <a:p>
            <a:fld id="{C5748CA7-B4DC-4B26-96B4-3A8E15E1611F}"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p:ph type="sldNum" sz="quarter" idx="12"/>
          </p:nvPr>
        </p:nvSpPr>
        <p:spPr>
          <a:xfrm>
            <a:off x="8826919" y="501650"/>
            <a:ext cx="2743200" cy="365125"/>
          </a:xfrm>
        </p:spPr>
        <p:txBody>
          <a:bodyPr/>
          <a:lstStyle>
            <a:lvl1pPr>
              <a:defRPr sz="1100">
                <a:solidFill>
                  <a:schemeClr val="bg1"/>
                </a:solidFill>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bg1"/>
                </a:solidFill>
                <a:effectLst/>
                <a:uLnTx/>
                <a:uFillTx/>
                <a:latin typeface="+mn-ea"/>
                <a:ea typeface="+mn-ea"/>
              </a:rPr>
              <a:t>Copyright (C) 2024 FM802. </a:t>
            </a:r>
            <a:r>
              <a:rPr kumimoji="1" lang="ja-JP" altLang="en-US" sz="700" b="1" i="0" u="none" strike="noStrike" kern="0" cap="none" spc="0" normalizeH="0" baseline="0" noProof="0">
                <a:ln>
                  <a:noFill/>
                </a:ln>
                <a:solidFill>
                  <a:schemeClr val="bg1"/>
                </a:solidFill>
                <a:effectLst/>
                <a:uLnTx/>
                <a:uFillTx/>
                <a:latin typeface="+mn-ea"/>
                <a:ea typeface="+mn-ea"/>
              </a:rPr>
              <a:t> </a:t>
            </a:r>
            <a:r>
              <a:rPr kumimoji="1" lang="en-US" altLang="ja-JP" sz="700" b="1" i="0" u="none" strike="noStrike" kern="0" cap="none" spc="0" normalizeH="0" baseline="0" noProof="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a:ln>
                <a:noFill/>
              </a:ln>
              <a:solidFill>
                <a:schemeClr val="bg1"/>
              </a:solidFill>
              <a:effectLst/>
              <a:uLnTx/>
              <a:uFillTx/>
              <a:latin typeface="+mn-ea"/>
              <a:ea typeface="+mn-ea"/>
            </a:endParaRPr>
          </a:p>
        </p:txBody>
      </p:sp>
    </p:spTree>
    <p:extLst>
      <p:ext uri="{BB962C8B-B14F-4D97-AF65-F5344CB8AC3E}">
        <p14:creationId xmlns:p14="http://schemas.microsoft.com/office/powerpoint/2010/main" val="423122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6DDFAFF2-EED7-8732-A67E-AA24C963DFEE}"/>
              </a:ext>
            </a:extLst>
          </p:cNvPr>
          <p:cNvSpPr txBox="1"/>
          <p:nvPr/>
        </p:nvSpPr>
        <p:spPr>
          <a:xfrm>
            <a:off x="609600" y="501650"/>
            <a:ext cx="10972800" cy="5845175"/>
          </a:xfrm>
          <a:prstGeom prst="rect">
            <a:avLst/>
          </a:prstGeom>
          <a:solidFill>
            <a:srgbClr val="F9F9F9"/>
          </a:solidFill>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sp>
        <p:nvSpPr>
          <p:cNvPr id="9" name="Freeform 3">
            <a:extLst>
              <a:ext uri="{FF2B5EF4-FFF2-40B4-BE49-F238E27FC236}">
                <a16:creationId xmlns:a16="http://schemas.microsoft.com/office/drawing/2014/main" id="{A5B1AD27-C976-FFE1-D865-6ED7BE0AB448}"/>
              </a:ext>
            </a:extLst>
          </p:cNvPr>
          <p:cNvSpPr/>
          <p:nvPr/>
        </p:nvSpPr>
        <p:spPr>
          <a:xfrm>
            <a:off x="609600" y="511175"/>
            <a:ext cx="10972799" cy="5835650"/>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6" name="Freeform 16">
            <a:extLst>
              <a:ext uri="{FF2B5EF4-FFF2-40B4-BE49-F238E27FC236}">
                <a16:creationId xmlns:a16="http://schemas.microsoft.com/office/drawing/2014/main" id="{66BFB6E6-EBCC-5063-BFD7-2963316BFC99}"/>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80B32A87-CE78-D778-A214-D2D90719003B}"/>
              </a:ext>
            </a:extLst>
          </p:cNvPr>
          <p:cNvSpPr>
            <a:spLocks noGrp="1"/>
          </p:cNvSpPr>
          <p:nvPr userDrawn="1">
            <p:ph type="title" hasCustomPrompt="1"/>
          </p:nvPr>
        </p:nvSpPr>
        <p:spPr>
          <a:xfrm>
            <a:off x="1065405" y="2991978"/>
            <a:ext cx="9435757" cy="874044"/>
          </a:xfrm>
        </p:spPr>
        <p:txBody>
          <a:bodyPr>
            <a:noAutofit/>
          </a:bodyPr>
          <a:lstStyle>
            <a:lvl1pPr algn="l">
              <a:defRPr sz="4000" b="1">
                <a:solidFill>
                  <a:schemeClr val="tx1">
                    <a:lumMod val="75000"/>
                    <a:lumOff val="25000"/>
                  </a:schemeClr>
                </a:solidFill>
                <a:effectLst>
                  <a:outerShdw blurRad="38100" dist="38100" dir="2700000" algn="tl">
                    <a:srgbClr val="000000">
                      <a:alpha val="43137"/>
                    </a:srgbClr>
                  </a:outerShdw>
                </a:effectLst>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userDrawn="1">
            <p:ph type="dt" sz="half" idx="10"/>
          </p:nvPr>
        </p:nvSpPr>
        <p:spPr/>
        <p:txBody>
          <a:bodyPr/>
          <a:lstStyle/>
          <a:p>
            <a:fld id="{C5748CA7-B4DC-4B26-96B4-3A8E15E1611F}"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userDrawn="1">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userDrawn="1">
            <p:ph type="sldNum" sz="quarter" idx="12"/>
          </p:nvPr>
        </p:nvSpPr>
        <p:spPr>
          <a:xfrm>
            <a:off x="8826919" y="501650"/>
            <a:ext cx="2743200" cy="365125"/>
          </a:xfrm>
        </p:spPr>
        <p:txBody>
          <a:bodyPr/>
          <a:lstStyle>
            <a:lvl1pPr>
              <a:defRPr sz="1100" b="1">
                <a:solidFill>
                  <a:schemeClr val="bg1"/>
                </a:solidFill>
                <a:effectLst>
                  <a:outerShdw blurRad="38100" dist="38100" dir="2700000" algn="tl">
                    <a:srgbClr val="000000">
                      <a:alpha val="43137"/>
                    </a:srgbClr>
                  </a:outerShdw>
                </a:effectLst>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bg1"/>
                </a:solidFill>
                <a:effectLst/>
                <a:uLnTx/>
                <a:uFillTx/>
                <a:latin typeface="+mn-ea"/>
                <a:ea typeface="+mn-ea"/>
              </a:rPr>
              <a:t>Copyright (C) 2026 FM802. </a:t>
            </a:r>
            <a:r>
              <a:rPr kumimoji="1" lang="ja-JP" altLang="en-US" sz="700" b="1" i="0" u="none" strike="noStrike" kern="0" cap="none" spc="0" normalizeH="0" baseline="0" noProof="0" dirty="0">
                <a:ln>
                  <a:noFill/>
                </a:ln>
                <a:solidFill>
                  <a:schemeClr val="bg1"/>
                </a:solidFill>
                <a:effectLst/>
                <a:uLnTx/>
                <a:uFillTx/>
                <a:latin typeface="+mn-ea"/>
                <a:ea typeface="+mn-ea"/>
              </a:rPr>
              <a:t> </a:t>
            </a:r>
            <a:r>
              <a:rPr kumimoji="1" lang="en-US" altLang="ja-JP" sz="700" b="1" i="0" u="none" strike="noStrike" kern="0" cap="none" spc="0" normalizeH="0" baseline="0" noProof="0" dirty="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dirty="0">
              <a:ln>
                <a:noFill/>
              </a:ln>
              <a:solidFill>
                <a:schemeClr val="bg1"/>
              </a:solidFill>
              <a:effectLst/>
              <a:uLnTx/>
              <a:uFillTx/>
              <a:latin typeface="+mn-ea"/>
              <a:ea typeface="+mn-ea"/>
            </a:endParaRPr>
          </a:p>
        </p:txBody>
      </p:sp>
      <p:sp>
        <p:nvSpPr>
          <p:cNvPr id="6" name="Freeform 4">
            <a:extLst>
              <a:ext uri="{FF2B5EF4-FFF2-40B4-BE49-F238E27FC236}">
                <a16:creationId xmlns:a16="http://schemas.microsoft.com/office/drawing/2014/main" id="{9A33EA50-209C-3FAC-9FAB-E23F8BEC892C}"/>
              </a:ext>
            </a:extLst>
          </p:cNvPr>
          <p:cNvSpPr/>
          <p:nvPr userDrawn="1"/>
        </p:nvSpPr>
        <p:spPr>
          <a:xfrm flipH="1">
            <a:off x="7761416" y="1336579"/>
            <a:ext cx="3568529" cy="4184843"/>
          </a:xfrm>
          <a:custGeom>
            <a:avLst/>
            <a:gdLst/>
            <a:ahLst/>
            <a:cxnLst/>
            <a:rect l="l" t="t" r="r" b="b"/>
            <a:pathLst>
              <a:path w="5352794" h="6277264">
                <a:moveTo>
                  <a:pt x="5352794" y="0"/>
                </a:moveTo>
                <a:lnTo>
                  <a:pt x="0" y="0"/>
                </a:lnTo>
                <a:lnTo>
                  <a:pt x="0" y="6277264"/>
                </a:lnTo>
                <a:lnTo>
                  <a:pt x="5352794" y="6277264"/>
                </a:lnTo>
                <a:lnTo>
                  <a:pt x="5352794" y="0"/>
                </a:lnTo>
                <a:close/>
              </a:path>
            </a:pathLst>
          </a:custGeom>
          <a:blipFill>
            <a:blip r:embed="rId2">
              <a:alphaModFix amt="80000"/>
              <a:extLst>
                <a:ext uri="{96DAC541-7B7A-43D3-8B79-37D633B846F1}">
                  <asvg:svgBlip xmlns:asvg="http://schemas.microsoft.com/office/drawing/2016/SVG/main" r:embed="rId3"/>
                </a:ext>
              </a:extLst>
            </a:blip>
            <a:stretch>
              <a:fillRect/>
            </a:stretch>
          </a:blipFill>
        </p:spPr>
        <p:txBody>
          <a:bodyPr/>
          <a:lstStyle/>
          <a:p>
            <a:endParaRPr lang="ja-JP" altLang="en-US" sz="1200">
              <a:latin typeface="+mn-ea"/>
            </a:endParaRPr>
          </a:p>
        </p:txBody>
      </p:sp>
      <p:sp>
        <p:nvSpPr>
          <p:cNvPr id="18" name="テキスト プレースホルダー 3">
            <a:extLst>
              <a:ext uri="{FF2B5EF4-FFF2-40B4-BE49-F238E27FC236}">
                <a16:creationId xmlns:a16="http://schemas.microsoft.com/office/drawing/2014/main" id="{E3E9DF60-ECF6-D0CA-E52B-AEBAC94321F3}"/>
              </a:ext>
            </a:extLst>
          </p:cNvPr>
          <p:cNvSpPr>
            <a:spLocks noGrp="1"/>
          </p:cNvSpPr>
          <p:nvPr>
            <p:ph type="body" sz="half" idx="2"/>
          </p:nvPr>
        </p:nvSpPr>
        <p:spPr>
          <a:xfrm>
            <a:off x="7873466" y="4042609"/>
            <a:ext cx="3266062" cy="1536463"/>
          </a:xfrm>
        </p:spPr>
        <p:txBody>
          <a:bodyPr anchor="ctr">
            <a:noAutofit/>
          </a:bodyPr>
          <a:lstStyle>
            <a:lvl1pPr marL="0" indent="0" algn="r">
              <a:buNone/>
              <a:defRPr sz="15000" b="1">
                <a:solidFill>
                  <a:srgbClr val="CCCCC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Tree>
    <p:extLst>
      <p:ext uri="{BB962C8B-B14F-4D97-AF65-F5344CB8AC3E}">
        <p14:creationId xmlns:p14="http://schemas.microsoft.com/office/powerpoint/2010/main" val="3742807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3E44662C-C027-D8A3-3FD4-7ED1DDC6BCB5}"/>
              </a:ext>
            </a:extLst>
          </p:cNvPr>
          <p:cNvSpPr/>
          <p:nvPr userDrawn="1"/>
        </p:nvSpPr>
        <p:spPr>
          <a:xfrm>
            <a:off x="609600" y="520147"/>
            <a:ext cx="10972800" cy="5826678"/>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8" name="TextBox 4">
            <a:extLst>
              <a:ext uri="{FF2B5EF4-FFF2-40B4-BE49-F238E27FC236}">
                <a16:creationId xmlns:a16="http://schemas.microsoft.com/office/drawing/2014/main" id="{DD281A7C-1FF4-0016-DCBD-4BDE6CB0FC2A}"/>
              </a:ext>
            </a:extLst>
          </p:cNvPr>
          <p:cNvSpPr txBox="1"/>
          <p:nvPr userDrawn="1"/>
        </p:nvSpPr>
        <p:spPr>
          <a:xfrm>
            <a:off x="609600" y="366514"/>
            <a:ext cx="10972800" cy="5980311"/>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nvGrpSpPr>
          <p:cNvPr id="9" name="Group 8">
            <a:extLst>
              <a:ext uri="{FF2B5EF4-FFF2-40B4-BE49-F238E27FC236}">
                <a16:creationId xmlns:a16="http://schemas.microsoft.com/office/drawing/2014/main" id="{919C8FF2-B118-2843-2784-BFE6FE860DEC}"/>
              </a:ext>
            </a:extLst>
          </p:cNvPr>
          <p:cNvGrpSpPr/>
          <p:nvPr userDrawn="1"/>
        </p:nvGrpSpPr>
        <p:grpSpPr>
          <a:xfrm>
            <a:off x="609600" y="5997575"/>
            <a:ext cx="10972800" cy="349250"/>
            <a:chOff x="0" y="0"/>
            <a:chExt cx="4334933" cy="137975"/>
          </a:xfrm>
        </p:grpSpPr>
        <p:sp>
          <p:nvSpPr>
            <p:cNvPr id="10" name="Freeform 9">
              <a:extLst>
                <a:ext uri="{FF2B5EF4-FFF2-40B4-BE49-F238E27FC236}">
                  <a16:creationId xmlns:a16="http://schemas.microsoft.com/office/drawing/2014/main" id="{8716DE14-F8C5-E622-194A-C8E04B5616C1}"/>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1" name="TextBox 10">
              <a:extLst>
                <a:ext uri="{FF2B5EF4-FFF2-40B4-BE49-F238E27FC236}">
                  <a16:creationId xmlns:a16="http://schemas.microsoft.com/office/drawing/2014/main" id="{386AF65E-650F-5C50-C0FF-0A7189EFA3DA}"/>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2" name="TextBox 11">
            <a:extLst>
              <a:ext uri="{FF2B5EF4-FFF2-40B4-BE49-F238E27FC236}">
                <a16:creationId xmlns:a16="http://schemas.microsoft.com/office/drawing/2014/main" id="{35E465AC-7B34-964A-2767-9B65B8A72C42}"/>
              </a:ext>
            </a:extLst>
          </p:cNvPr>
          <p:cNvSpPr txBox="1"/>
          <p:nvPr userDrawn="1"/>
        </p:nvSpPr>
        <p:spPr>
          <a:xfrm>
            <a:off x="8962961" y="6040689"/>
            <a:ext cx="2471116" cy="256480"/>
          </a:xfrm>
          <a:prstGeom prst="rect">
            <a:avLst/>
          </a:prstGeom>
        </p:spPr>
        <p:txBody>
          <a:bodyPr lIns="0" tIns="0" rIns="0" bIns="0" rtlCol="0" anchor="t">
            <a:spAutoFit/>
          </a:bodyPr>
          <a:lstStyle/>
          <a:p>
            <a:pPr marL="0" lvl="0" indent="0" algn="r">
              <a:lnSpc>
                <a:spcPts val="1950"/>
              </a:lnSpc>
              <a:spcBef>
                <a:spcPct val="0"/>
              </a:spcBef>
            </a:pPr>
            <a:r>
              <a:rPr lang="ja-JP" altLang="en-US" sz="1667">
                <a:solidFill>
                  <a:srgbClr val="F1EEEE"/>
                </a:solidFill>
                <a:latin typeface="BIZ UDPゴシック" panose="020B0400000000000000" pitchFamily="50" charset="-128"/>
                <a:ea typeface="BIZ UDPゴシック" panose="020B0400000000000000" pitchFamily="50" charset="-128"/>
                <a:cs typeface="Futura"/>
                <a:sym typeface="Futura"/>
              </a:rPr>
              <a:t>株式会社</a:t>
            </a:r>
            <a:r>
              <a:rPr lang="en-US" altLang="ja-JP" sz="1667">
                <a:solidFill>
                  <a:srgbClr val="F1EEEE"/>
                </a:solidFill>
                <a:latin typeface="BIZ UDPゴシック" panose="020B0400000000000000" pitchFamily="50" charset="-128"/>
                <a:ea typeface="BIZ UDPゴシック" panose="020B0400000000000000" pitchFamily="50" charset="-128"/>
                <a:cs typeface="Futura"/>
                <a:sym typeface="Futura"/>
              </a:rPr>
              <a:t>FM802</a:t>
            </a:r>
            <a:endParaRPr lang="en-US" sz="1667">
              <a:solidFill>
                <a:srgbClr val="F1EEEE"/>
              </a:solidFill>
              <a:latin typeface="BIZ UDPゴシック" panose="020B0400000000000000" pitchFamily="50" charset="-128"/>
              <a:ea typeface="BIZ UDPゴシック" panose="020B0400000000000000" pitchFamily="50" charset="-128"/>
              <a:cs typeface="Futura"/>
              <a:sym typeface="Futura"/>
            </a:endParaRPr>
          </a:p>
        </p:txBody>
      </p:sp>
      <p:sp>
        <p:nvSpPr>
          <p:cNvPr id="13" name="Freeform 16">
            <a:extLst>
              <a:ext uri="{FF2B5EF4-FFF2-40B4-BE49-F238E27FC236}">
                <a16:creationId xmlns:a16="http://schemas.microsoft.com/office/drawing/2014/main" id="{50B76004-0381-4FD5-BED2-A0BFB94F95A1}"/>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4" name="TextBox 17">
            <a:extLst>
              <a:ext uri="{FF2B5EF4-FFF2-40B4-BE49-F238E27FC236}">
                <a16:creationId xmlns:a16="http://schemas.microsoft.com/office/drawing/2014/main" id="{914D1133-E687-AB99-62B3-92184D45C099}"/>
              </a:ext>
            </a:extLst>
          </p:cNvPr>
          <p:cNvSpPr txBox="1"/>
          <p:nvPr userDrawn="1"/>
        </p:nvSpPr>
        <p:spPr>
          <a:xfrm>
            <a:off x="609600" y="366514"/>
            <a:ext cx="10972800" cy="493911"/>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sp>
        <p:nvSpPr>
          <p:cNvPr id="15" name="スライド番号プレースホルダー 3">
            <a:extLst>
              <a:ext uri="{FF2B5EF4-FFF2-40B4-BE49-F238E27FC236}">
                <a16:creationId xmlns:a16="http://schemas.microsoft.com/office/drawing/2014/main" id="{2A957DF7-70C2-8467-1465-FBCDD97B2E3F}"/>
              </a:ext>
            </a:extLst>
          </p:cNvPr>
          <p:cNvSpPr txBox="1">
            <a:spLocks/>
          </p:cNvSpPr>
          <p:nvPr userDrawn="1"/>
        </p:nvSpPr>
        <p:spPr>
          <a:xfrm>
            <a:off x="8826919" y="5016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02556B-612F-45EA-8CAE-134C16D722C5}" type="slidenum">
              <a:rPr lang="ja-JP" altLang="en-US" smtClean="0"/>
              <a:pPr/>
              <a:t>‹#›</a:t>
            </a:fld>
            <a:endParaRPr lang="ja-JP" altLang="en-US"/>
          </a:p>
        </p:txBody>
      </p:sp>
      <p:pic>
        <p:nvPicPr>
          <p:cNvPr id="16" name="図 15">
            <a:extLst>
              <a:ext uri="{FF2B5EF4-FFF2-40B4-BE49-F238E27FC236}">
                <a16:creationId xmlns:a16="http://schemas.microsoft.com/office/drawing/2014/main" id="{078C8FE3-FA4A-CDC5-2E0C-D1FD1FFCF8CA}"/>
              </a:ext>
            </a:extLst>
          </p:cNvPr>
          <p:cNvPicPr>
            <a:picLocks noChangeAspect="1"/>
          </p:cNvPicPr>
          <p:nvPr userDrawn="1"/>
        </p:nvPicPr>
        <p:blipFill>
          <a:blip r:embed="rId2" cstate="screen">
            <a:alphaModFix amt="85000"/>
            <a:extLst>
              <a:ext uri="{28A0092B-C50C-407E-A947-70E740481C1C}">
                <a14:useLocalDpi xmlns:a14="http://schemas.microsoft.com/office/drawing/2010/main"/>
              </a:ext>
            </a:extLst>
          </a:blip>
          <a:srcRect r="-2"/>
          <a:stretch/>
        </p:blipFill>
        <p:spPr>
          <a:xfrm>
            <a:off x="7902487" y="2574000"/>
            <a:ext cx="3679913" cy="1710000"/>
          </a:xfrm>
          <a:prstGeom prst="rect">
            <a:avLst/>
          </a:prstGeom>
        </p:spPr>
      </p:pic>
      <p:pic>
        <p:nvPicPr>
          <p:cNvPr id="17" name="図 16">
            <a:extLst>
              <a:ext uri="{FF2B5EF4-FFF2-40B4-BE49-F238E27FC236}">
                <a16:creationId xmlns:a16="http://schemas.microsoft.com/office/drawing/2014/main" id="{2CC52EC5-861C-DBAC-893C-56D5BE0EA997}"/>
              </a:ext>
            </a:extLst>
          </p:cNvPr>
          <p:cNvPicPr>
            <a:picLocks noChangeAspect="1"/>
          </p:cNvPicPr>
          <p:nvPr userDrawn="1"/>
        </p:nvPicPr>
        <p:blipFill>
          <a:blip r:embed="rId3" cstate="screen">
            <a:alphaModFix amt="85000"/>
            <a:extLst>
              <a:ext uri="{28A0092B-C50C-407E-A947-70E740481C1C}">
                <a14:useLocalDpi xmlns:a14="http://schemas.microsoft.com/office/drawing/2010/main"/>
              </a:ext>
            </a:extLst>
          </a:blip>
          <a:srcRect r="-2"/>
          <a:stretch/>
        </p:blipFill>
        <p:spPr>
          <a:xfrm>
            <a:off x="7903168" y="863600"/>
            <a:ext cx="3679232" cy="1710000"/>
          </a:xfrm>
          <a:prstGeom prst="rect">
            <a:avLst/>
          </a:prstGeom>
        </p:spPr>
      </p:pic>
      <p:pic>
        <p:nvPicPr>
          <p:cNvPr id="18" name="図 17">
            <a:extLst>
              <a:ext uri="{FF2B5EF4-FFF2-40B4-BE49-F238E27FC236}">
                <a16:creationId xmlns:a16="http://schemas.microsoft.com/office/drawing/2014/main" id="{83FA58A7-747B-E817-6FCE-9A865CB87CB6}"/>
              </a:ext>
            </a:extLst>
          </p:cNvPr>
          <p:cNvPicPr>
            <a:picLocks noChangeAspect="1"/>
          </p:cNvPicPr>
          <p:nvPr userDrawn="1"/>
        </p:nvPicPr>
        <p:blipFill rotWithShape="1">
          <a:blip r:embed="rId4" cstate="screen">
            <a:alphaModFix amt="85000"/>
            <a:extLst>
              <a:ext uri="{28A0092B-C50C-407E-A947-70E740481C1C}">
                <a14:useLocalDpi xmlns:a14="http://schemas.microsoft.com/office/drawing/2010/main"/>
              </a:ext>
            </a:extLst>
          </a:blip>
          <a:srcRect/>
          <a:stretch/>
        </p:blipFill>
        <p:spPr>
          <a:xfrm>
            <a:off x="7904495" y="4284400"/>
            <a:ext cx="3677905" cy="1710000"/>
          </a:xfrm>
          <a:prstGeom prst="rect">
            <a:avLst/>
          </a:prstGeom>
        </p:spPr>
      </p:pic>
      <p:pic>
        <p:nvPicPr>
          <p:cNvPr id="19" name="図 18" descr="部屋に備え付けている看板&#10;&#10;低い精度で自動的に生成された説明">
            <a:extLst>
              <a:ext uri="{FF2B5EF4-FFF2-40B4-BE49-F238E27FC236}">
                <a16:creationId xmlns:a16="http://schemas.microsoft.com/office/drawing/2014/main" id="{FB6B5ADF-E7FF-8D13-F567-45D8BA3C14D0}"/>
              </a:ext>
            </a:extLst>
          </p:cNvPr>
          <p:cNvPicPr>
            <a:picLocks noChangeAspect="1"/>
          </p:cNvPicPr>
          <p:nvPr userDrawn="1"/>
        </p:nvPicPr>
        <p:blipFill>
          <a:blip r:embed="rId5" cstate="print">
            <a:alphaModFix amt="85000"/>
            <a:extLst>
              <a:ext uri="{28A0092B-C50C-407E-A947-70E740481C1C}">
                <a14:useLocalDpi xmlns:a14="http://schemas.microsoft.com/office/drawing/2010/main"/>
              </a:ext>
            </a:extLst>
          </a:blip>
          <a:srcRect/>
          <a:stretch/>
        </p:blipFill>
        <p:spPr>
          <a:xfrm>
            <a:off x="609600" y="863600"/>
            <a:ext cx="7321184" cy="5130800"/>
          </a:xfrm>
          <a:prstGeom prst="rect">
            <a:avLst/>
          </a:prstGeom>
        </p:spPr>
      </p:pic>
      <p:sp>
        <p:nvSpPr>
          <p:cNvPr id="21" name="タイトル 6">
            <a:extLst>
              <a:ext uri="{FF2B5EF4-FFF2-40B4-BE49-F238E27FC236}">
                <a16:creationId xmlns:a16="http://schemas.microsoft.com/office/drawing/2014/main" id="{A1491D09-A13F-DDBF-807A-7E76C333B184}"/>
              </a:ext>
            </a:extLst>
          </p:cNvPr>
          <p:cNvSpPr txBox="1">
            <a:spLocks/>
          </p:cNvSpPr>
          <p:nvPr userDrawn="1"/>
        </p:nvSpPr>
        <p:spPr>
          <a:xfrm>
            <a:off x="663409" y="5341878"/>
            <a:ext cx="4266331" cy="612000"/>
          </a:xfrm>
          <a:prstGeom prst="rect">
            <a:avLst/>
          </a:prstGeom>
          <a:solidFill>
            <a:srgbClr val="F2F2F2">
              <a:alpha val="69804"/>
            </a:srgbClr>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Aft>
                <a:spcPts val="600"/>
              </a:spcAft>
              <a:defRPr/>
            </a:pPr>
            <a:endParaRPr kumimoji="0" lang="en-US" altLang="ja-JP" sz="3600" b="1" kern="1200">
              <a:solidFill>
                <a:schemeClr val="tx1">
                  <a:lumMod val="75000"/>
                  <a:lumOff val="25000"/>
                </a:schemeClr>
              </a:solidFill>
              <a:effectLst>
                <a:outerShdw blurRad="38100" dist="38100" dir="2700000" algn="tl">
                  <a:srgbClr val="000000">
                    <a:alpha val="43137"/>
                  </a:srgbClr>
                </a:outerShdw>
              </a:effectLst>
              <a:latin typeface="+mj-lt"/>
              <a:ea typeface="+mj-ea"/>
              <a:cs typeface="+mj-cs"/>
            </a:endParaRPr>
          </a:p>
        </p:txBody>
      </p:sp>
      <p:pic>
        <p:nvPicPr>
          <p:cNvPr id="22" name="図 21">
            <a:extLst>
              <a:ext uri="{FF2B5EF4-FFF2-40B4-BE49-F238E27FC236}">
                <a16:creationId xmlns:a16="http://schemas.microsoft.com/office/drawing/2014/main" id="{A1C17366-9955-C4B7-7A28-51DF41CB5F0A}"/>
              </a:ext>
            </a:extLst>
          </p:cNvPr>
          <p:cNvPicPr>
            <a:picLocks noChangeAspect="1"/>
          </p:cNvPicPr>
          <p:nvPr userDrawn="1"/>
        </p:nvPicPr>
        <p:blipFill>
          <a:blip r:embed="rId6"/>
          <a:stretch>
            <a:fillRect/>
          </a:stretch>
        </p:blipFill>
        <p:spPr>
          <a:xfrm>
            <a:off x="734529" y="5415609"/>
            <a:ext cx="1833707" cy="464539"/>
          </a:xfrm>
          <a:prstGeom prst="rect">
            <a:avLst/>
          </a:prstGeom>
        </p:spPr>
      </p:pic>
      <p:pic>
        <p:nvPicPr>
          <p:cNvPr id="23" name="図 22">
            <a:extLst>
              <a:ext uri="{FF2B5EF4-FFF2-40B4-BE49-F238E27FC236}">
                <a16:creationId xmlns:a16="http://schemas.microsoft.com/office/drawing/2014/main" id="{E6F73A6C-9589-4BC0-3CA8-74ABCE280383}"/>
              </a:ext>
            </a:extLst>
          </p:cNvPr>
          <p:cNvPicPr>
            <a:picLocks noChangeAspect="1"/>
          </p:cNvPicPr>
          <p:nvPr userDrawn="1"/>
        </p:nvPicPr>
        <p:blipFill>
          <a:blip r:embed="rId7" cstate="screen">
            <a:extLst>
              <a:ext uri="{BEBA8EAE-BF5A-486C-A8C5-ECC9F3942E4B}">
                <a14:imgProps xmlns:a14="http://schemas.microsoft.com/office/drawing/2010/main">
                  <a14:imgLayer r:embed="rId8">
                    <a14:imgEffect>
                      <a14:backgroundRemoval t="10000" b="90000" l="4219" r="96719">
                        <a14:foregroundMark x1="4219" y1="35000" x2="4219" y2="35000"/>
                        <a14:foregroundMark x1="30625" y1="34000" x2="30625" y2="34000"/>
                        <a14:foregroundMark x1="43594" y1="36500" x2="43594" y2="36500"/>
                        <a14:foregroundMark x1="56094" y1="39500" x2="56094" y2="39500"/>
                        <a14:foregroundMark x1="67344" y1="40000" x2="67344" y2="40000"/>
                        <a14:foregroundMark x1="80000" y1="39000" x2="80000" y2="39000"/>
                        <a14:foregroundMark x1="89688" y1="40000" x2="89688" y2="40000"/>
                        <a14:foregroundMark x1="96719" y1="33000" x2="96719" y2="33000"/>
                        <a14:foregroundMark x1="4219" y1="79000" x2="4219" y2="79000"/>
                        <a14:foregroundMark x1="10938" y1="73000" x2="10938" y2="73000"/>
                        <a14:foregroundMark x1="16563" y1="73000" x2="16563" y2="73000"/>
                        <a14:foregroundMark x1="22813" y1="73000" x2="22813" y2="73000"/>
                        <a14:foregroundMark x1="27656" y1="71500" x2="27656" y2="71500"/>
                        <a14:foregroundMark x1="35469" y1="73000" x2="35469" y2="73000"/>
                        <a14:foregroundMark x1="43125" y1="75000" x2="43125" y2="75000"/>
                        <a14:foregroundMark x1="52500" y1="71000" x2="52500" y2="71000"/>
                        <a14:foregroundMark x1="60313" y1="72000" x2="60313" y2="72000"/>
                        <a14:foregroundMark x1="67031" y1="72000" x2="67031" y2="72000"/>
                        <a14:foregroundMark x1="71250" y1="71000" x2="71250" y2="71000"/>
                        <a14:foregroundMark x1="77500" y1="72000" x2="77500" y2="72000"/>
                        <a14:foregroundMark x1="81250" y1="72500" x2="81250" y2="72500"/>
                        <a14:foregroundMark x1="85156" y1="73500" x2="85156" y2="73500"/>
                        <a14:foregroundMark x1="87500" y1="73500" x2="87500" y2="73500"/>
                        <a14:foregroundMark x1="95156" y1="69000" x2="95156" y2="69000"/>
                        <a14:backgroundMark x1="41719" y1="72500" x2="41719" y2="72500"/>
                        <a14:backgroundMark x1="76250" y1="72500" x2="76250" y2="72500"/>
                      </a14:backgroundRemoval>
                    </a14:imgEffect>
                  </a14:imgLayer>
                </a14:imgProps>
              </a:ext>
              <a:ext uri="{28A0092B-C50C-407E-A947-70E740481C1C}">
                <a14:useLocalDpi xmlns:a14="http://schemas.microsoft.com/office/drawing/2010/main"/>
              </a:ext>
            </a:extLst>
          </a:blip>
          <a:stretch>
            <a:fillRect/>
          </a:stretch>
        </p:blipFill>
        <p:spPr>
          <a:xfrm>
            <a:off x="2655624" y="5296516"/>
            <a:ext cx="2248716" cy="702724"/>
          </a:xfrm>
          <a:prstGeom prst="rect">
            <a:avLst/>
          </a:prstGeom>
        </p:spPr>
      </p:pic>
      <p:sp>
        <p:nvSpPr>
          <p:cNvPr id="24" name="テキスト プレースホルダー 3">
            <a:extLst>
              <a:ext uri="{FF2B5EF4-FFF2-40B4-BE49-F238E27FC236}">
                <a16:creationId xmlns:a16="http://schemas.microsoft.com/office/drawing/2014/main" id="{14FC7567-2299-BC79-B756-6CB6092BF9E0}"/>
              </a:ext>
            </a:extLst>
          </p:cNvPr>
          <p:cNvSpPr>
            <a:spLocks noGrp="1"/>
          </p:cNvSpPr>
          <p:nvPr>
            <p:ph type="body" sz="half" idx="2"/>
          </p:nvPr>
        </p:nvSpPr>
        <p:spPr>
          <a:xfrm>
            <a:off x="663409" y="6040689"/>
            <a:ext cx="3932237" cy="256480"/>
          </a:xfrm>
        </p:spPr>
        <p:txBody>
          <a:bodyPr anchor="ct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26" name="四角形: 上の 2 つの角を丸める 25">
            <a:extLst>
              <a:ext uri="{FF2B5EF4-FFF2-40B4-BE49-F238E27FC236}">
                <a16:creationId xmlns:a16="http://schemas.microsoft.com/office/drawing/2014/main" id="{FE42D1DC-08D7-7DCE-A9B5-9A8D60D2981A}"/>
              </a:ext>
            </a:extLst>
          </p:cNvPr>
          <p:cNvSpPr/>
          <p:nvPr userDrawn="1"/>
        </p:nvSpPr>
        <p:spPr>
          <a:xfrm rot="5400000">
            <a:off x="2671976" y="512843"/>
            <a:ext cx="1710000" cy="5832314"/>
          </a:xfrm>
          <a:prstGeom prst="round2SameRect">
            <a:avLst>
              <a:gd name="adj1" fmla="val 42361"/>
              <a:gd name="adj2" fmla="val 0"/>
            </a:avLst>
          </a:prstGeom>
          <a:solidFill>
            <a:schemeClr val="bg1">
              <a:lumMod val="95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FM802 / FM COCOLO</a:t>
            </a:r>
            <a:br>
              <a:rPr kumimoji="0" lang="en-US" altLang="ja-JP" sz="3600" b="1" i="0" u="none"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br>
            <a:r>
              <a:rPr kumimoji="0" lang="en-US" altLang="ja-JP" sz="3600" b="1" i="0" u="none"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MEDIA PROFILE </a:t>
            </a:r>
          </a:p>
        </p:txBody>
      </p:sp>
    </p:spTree>
    <p:extLst>
      <p:ext uri="{BB962C8B-B14F-4D97-AF65-F5344CB8AC3E}">
        <p14:creationId xmlns:p14="http://schemas.microsoft.com/office/powerpoint/2010/main" val="13801985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F4C3A1C8-55C6-C26E-CDCE-A2E63F3915A3}"/>
              </a:ext>
            </a:extLst>
          </p:cNvPr>
          <p:cNvGrpSpPr/>
          <p:nvPr userDrawn="1"/>
        </p:nvGrpSpPr>
        <p:grpSpPr>
          <a:xfrm>
            <a:off x="609600" y="366514"/>
            <a:ext cx="10972800" cy="5631061"/>
            <a:chOff x="0" y="-57150"/>
            <a:chExt cx="4334933" cy="2224617"/>
          </a:xfrm>
        </p:grpSpPr>
        <p:sp>
          <p:nvSpPr>
            <p:cNvPr id="9" name="Freeform 3">
              <a:extLst>
                <a:ext uri="{FF2B5EF4-FFF2-40B4-BE49-F238E27FC236}">
                  <a16:creationId xmlns:a16="http://schemas.microsoft.com/office/drawing/2014/main" id="{A5B1AD27-C976-FFE1-D865-6ED7BE0AB448}"/>
                </a:ext>
              </a:extLst>
            </p:cNvPr>
            <p:cNvSpPr/>
            <p:nvPr/>
          </p:nvSpPr>
          <p:spPr>
            <a:xfrm>
              <a:off x="0" y="0"/>
              <a:ext cx="4334933" cy="2167467"/>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0" name="TextBox 4">
              <a:extLst>
                <a:ext uri="{FF2B5EF4-FFF2-40B4-BE49-F238E27FC236}">
                  <a16:creationId xmlns:a16="http://schemas.microsoft.com/office/drawing/2014/main" id="{6DDFAFF2-EED7-8732-A67E-AA24C963DFEE}"/>
                </a:ext>
              </a:extLst>
            </p:cNvPr>
            <p:cNvSpPr txBox="1"/>
            <p:nvPr/>
          </p:nvSpPr>
          <p:spPr>
            <a:xfrm>
              <a:off x="0" y="-57150"/>
              <a:ext cx="4334933" cy="2224617"/>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5" name="Group 15">
            <a:extLst>
              <a:ext uri="{FF2B5EF4-FFF2-40B4-BE49-F238E27FC236}">
                <a16:creationId xmlns:a16="http://schemas.microsoft.com/office/drawing/2014/main" id="{7CF549AF-51C5-993B-3DCF-E3215D6FBF70}"/>
              </a:ext>
            </a:extLst>
          </p:cNvPr>
          <p:cNvGrpSpPr/>
          <p:nvPr userDrawn="1"/>
        </p:nvGrpSpPr>
        <p:grpSpPr>
          <a:xfrm>
            <a:off x="609600" y="511175"/>
            <a:ext cx="10972800" cy="349250"/>
            <a:chOff x="0" y="0"/>
            <a:chExt cx="4334933" cy="137975"/>
          </a:xfrm>
        </p:grpSpPr>
        <p:sp>
          <p:nvSpPr>
            <p:cNvPr id="16" name="Freeform 16">
              <a:extLst>
                <a:ext uri="{FF2B5EF4-FFF2-40B4-BE49-F238E27FC236}">
                  <a16:creationId xmlns:a16="http://schemas.microsoft.com/office/drawing/2014/main" id="{66BFB6E6-EBCC-5063-BFD7-2963316BFC99}"/>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7" name="TextBox 17">
              <a:extLst>
                <a:ext uri="{FF2B5EF4-FFF2-40B4-BE49-F238E27FC236}">
                  <a16:creationId xmlns:a16="http://schemas.microsoft.com/office/drawing/2014/main" id="{0100CBC4-7A58-1780-7B0F-EF8ADFE7F72D}"/>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9" name="タイトル 1">
            <a:extLst>
              <a:ext uri="{FF2B5EF4-FFF2-40B4-BE49-F238E27FC236}">
                <a16:creationId xmlns:a16="http://schemas.microsoft.com/office/drawing/2014/main" id="{80B32A87-CE78-D778-A214-D2D90719003B}"/>
              </a:ext>
            </a:extLst>
          </p:cNvPr>
          <p:cNvSpPr>
            <a:spLocks noGrp="1"/>
          </p:cNvSpPr>
          <p:nvPr>
            <p:ph type="title" hasCustomPrompt="1"/>
          </p:nvPr>
        </p:nvSpPr>
        <p:spPr>
          <a:xfrm>
            <a:off x="855461" y="511175"/>
            <a:ext cx="4935739" cy="349250"/>
          </a:xfrm>
        </p:spPr>
        <p:txBody>
          <a:bodyPr>
            <a:normAutofit/>
          </a:bodyPr>
          <a:lstStyle>
            <a:lvl1pPr algn="l">
              <a:defRPr sz="1600">
                <a:solidFill>
                  <a:schemeClr val="bg1"/>
                </a:solidFill>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p:ph type="dt" sz="half" idx="10"/>
          </p:nvPr>
        </p:nvSpPr>
        <p:spPr/>
        <p:txBody>
          <a:bodyPr/>
          <a:lstStyle/>
          <a:p>
            <a:fld id="{C5748CA7-B4DC-4B26-96B4-3A8E15E1611F}"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p:ph type="sldNum" sz="quarter" idx="12"/>
          </p:nvPr>
        </p:nvSpPr>
        <p:spPr>
          <a:xfrm>
            <a:off x="8826919" y="501650"/>
            <a:ext cx="2743200" cy="365125"/>
          </a:xfrm>
        </p:spPr>
        <p:txBody>
          <a:bodyPr/>
          <a:lstStyle>
            <a:lvl1pPr>
              <a:defRPr sz="1100">
                <a:solidFill>
                  <a:schemeClr val="bg1"/>
                </a:solidFill>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bg1"/>
                </a:solidFill>
                <a:effectLst/>
                <a:uLnTx/>
                <a:uFillTx/>
                <a:latin typeface="+mn-ea"/>
                <a:ea typeface="+mn-ea"/>
              </a:rPr>
              <a:t>Copyright (C) 2024 FM802. </a:t>
            </a:r>
            <a:r>
              <a:rPr kumimoji="1" lang="ja-JP" altLang="en-US" sz="700" b="1" i="0" u="none" strike="noStrike" kern="0" cap="none" spc="0" normalizeH="0" baseline="0" noProof="0">
                <a:ln>
                  <a:noFill/>
                </a:ln>
                <a:solidFill>
                  <a:schemeClr val="bg1"/>
                </a:solidFill>
                <a:effectLst/>
                <a:uLnTx/>
                <a:uFillTx/>
                <a:latin typeface="+mn-ea"/>
                <a:ea typeface="+mn-ea"/>
              </a:rPr>
              <a:t> </a:t>
            </a:r>
            <a:r>
              <a:rPr kumimoji="1" lang="en-US" altLang="ja-JP" sz="700" b="1" i="0" u="none" strike="noStrike" kern="0" cap="none" spc="0" normalizeH="0" baseline="0" noProof="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a:ln>
                <a:noFill/>
              </a:ln>
              <a:solidFill>
                <a:schemeClr val="bg1"/>
              </a:solidFill>
              <a:effectLst/>
              <a:uLnTx/>
              <a:uFillTx/>
              <a:latin typeface="+mn-ea"/>
              <a:ea typeface="+mn-ea"/>
            </a:endParaRPr>
          </a:p>
        </p:txBody>
      </p:sp>
    </p:spTree>
    <p:extLst>
      <p:ext uri="{BB962C8B-B14F-4D97-AF65-F5344CB8AC3E}">
        <p14:creationId xmlns:p14="http://schemas.microsoft.com/office/powerpoint/2010/main" val="1140382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F5E19-1770-896C-D1BB-F75C75427D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EC121C-6D40-6766-39D5-E03C097366D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4A6E7A-F5FE-A577-2D85-BF88BE15FE91}"/>
              </a:ext>
            </a:extLst>
          </p:cNvPr>
          <p:cNvSpPr>
            <a:spLocks noGrp="1"/>
          </p:cNvSpPr>
          <p:nvPr>
            <p:ph type="dt" sz="half" idx="10"/>
          </p:nvPr>
        </p:nvSpPr>
        <p:spPr/>
        <p:txBody>
          <a:bodyPr/>
          <a:lstStyle/>
          <a:p>
            <a:fld id="{5AA24BCF-AD77-4E03-AC25-AA2B1C2BD4AE}"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46D8452E-1517-79A7-14CF-C9E24A4B9A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4CDA78-3D87-A409-2FE2-51F19CF0D09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981018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5520D-7DF3-B980-F82F-470CBBA2313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32AEA7-5904-A21F-819C-7B8AB3732B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34D5A6-42EE-852D-9276-5A2AFE4D2C03}"/>
              </a:ext>
            </a:extLst>
          </p:cNvPr>
          <p:cNvSpPr>
            <a:spLocks noGrp="1"/>
          </p:cNvSpPr>
          <p:nvPr>
            <p:ph type="dt" sz="half" idx="10"/>
          </p:nvPr>
        </p:nvSpPr>
        <p:spPr/>
        <p:txBody>
          <a:bodyPr/>
          <a:lstStyle/>
          <a:p>
            <a:fld id="{F10B7002-32F4-4F59-9EDB-7998FA418662}"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809CF648-7848-941F-A428-C78225217C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B7D0FB-3D44-F602-571C-87054B85581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571188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65C3F-C832-4C87-B436-F153B7CD6E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B3253C-1B6E-61F7-8490-4257CE79339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458397A-B055-232B-384E-3F0D2115459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A2562F-7565-2ADC-9547-62B4080AC59B}"/>
              </a:ext>
            </a:extLst>
          </p:cNvPr>
          <p:cNvSpPr>
            <a:spLocks noGrp="1"/>
          </p:cNvSpPr>
          <p:nvPr>
            <p:ph type="dt" sz="half" idx="10"/>
          </p:nvPr>
        </p:nvSpPr>
        <p:spPr/>
        <p:txBody>
          <a:bodyPr/>
          <a:lstStyle/>
          <a:p>
            <a:fld id="{E7B689EC-51BA-4F7D-BDA8-D46B54BB20E3}"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431E64FF-F923-726B-C4C7-177A47A28E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69148A-ACBC-F01C-61D3-2992E45A0E0D}"/>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238371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9C1F02-B332-9D4F-193E-2DF0B7FE0E6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94B933-FE3E-0211-2C67-E3536138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1522F20-ECA2-7899-6B2C-9AAC2DC2B84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725C82-96C4-F6EA-EBCB-E8FC0FDA3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74EB22-5A2F-C078-97A2-6D3C55F0321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FE3B0D0-0E49-323C-F676-53E59C7967D6}"/>
              </a:ext>
            </a:extLst>
          </p:cNvPr>
          <p:cNvSpPr>
            <a:spLocks noGrp="1"/>
          </p:cNvSpPr>
          <p:nvPr>
            <p:ph type="dt" sz="half" idx="10"/>
          </p:nvPr>
        </p:nvSpPr>
        <p:spPr/>
        <p:txBody>
          <a:bodyPr/>
          <a:lstStyle/>
          <a:p>
            <a:fld id="{88E3E06B-9F62-486F-8746-25384607415C}" type="datetime1">
              <a:rPr kumimoji="1" lang="ja-JP" altLang="en-US" smtClean="0"/>
              <a:t>2026/3/13</a:t>
            </a:fld>
            <a:endParaRPr kumimoji="1" lang="ja-JP" altLang="en-US"/>
          </a:p>
        </p:txBody>
      </p:sp>
      <p:sp>
        <p:nvSpPr>
          <p:cNvPr id="8" name="フッター プレースホルダー 7">
            <a:extLst>
              <a:ext uri="{FF2B5EF4-FFF2-40B4-BE49-F238E27FC236}">
                <a16:creationId xmlns:a16="http://schemas.microsoft.com/office/drawing/2014/main" id="{6938ACF8-A147-D9F2-9F94-725B86074ED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BC6707A-3322-A663-E270-19D34A2507D9}"/>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93799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90271-EACD-32FB-8348-AC3DA453093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C1C7482-D19C-1181-3A6D-FC658D9BC232}"/>
              </a:ext>
            </a:extLst>
          </p:cNvPr>
          <p:cNvSpPr>
            <a:spLocks noGrp="1"/>
          </p:cNvSpPr>
          <p:nvPr>
            <p:ph type="dt" sz="half" idx="10"/>
          </p:nvPr>
        </p:nvSpPr>
        <p:spPr/>
        <p:txBody>
          <a:bodyPr/>
          <a:lstStyle/>
          <a:p>
            <a:fld id="{09F83CE9-861A-472A-BBB1-A872CF1F2671}" type="datetime1">
              <a:rPr kumimoji="1" lang="ja-JP" altLang="en-US" smtClean="0"/>
              <a:t>2026/3/13</a:t>
            </a:fld>
            <a:endParaRPr kumimoji="1" lang="ja-JP" altLang="en-US"/>
          </a:p>
        </p:txBody>
      </p:sp>
      <p:sp>
        <p:nvSpPr>
          <p:cNvPr id="4" name="フッター プレースホルダー 3">
            <a:extLst>
              <a:ext uri="{FF2B5EF4-FFF2-40B4-BE49-F238E27FC236}">
                <a16:creationId xmlns:a16="http://schemas.microsoft.com/office/drawing/2014/main" id="{26718AAB-F184-3A9C-DB98-620EA6D40A8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B6CD8EF-9F16-1EF2-0CA0-F642BE3771E0}"/>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161086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CF93121-4ACB-98C2-2899-7059A5579A40}"/>
              </a:ext>
            </a:extLst>
          </p:cNvPr>
          <p:cNvSpPr>
            <a:spLocks noGrp="1"/>
          </p:cNvSpPr>
          <p:nvPr>
            <p:ph type="dt" sz="half" idx="10"/>
          </p:nvPr>
        </p:nvSpPr>
        <p:spPr/>
        <p:txBody>
          <a:bodyPr/>
          <a:lstStyle/>
          <a:p>
            <a:fld id="{466F0E5D-D66B-441C-87C9-AE8C4248C330}"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786AD870-C024-36F7-224B-401C0D6226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12D728-5322-E757-132D-2A66EA773F6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823643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598CF-55AA-9FBC-916B-87E9C9C124E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5A7089-28D6-2C0D-B42D-A12AEF92C5F5}"/>
              </a:ext>
            </a:extLst>
          </p:cNvPr>
          <p:cNvSpPr>
            <a:spLocks noGrp="1"/>
          </p:cNvSpPr>
          <p:nvPr>
            <p:ph type="dt" sz="half" idx="10"/>
          </p:nvPr>
        </p:nvSpPr>
        <p:spPr/>
        <p:txBody>
          <a:bodyPr/>
          <a:lstStyle/>
          <a:p>
            <a:fld id="{1FBA20FD-944E-4BC3-8FD7-B41585048F32}" type="datetime1">
              <a:rPr kumimoji="1" lang="ja-JP" altLang="en-US" smtClean="0"/>
              <a:t>2026/3/13</a:t>
            </a:fld>
            <a:endParaRPr kumimoji="1" lang="ja-JP" altLang="en-US"/>
          </a:p>
        </p:txBody>
      </p:sp>
      <p:sp>
        <p:nvSpPr>
          <p:cNvPr id="4" name="フッター プレースホルダー 3">
            <a:extLst>
              <a:ext uri="{FF2B5EF4-FFF2-40B4-BE49-F238E27FC236}">
                <a16:creationId xmlns:a16="http://schemas.microsoft.com/office/drawing/2014/main" id="{DA56BC34-B252-671B-A09D-228D736661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9406062-AF09-5C31-5F3B-2324F8E1D58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082978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CE90B8-E132-1750-52D4-63B118E7053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261955-D361-5F1D-7E1F-F3AC9A4BB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C033014-65EC-6B3F-5CE7-6F9465C27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2E49B4-BCAB-2169-679C-1D126072DDBD}"/>
              </a:ext>
            </a:extLst>
          </p:cNvPr>
          <p:cNvSpPr>
            <a:spLocks noGrp="1"/>
          </p:cNvSpPr>
          <p:nvPr>
            <p:ph type="dt" sz="half" idx="10"/>
          </p:nvPr>
        </p:nvSpPr>
        <p:spPr/>
        <p:txBody>
          <a:bodyPr/>
          <a:lstStyle/>
          <a:p>
            <a:fld id="{0FCCAAD3-3B03-4D85-8CB0-5E7E4A8BA824}"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BAFE1AAF-8185-0B1B-CF62-ED88A026B1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B3A52A-4CB5-8A1C-F22C-FF2FAAF0651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7839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Freeform 3">
            <a:extLst>
              <a:ext uri="{FF2B5EF4-FFF2-40B4-BE49-F238E27FC236}">
                <a16:creationId xmlns:a16="http://schemas.microsoft.com/office/drawing/2014/main" id="{A5B1AD27-C976-FFE1-D865-6ED7BE0AB448}"/>
              </a:ext>
            </a:extLst>
          </p:cNvPr>
          <p:cNvSpPr/>
          <p:nvPr userDrawn="1"/>
        </p:nvSpPr>
        <p:spPr>
          <a:xfrm>
            <a:off x="609600" y="511175"/>
            <a:ext cx="10972800" cy="5835650"/>
          </a:xfrm>
          <a:custGeom>
            <a:avLst/>
            <a:gdLst/>
            <a:ahLst/>
            <a:cxnLst/>
            <a:rect l="l" t="t" r="r" b="b"/>
            <a:pathLst>
              <a:path w="4334933" h="2167467">
                <a:moveTo>
                  <a:pt x="0" y="0"/>
                </a:moveTo>
                <a:lnTo>
                  <a:pt x="4334933" y="0"/>
                </a:lnTo>
                <a:lnTo>
                  <a:pt x="4334933" y="2167467"/>
                </a:lnTo>
                <a:lnTo>
                  <a:pt x="0" y="2167467"/>
                </a:lnTo>
                <a:close/>
              </a:path>
            </a:pathLst>
          </a:custGeom>
          <a:solidFill>
            <a:srgbClr val="F9F9F9">
              <a:alpha val="0"/>
            </a:srgbClr>
          </a:solidFill>
          <a:ln w="19050" cap="sq">
            <a:solidFill>
              <a:schemeClr val="tx1">
                <a:lumMod val="75000"/>
                <a:lumOff val="25000"/>
              </a:schemeClr>
            </a:solidFill>
            <a:prstDash val="solid"/>
            <a:miter/>
          </a:ln>
        </p:spPr>
        <p:txBody>
          <a:bodyPr/>
          <a:lstStyle/>
          <a:p>
            <a:endParaRPr lang="ja-JP" altLang="en-US" sz="120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 name="TextBox 4">
            <a:extLst>
              <a:ext uri="{FF2B5EF4-FFF2-40B4-BE49-F238E27FC236}">
                <a16:creationId xmlns:a16="http://schemas.microsoft.com/office/drawing/2014/main" id="{42D65948-6749-95D9-5806-89B63A08CEE6}"/>
              </a:ext>
            </a:extLst>
          </p:cNvPr>
          <p:cNvSpPr txBox="1"/>
          <p:nvPr userDrawn="1"/>
        </p:nvSpPr>
        <p:spPr>
          <a:xfrm>
            <a:off x="609600" y="501650"/>
            <a:ext cx="10972800" cy="5845175"/>
          </a:xfrm>
          <a:prstGeom prst="rect">
            <a:avLst/>
          </a:prstGeom>
          <a:solidFill>
            <a:srgbClr val="F9F9F9"/>
          </a:solidFill>
          <a:ln w="19050">
            <a:solidFill>
              <a:schemeClr val="tx1"/>
            </a:solidFill>
          </a:ln>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sp>
        <p:nvSpPr>
          <p:cNvPr id="8" name="テキスト プレースホルダー 7">
            <a:extLst>
              <a:ext uri="{FF2B5EF4-FFF2-40B4-BE49-F238E27FC236}">
                <a16:creationId xmlns:a16="http://schemas.microsoft.com/office/drawing/2014/main" id="{B20D656D-76B4-3F11-5BF6-DC4B7E285E31}"/>
              </a:ext>
            </a:extLst>
          </p:cNvPr>
          <p:cNvSpPr>
            <a:spLocks noGrp="1"/>
          </p:cNvSpPr>
          <p:nvPr>
            <p:ph type="body" sz="quarter" idx="13"/>
          </p:nvPr>
        </p:nvSpPr>
        <p:spPr>
          <a:xfrm>
            <a:off x="838200" y="926960"/>
            <a:ext cx="10515600" cy="345810"/>
          </a:xfrm>
        </p:spPr>
        <p:txBody>
          <a:bodyPr anchor="t">
            <a:normAutofit/>
          </a:bodyPr>
          <a:lstStyle>
            <a:lvl1pPr marL="0" indent="0" algn="ctr">
              <a:buNone/>
              <a:defRPr sz="1800" b="1" u="sng">
                <a:solidFill>
                  <a:schemeClr val="accent1"/>
                </a:solidFill>
                <a:effectLst/>
              </a:defRPr>
            </a:lvl1pPr>
          </a:lstStyle>
          <a:p>
            <a:pPr lvl="0"/>
            <a:r>
              <a:rPr kumimoji="1" lang="ja-JP" altLang="en-US"/>
              <a:t>マスター テキストの書式設定</a:t>
            </a:r>
          </a:p>
        </p:txBody>
      </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6" name="Freeform 16">
            <a:extLst>
              <a:ext uri="{FF2B5EF4-FFF2-40B4-BE49-F238E27FC236}">
                <a16:creationId xmlns:a16="http://schemas.microsoft.com/office/drawing/2014/main" id="{66BFB6E6-EBCC-5063-BFD7-2963316BFC99}"/>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80B32A87-CE78-D778-A214-D2D90719003B}"/>
              </a:ext>
            </a:extLst>
          </p:cNvPr>
          <p:cNvSpPr>
            <a:spLocks noGrp="1"/>
          </p:cNvSpPr>
          <p:nvPr userDrawn="1">
            <p:ph type="title" hasCustomPrompt="1"/>
          </p:nvPr>
        </p:nvSpPr>
        <p:spPr>
          <a:xfrm>
            <a:off x="855461" y="511175"/>
            <a:ext cx="4935739" cy="349250"/>
          </a:xfrm>
        </p:spPr>
        <p:txBody>
          <a:bodyPr>
            <a:normAutofit/>
          </a:bodyPr>
          <a:lstStyle>
            <a:lvl1pPr algn="l">
              <a:defRPr sz="1600" b="1">
                <a:solidFill>
                  <a:schemeClr val="bg1"/>
                </a:solidFill>
                <a:effectLst>
                  <a:outerShdw blurRad="38100" dist="38100" dir="2700000" algn="tl">
                    <a:srgbClr val="000000">
                      <a:alpha val="43137"/>
                    </a:srgbClr>
                  </a:outerShdw>
                </a:effectLst>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userDrawn="1">
            <p:ph type="dt" sz="half" idx="10"/>
          </p:nvPr>
        </p:nvSpPr>
        <p:spPr/>
        <p:txBody>
          <a:bodyPr/>
          <a:lstStyle/>
          <a:p>
            <a:fld id="{C5748CA7-B4DC-4B26-96B4-3A8E15E1611F}"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userDrawn="1">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userDrawn="1">
            <p:ph type="sldNum" sz="quarter" idx="12"/>
          </p:nvPr>
        </p:nvSpPr>
        <p:spPr>
          <a:xfrm>
            <a:off x="8826919" y="501650"/>
            <a:ext cx="2743200" cy="365125"/>
          </a:xfrm>
        </p:spPr>
        <p:txBody>
          <a:bodyPr/>
          <a:lstStyle>
            <a:lvl1pPr>
              <a:defRPr sz="1100" b="1">
                <a:solidFill>
                  <a:schemeClr val="bg1"/>
                </a:solidFill>
                <a:effectLst>
                  <a:outerShdw blurRad="38100" dist="38100" dir="2700000" algn="tl">
                    <a:srgbClr val="000000">
                      <a:alpha val="43137"/>
                    </a:srgbClr>
                  </a:outerShdw>
                </a:effectLst>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dirty="0">
                <a:ln>
                  <a:noFill/>
                </a:ln>
                <a:solidFill>
                  <a:schemeClr val="bg1"/>
                </a:solidFill>
                <a:effectLst/>
                <a:uLnTx/>
                <a:uFillTx/>
                <a:latin typeface="+mn-ea"/>
                <a:ea typeface="+mn-ea"/>
              </a:rPr>
              <a:t>Copyright (C) 2026 FM802. </a:t>
            </a:r>
            <a:r>
              <a:rPr kumimoji="1" lang="ja-JP" altLang="en-US" sz="700" b="1" i="0" u="none" strike="noStrike" kern="0" cap="none" spc="0" normalizeH="0" baseline="0" noProof="0" dirty="0">
                <a:ln>
                  <a:noFill/>
                </a:ln>
                <a:solidFill>
                  <a:schemeClr val="bg1"/>
                </a:solidFill>
                <a:effectLst/>
                <a:uLnTx/>
                <a:uFillTx/>
                <a:latin typeface="+mn-ea"/>
                <a:ea typeface="+mn-ea"/>
              </a:rPr>
              <a:t> </a:t>
            </a:r>
            <a:r>
              <a:rPr kumimoji="1" lang="en-US" altLang="ja-JP" sz="700" b="1" i="0" u="none" strike="noStrike" kern="0" cap="none" spc="0" normalizeH="0" baseline="0" noProof="0" dirty="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dirty="0">
              <a:ln>
                <a:noFill/>
              </a:ln>
              <a:solidFill>
                <a:schemeClr val="bg1"/>
              </a:solidFill>
              <a:effectLst/>
              <a:uLnTx/>
              <a:uFillTx/>
              <a:latin typeface="+mn-ea"/>
              <a:ea typeface="+mn-ea"/>
            </a:endParaRPr>
          </a:p>
        </p:txBody>
      </p:sp>
    </p:spTree>
    <p:extLst>
      <p:ext uri="{BB962C8B-B14F-4D97-AF65-F5344CB8AC3E}">
        <p14:creationId xmlns:p14="http://schemas.microsoft.com/office/powerpoint/2010/main" val="2232809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C9201-18BE-7BCB-6AA0-FD846C7DF0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96DA08E-F774-747F-05EE-E87483700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D3AD28B-69E3-68B3-A61B-3D23BAB2F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443A90-0249-6327-BFB9-C9C4565970CC}"/>
              </a:ext>
            </a:extLst>
          </p:cNvPr>
          <p:cNvSpPr>
            <a:spLocks noGrp="1"/>
          </p:cNvSpPr>
          <p:nvPr>
            <p:ph type="dt" sz="half" idx="10"/>
          </p:nvPr>
        </p:nvSpPr>
        <p:spPr/>
        <p:txBody>
          <a:bodyPr/>
          <a:lstStyle/>
          <a:p>
            <a:fld id="{66C8EA0B-D7C8-4AE8-A1E8-5C169B985015}"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9BF2DD41-0C8D-04D5-F29D-5BBC27587D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B3AE39-7681-E73B-3202-F1E6D785647A}"/>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998306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BE4C1-1817-68B2-FB0E-6C7CB867E4F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6DB50E-1755-CC07-6B24-2964B7F7D42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4F84F8-41AF-47AE-5033-298C4ED02427}"/>
              </a:ext>
            </a:extLst>
          </p:cNvPr>
          <p:cNvSpPr>
            <a:spLocks noGrp="1"/>
          </p:cNvSpPr>
          <p:nvPr>
            <p:ph type="dt" sz="half" idx="10"/>
          </p:nvPr>
        </p:nvSpPr>
        <p:spPr/>
        <p:txBody>
          <a:bodyPr/>
          <a:lstStyle/>
          <a:p>
            <a:fld id="{B4811161-D26F-41AD-B86C-B0EB2F3C1933}"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4F4FBF63-69C0-3938-50CE-5CF2550092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A0F00B-91B6-303B-9A7A-781438E2950E}"/>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958691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24A37E-F975-2695-4327-28A45FE5AE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D6A681-A445-0020-E09C-2377188792F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E90B20-3A96-ED7B-6330-B1D8FE6A85C6}"/>
              </a:ext>
            </a:extLst>
          </p:cNvPr>
          <p:cNvSpPr>
            <a:spLocks noGrp="1"/>
          </p:cNvSpPr>
          <p:nvPr>
            <p:ph type="dt" sz="half" idx="10"/>
          </p:nvPr>
        </p:nvSpPr>
        <p:spPr/>
        <p:txBody>
          <a:bodyPr/>
          <a:lstStyle/>
          <a:p>
            <a:fld id="{93B5058A-E552-45B9-8D6B-1B147F1F87C6}"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9E65A43F-2F44-506D-F01F-A5EE4317D3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1750C4-BE42-3C8D-46D1-94526EA02986}"/>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732340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08CAA-8824-ACCF-292D-2FE9177AE73D}"/>
              </a:ext>
            </a:extLst>
          </p:cNvPr>
          <p:cNvSpPr>
            <a:spLocks noGrp="1"/>
          </p:cNvSpPr>
          <p:nvPr>
            <p:ph type="title"/>
          </p:nvPr>
        </p:nvSpPr>
        <p:spPr>
          <a:xfrm>
            <a:off x="742118" y="43263"/>
            <a:ext cx="8166652" cy="435841"/>
          </a:xfrm>
        </p:spPr>
        <p:txBody>
          <a:bodyPr>
            <a:normAutofit/>
          </a:bodyPr>
          <a:lstStyle>
            <a:lvl1pPr>
              <a:defRPr sz="1600">
                <a:solidFill>
                  <a:schemeClr val="tx1">
                    <a:lumMod val="75000"/>
                    <a:lumOff val="25000"/>
                  </a:schemeClr>
                </a:solidFill>
              </a:defRPr>
            </a:lvl1pPr>
          </a:lstStyle>
          <a:p>
            <a:r>
              <a:rPr kumimoji="1" lang="ja-JP" altLang="en-US"/>
              <a:t>マスター タイトルの書式設定</a:t>
            </a:r>
          </a:p>
        </p:txBody>
      </p:sp>
      <p:sp>
        <p:nvSpPr>
          <p:cNvPr id="4" name="日付プレースホルダー 3">
            <a:extLst>
              <a:ext uri="{FF2B5EF4-FFF2-40B4-BE49-F238E27FC236}">
                <a16:creationId xmlns:a16="http://schemas.microsoft.com/office/drawing/2014/main" id="{25D5EB59-5E4F-6349-C9FA-EA151B25237C}"/>
              </a:ext>
            </a:extLst>
          </p:cNvPr>
          <p:cNvSpPr>
            <a:spLocks noGrp="1"/>
          </p:cNvSpPr>
          <p:nvPr>
            <p:ph type="dt" sz="half" idx="10"/>
          </p:nvPr>
        </p:nvSpPr>
        <p:spPr/>
        <p:txBody>
          <a:bodyPr/>
          <a:lstStyle/>
          <a:p>
            <a:fld id="{5B280A23-CF20-483C-AD37-7D7A28A713DC}"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423B39F8-7D74-FD11-6F96-3B52499770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2DCD17-C2CC-51D0-6D17-48B048815EE7}"/>
              </a:ext>
            </a:extLst>
          </p:cNvPr>
          <p:cNvSpPr>
            <a:spLocks noGrp="1"/>
          </p:cNvSpPr>
          <p:nvPr>
            <p:ph type="sldNum" sz="quarter" idx="12"/>
          </p:nvPr>
        </p:nvSpPr>
        <p:spPr>
          <a:xfrm>
            <a:off x="10982739" y="77946"/>
            <a:ext cx="576470" cy="365125"/>
          </a:xfrm>
        </p:spPr>
        <p:txBody>
          <a:bodyPr/>
          <a:lstStyle>
            <a:lvl1pPr>
              <a:defRPr>
                <a:solidFill>
                  <a:schemeClr val="tx1">
                    <a:lumMod val="75000"/>
                    <a:lumOff val="25000"/>
                  </a:schemeClr>
                </a:solidFill>
              </a:defRPr>
            </a:lvl1pPr>
          </a:lstStyle>
          <a:p>
            <a:fld id="{7325D7E2-5E0F-4F3C-86EB-AA2588CA3228}" type="slidenum">
              <a:rPr lang="ja-JP" altLang="en-US" smtClean="0"/>
              <a:pPr/>
              <a:t>‹#›</a:t>
            </a:fld>
            <a:endParaRPr lang="ja-JP" altLang="en-US"/>
          </a:p>
        </p:txBody>
      </p:sp>
      <p:sp>
        <p:nvSpPr>
          <p:cNvPr id="7" name="正方形/長方形 6">
            <a:extLst>
              <a:ext uri="{FF2B5EF4-FFF2-40B4-BE49-F238E27FC236}">
                <a16:creationId xmlns:a16="http://schemas.microsoft.com/office/drawing/2014/main" id="{40B25F2C-6E7F-BF74-B113-2117684D35A6}"/>
              </a:ext>
            </a:extLst>
          </p:cNvPr>
          <p:cNvSpPr/>
          <p:nvPr userDrawn="1"/>
        </p:nvSpPr>
        <p:spPr>
          <a:xfrm>
            <a:off x="66000" y="47910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EBB4324-4379-BC9D-A80A-CC383472282B}"/>
              </a:ext>
            </a:extLst>
          </p:cNvPr>
          <p:cNvSpPr/>
          <p:nvPr userDrawn="1"/>
        </p:nvSpPr>
        <p:spPr>
          <a:xfrm>
            <a:off x="66000" y="656494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2C9A7E3-0A44-C782-99F8-5F48784322D2}"/>
              </a:ext>
            </a:extLst>
          </p:cNvPr>
          <p:cNvSpPr txBox="1">
            <a:spLocks noChangeArrowheads="1"/>
          </p:cNvSpPr>
          <p:nvPr userDrawn="1"/>
        </p:nvSpPr>
        <p:spPr bwMode="auto">
          <a:xfrm>
            <a:off x="9352722" y="663702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Copyright (C) 2024 FM802. </a:t>
            </a:r>
            <a:r>
              <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rPr>
              <a:t> </a:t>
            </a: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All Rights Reserved.</a:t>
            </a:r>
            <a:endPar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endParaRPr>
          </a:p>
        </p:txBody>
      </p:sp>
    </p:spTree>
    <p:extLst>
      <p:ext uri="{BB962C8B-B14F-4D97-AF65-F5344CB8AC3E}">
        <p14:creationId xmlns:p14="http://schemas.microsoft.com/office/powerpoint/2010/main" val="2672143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56884" y="368299"/>
            <a:ext cx="824558" cy="432000"/>
          </a:xfrm>
          <a:solidFill>
            <a:schemeClr val="tx1">
              <a:lumMod val="75000"/>
              <a:lumOff val="25000"/>
            </a:schemeClr>
          </a:solidFill>
        </p:spPr>
        <p:txBody>
          <a:bodyPr>
            <a:normAutofit/>
          </a:bodyPr>
          <a:lstStyle>
            <a:lvl1pPr algn="r">
              <a:defRPr sz="1600">
                <a:solidFill>
                  <a:schemeClr val="bg1"/>
                </a:solidFill>
              </a:defRPr>
            </a:lvl1pPr>
          </a:lstStyle>
          <a:p>
            <a:endParaRPr lang="en-US"/>
          </a:p>
        </p:txBody>
      </p:sp>
      <p:sp>
        <p:nvSpPr>
          <p:cNvPr id="3" name="Content Placeholder 2"/>
          <p:cNvSpPr>
            <a:spLocks noGrp="1"/>
          </p:cNvSpPr>
          <p:nvPr>
            <p:ph idx="1"/>
          </p:nvPr>
        </p:nvSpPr>
        <p:spPr>
          <a:xfrm>
            <a:off x="838201" y="800299"/>
            <a:ext cx="10515600" cy="421200"/>
          </a:xfrm>
        </p:spPr>
        <p:txBody>
          <a:bodyPr anchor="ctr">
            <a:normAutofit/>
          </a:bodyPr>
          <a:lstStyle>
            <a:lvl1pPr marL="0" indent="0" algn="ctr">
              <a:buNone/>
              <a:defRPr sz="1600">
                <a:solidFill>
                  <a:srgbClr val="0070C0"/>
                </a:solidFill>
              </a:defRPr>
            </a:lvl1pPr>
            <a:lvl2pPr marL="457212" indent="0">
              <a:buNone/>
              <a:defRPr sz="1400"/>
            </a:lvl2pPr>
            <a:lvl3pPr marL="914423" indent="0">
              <a:buNone/>
              <a:defRPr sz="1400"/>
            </a:lvl3pPr>
            <a:lvl4pPr marL="1371634" indent="0">
              <a:buNone/>
              <a:defRPr sz="1400"/>
            </a:lvl4pPr>
            <a:lvl5pPr marL="1828846" indent="0">
              <a:buNone/>
              <a:defRPr sz="1400"/>
            </a:lvl5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a:xfrm>
            <a:off x="10546870" y="363743"/>
            <a:ext cx="688246" cy="432000"/>
          </a:xfrm>
        </p:spPr>
        <p:txBody>
          <a:bodyPr/>
          <a:lstStyle>
            <a:lvl1pPr>
              <a:defRPr>
                <a:solidFill>
                  <a:schemeClr val="tx1"/>
                </a:solidFill>
              </a:defRPr>
            </a:lvl1pPr>
          </a:lstStyle>
          <a:p>
            <a:pPr>
              <a:defRPr/>
            </a:pPr>
            <a:fld id="{A235EF90-4A2E-483D-8024-7EAC4E40F8E4}" type="slidenum">
              <a:rPr lang="en-US" altLang="ja-JP" smtClean="0"/>
              <a:pPr>
                <a:defRPr/>
              </a:pPr>
              <a:t>‹#›</a:t>
            </a:fld>
            <a:endParaRPr lang="en-US" altLang="ja-JP"/>
          </a:p>
        </p:txBody>
      </p:sp>
      <p:sp>
        <p:nvSpPr>
          <p:cNvPr id="8" name="コンテンツ プレースホルダー 12">
            <a:extLst>
              <a:ext uri="{FF2B5EF4-FFF2-40B4-BE49-F238E27FC236}">
                <a16:creationId xmlns:a16="http://schemas.microsoft.com/office/drawing/2014/main" id="{3E20CE19-63AF-3FF7-747A-1819D1468136}"/>
              </a:ext>
            </a:extLst>
          </p:cNvPr>
          <p:cNvSpPr>
            <a:spLocks noGrp="1"/>
          </p:cNvSpPr>
          <p:nvPr>
            <p:ph idx="13"/>
          </p:nvPr>
        </p:nvSpPr>
        <p:spPr>
          <a:xfrm>
            <a:off x="1781443" y="368299"/>
            <a:ext cx="8765429" cy="432000"/>
          </a:xfrm>
        </p:spPr>
        <p:txBody>
          <a:bodyPr anchor="ctr">
            <a:normAutofit/>
          </a:bodyPr>
          <a:lstStyle>
            <a:lvl1pPr marL="0" indent="0">
              <a:buNone/>
              <a:defRPr sz="1600">
                <a:ln>
                  <a:noFill/>
                </a:ln>
                <a:solidFill>
                  <a:schemeClr val="tx1">
                    <a:lumMod val="75000"/>
                    <a:lumOff val="25000"/>
                  </a:schemeClr>
                </a:solidFill>
              </a:defRPr>
            </a:lvl1pPr>
          </a:lstStyle>
          <a:p>
            <a:pPr marL="0" indent="0">
              <a:buNone/>
            </a:pPr>
            <a:endParaRPr kumimoji="1" lang="ja-JP" altLang="en-US" sz="1600"/>
          </a:p>
        </p:txBody>
      </p:sp>
      <p:cxnSp>
        <p:nvCxnSpPr>
          <p:cNvPr id="10" name="直線コネクタ 9">
            <a:extLst>
              <a:ext uri="{FF2B5EF4-FFF2-40B4-BE49-F238E27FC236}">
                <a16:creationId xmlns:a16="http://schemas.microsoft.com/office/drawing/2014/main" id="{E6AD411A-D732-A1C0-E1BE-AF7961848DD1}"/>
              </a:ext>
            </a:extLst>
          </p:cNvPr>
          <p:cNvCxnSpPr>
            <a:cxnSpLocks/>
          </p:cNvCxnSpPr>
          <p:nvPr userDrawn="1"/>
        </p:nvCxnSpPr>
        <p:spPr>
          <a:xfrm>
            <a:off x="956885" y="795743"/>
            <a:ext cx="10279385" cy="0"/>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D6AA1EAD-D6A8-0F57-0BB5-B68398BF45AA}"/>
              </a:ext>
            </a:extLst>
          </p:cNvPr>
          <p:cNvSpPr txBox="1">
            <a:spLocks noChangeArrowheads="1"/>
          </p:cNvSpPr>
          <p:nvPr userDrawn="1"/>
        </p:nvSpPr>
        <p:spPr bwMode="auto">
          <a:xfrm>
            <a:off x="2" y="6642101"/>
            <a:ext cx="32785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800">
                <a:solidFill>
                  <a:schemeClr val="tx1">
                    <a:lumMod val="65000"/>
                    <a:lumOff val="35000"/>
                  </a:schemeClr>
                </a:solidFill>
              </a:rPr>
              <a:t>Copyright (C) 2024 FM802. </a:t>
            </a:r>
            <a:r>
              <a:rPr lang="ja-JP" altLang="en-US" sz="800">
                <a:solidFill>
                  <a:schemeClr val="tx1">
                    <a:lumMod val="65000"/>
                    <a:lumOff val="35000"/>
                  </a:schemeClr>
                </a:solidFill>
              </a:rPr>
              <a:t> </a:t>
            </a:r>
            <a:r>
              <a:rPr lang="en-US" altLang="ja-JP" sz="800">
                <a:solidFill>
                  <a:schemeClr val="tx1">
                    <a:lumMod val="65000"/>
                    <a:lumOff val="35000"/>
                  </a:schemeClr>
                </a:solidFill>
              </a:rPr>
              <a:t>All Rights Reserved.</a:t>
            </a:r>
            <a:endParaRPr lang="ja-JP" altLang="en-US" sz="800">
              <a:solidFill>
                <a:schemeClr val="tx1">
                  <a:lumMod val="65000"/>
                  <a:lumOff val="35000"/>
                </a:schemeClr>
              </a:solidFill>
            </a:endParaRPr>
          </a:p>
        </p:txBody>
      </p:sp>
    </p:spTree>
    <p:extLst>
      <p:ext uri="{BB962C8B-B14F-4D97-AF65-F5344CB8AC3E}">
        <p14:creationId xmlns:p14="http://schemas.microsoft.com/office/powerpoint/2010/main" val="14234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023A70-EB61-F2BA-11B8-D42896C4138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45A7010-F5FC-E39B-3FB2-D930769EC1AD}"/>
              </a:ext>
            </a:extLst>
          </p:cNvPr>
          <p:cNvSpPr>
            <a:spLocks noGrp="1"/>
          </p:cNvSpPr>
          <p:nvPr>
            <p:ph type="dt" sz="half" idx="10"/>
          </p:nvPr>
        </p:nvSpPr>
        <p:spPr/>
        <p:txBody>
          <a:bodyPr/>
          <a:lstStyle/>
          <a:p>
            <a:fld id="{1FBA20FD-944E-4BC3-8FD7-B41585048F32}" type="datetime1">
              <a:rPr kumimoji="1" lang="ja-JP" altLang="en-US" smtClean="0"/>
              <a:t>2026/3/13</a:t>
            </a:fld>
            <a:endParaRPr kumimoji="1" lang="ja-JP" altLang="en-US"/>
          </a:p>
        </p:txBody>
      </p:sp>
      <p:sp>
        <p:nvSpPr>
          <p:cNvPr id="4" name="フッター プレースホルダー 3">
            <a:extLst>
              <a:ext uri="{FF2B5EF4-FFF2-40B4-BE49-F238E27FC236}">
                <a16:creationId xmlns:a16="http://schemas.microsoft.com/office/drawing/2014/main" id="{0C172521-1F1B-4FB4-45F6-0742F085FAD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F65E5C3-21EE-9246-9F8B-4A2EAC5EE92F}"/>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36089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F5E19-1770-896C-D1BB-F75C75427D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EC121C-6D40-6766-39D5-E03C097366D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4A6E7A-F5FE-A577-2D85-BF88BE15FE91}"/>
              </a:ext>
            </a:extLst>
          </p:cNvPr>
          <p:cNvSpPr>
            <a:spLocks noGrp="1"/>
          </p:cNvSpPr>
          <p:nvPr>
            <p:ph type="dt" sz="half" idx="10"/>
          </p:nvPr>
        </p:nvSpPr>
        <p:spPr/>
        <p:txBody>
          <a:bodyPr/>
          <a:lstStyle/>
          <a:p>
            <a:fld id="{5AA24BCF-AD77-4E03-AC25-AA2B1C2BD4AE}"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46D8452E-1517-79A7-14CF-C9E24A4B9A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4CDA78-3D87-A409-2FE2-51F19CF0D09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
        <p:nvSpPr>
          <p:cNvPr id="9" name="AutoShape 6">
            <a:extLst>
              <a:ext uri="{FF2B5EF4-FFF2-40B4-BE49-F238E27FC236}">
                <a16:creationId xmlns:a16="http://schemas.microsoft.com/office/drawing/2014/main" id="{9C6178A9-083F-8BCD-A00E-8579174160E7}"/>
              </a:ext>
            </a:extLst>
          </p:cNvPr>
          <p:cNvSpPr/>
          <p:nvPr userDrawn="1"/>
        </p:nvSpPr>
        <p:spPr>
          <a:xfrm>
            <a:off x="571500" y="6255063"/>
            <a:ext cx="11049000" cy="0"/>
          </a:xfrm>
          <a:prstGeom prst="line">
            <a:avLst/>
          </a:prstGeom>
          <a:ln w="57150" cap="flat">
            <a:solidFill>
              <a:schemeClr val="tx1">
                <a:lumMod val="75000"/>
                <a:lumOff val="25000"/>
              </a:schemeClr>
            </a:solidFill>
            <a:prstDash val="solid"/>
            <a:headEnd type="none" w="sm" len="sm"/>
            <a:tailEnd type="none" w="sm" len="sm"/>
          </a:ln>
        </p:spPr>
        <p:txBody>
          <a:bodyPr/>
          <a:lstStyle/>
          <a:p>
            <a:endParaRPr lang="ja-JP" altLang="en-US" sz="1200">
              <a:latin typeface="+mn-ea"/>
            </a:endParaRPr>
          </a:p>
        </p:txBody>
      </p:sp>
      <p:sp>
        <p:nvSpPr>
          <p:cNvPr id="10" name="AutoShape 7">
            <a:extLst>
              <a:ext uri="{FF2B5EF4-FFF2-40B4-BE49-F238E27FC236}">
                <a16:creationId xmlns:a16="http://schemas.microsoft.com/office/drawing/2014/main" id="{8BD1986B-E336-07B1-F707-8541C37EFF02}"/>
              </a:ext>
            </a:extLst>
          </p:cNvPr>
          <p:cNvSpPr/>
          <p:nvPr userDrawn="1"/>
        </p:nvSpPr>
        <p:spPr>
          <a:xfrm>
            <a:off x="571500" y="6159500"/>
            <a:ext cx="11049000" cy="0"/>
          </a:xfrm>
          <a:prstGeom prst="line">
            <a:avLst/>
          </a:prstGeom>
          <a:ln w="19050" cap="flat">
            <a:solidFill>
              <a:schemeClr val="tx1">
                <a:lumMod val="75000"/>
                <a:lumOff val="25000"/>
              </a:schemeClr>
            </a:solidFill>
            <a:prstDash val="solid"/>
            <a:headEnd type="none" w="sm" len="sm"/>
            <a:tailEnd type="none" w="sm" len="sm"/>
          </a:ln>
        </p:spPr>
        <p:txBody>
          <a:bodyPr/>
          <a:lstStyle/>
          <a:p>
            <a:endParaRPr lang="ja-JP" altLang="en-US" sz="1200">
              <a:latin typeface="+mn-ea"/>
            </a:endParaRPr>
          </a:p>
        </p:txBody>
      </p:sp>
    </p:spTree>
    <p:extLst>
      <p:ext uri="{BB962C8B-B14F-4D97-AF65-F5344CB8AC3E}">
        <p14:creationId xmlns:p14="http://schemas.microsoft.com/office/powerpoint/2010/main" val="396119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5520D-7DF3-B980-F82F-470CBBA2313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32AEA7-5904-A21F-819C-7B8AB3732B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34D5A6-42EE-852D-9276-5A2AFE4D2C03}"/>
              </a:ext>
            </a:extLst>
          </p:cNvPr>
          <p:cNvSpPr>
            <a:spLocks noGrp="1"/>
          </p:cNvSpPr>
          <p:nvPr>
            <p:ph type="dt" sz="half" idx="10"/>
          </p:nvPr>
        </p:nvSpPr>
        <p:spPr/>
        <p:txBody>
          <a:bodyPr/>
          <a:lstStyle/>
          <a:p>
            <a:fld id="{F10B7002-32F4-4F59-9EDB-7998FA418662}"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809CF648-7848-941F-A428-C78225217C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B7D0FB-3D44-F602-571C-87054B85581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38065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65C3F-C832-4C87-B436-F153B7CD6E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B3253C-1B6E-61F7-8490-4257CE79339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458397A-B055-232B-384E-3F0D2115459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A2562F-7565-2ADC-9547-62B4080AC59B}"/>
              </a:ext>
            </a:extLst>
          </p:cNvPr>
          <p:cNvSpPr>
            <a:spLocks noGrp="1"/>
          </p:cNvSpPr>
          <p:nvPr>
            <p:ph type="dt" sz="half" idx="10"/>
          </p:nvPr>
        </p:nvSpPr>
        <p:spPr/>
        <p:txBody>
          <a:bodyPr/>
          <a:lstStyle/>
          <a:p>
            <a:fld id="{E7B689EC-51BA-4F7D-BDA8-D46B54BB20E3}"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431E64FF-F923-726B-C4C7-177A47A28E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69148A-ACBC-F01C-61D3-2992E45A0E0D}"/>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83183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9C1F02-B332-9D4F-193E-2DF0B7FE0E6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94B933-FE3E-0211-2C67-E3536138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1522F20-ECA2-7899-6B2C-9AAC2DC2B84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725C82-96C4-F6EA-EBCB-E8FC0FDA3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74EB22-5A2F-C078-97A2-6D3C55F0321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FE3B0D0-0E49-323C-F676-53E59C7967D6}"/>
              </a:ext>
            </a:extLst>
          </p:cNvPr>
          <p:cNvSpPr>
            <a:spLocks noGrp="1"/>
          </p:cNvSpPr>
          <p:nvPr>
            <p:ph type="dt" sz="half" idx="10"/>
          </p:nvPr>
        </p:nvSpPr>
        <p:spPr/>
        <p:txBody>
          <a:bodyPr/>
          <a:lstStyle/>
          <a:p>
            <a:fld id="{88E3E06B-9F62-486F-8746-25384607415C}" type="datetime1">
              <a:rPr kumimoji="1" lang="ja-JP" altLang="en-US" smtClean="0"/>
              <a:t>2026/3/13</a:t>
            </a:fld>
            <a:endParaRPr kumimoji="1" lang="ja-JP" altLang="en-US"/>
          </a:p>
        </p:txBody>
      </p:sp>
      <p:sp>
        <p:nvSpPr>
          <p:cNvPr id="8" name="フッター プレースホルダー 7">
            <a:extLst>
              <a:ext uri="{FF2B5EF4-FFF2-40B4-BE49-F238E27FC236}">
                <a16:creationId xmlns:a16="http://schemas.microsoft.com/office/drawing/2014/main" id="{6938ACF8-A147-D9F2-9F94-725B86074ED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BC6707A-3322-A663-E270-19D34A2507D9}"/>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68566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90271-EACD-32FB-8348-AC3DA453093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C1C7482-D19C-1181-3A6D-FC658D9BC232}"/>
              </a:ext>
            </a:extLst>
          </p:cNvPr>
          <p:cNvSpPr>
            <a:spLocks noGrp="1"/>
          </p:cNvSpPr>
          <p:nvPr>
            <p:ph type="dt" sz="half" idx="10"/>
          </p:nvPr>
        </p:nvSpPr>
        <p:spPr/>
        <p:txBody>
          <a:bodyPr/>
          <a:lstStyle/>
          <a:p>
            <a:fld id="{09F83CE9-861A-472A-BBB1-A872CF1F2671}" type="datetime1">
              <a:rPr kumimoji="1" lang="ja-JP" altLang="en-US" smtClean="0"/>
              <a:t>2026/3/13</a:t>
            </a:fld>
            <a:endParaRPr kumimoji="1" lang="ja-JP" altLang="en-US"/>
          </a:p>
        </p:txBody>
      </p:sp>
      <p:sp>
        <p:nvSpPr>
          <p:cNvPr id="4" name="フッター プレースホルダー 3">
            <a:extLst>
              <a:ext uri="{FF2B5EF4-FFF2-40B4-BE49-F238E27FC236}">
                <a16:creationId xmlns:a16="http://schemas.microsoft.com/office/drawing/2014/main" id="{26718AAB-F184-3A9C-DB98-620EA6D40A8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B6CD8EF-9F16-1EF2-0CA0-F642BE3771E0}"/>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88939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0009A09-E162-5567-CF52-4D77537E5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9E032C-28FD-8581-BE02-7408E9FC5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F092E7-E54B-6B55-DBEF-ED3604365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BA20FD-944E-4BC3-8FD7-B41585048F32}"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B7910C3D-C2AE-DB43-144A-CDEBFA9EF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3A3E8DA-95EB-5ADE-88AE-212CB298B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726198221"/>
      </p:ext>
    </p:extLst>
  </p:cSld>
  <p:clrMap bg1="lt1" tx1="dk1" bg2="lt2" tx2="dk2" accent1="accent1" accent2="accent2" accent3="accent3" accent4="accent4" accent5="accent5" accent6="accent6" hlink="hlink" folHlink="folHlink"/>
  <p:sldLayoutIdLst>
    <p:sldLayoutId id="2147483754" r:id="rId1"/>
    <p:sldLayoutId id="2147483788" r:id="rId2"/>
    <p:sldLayoutId id="2147483789" r:id="rId3"/>
    <p:sldLayoutId id="2147483790" r:id="rId4"/>
    <p:sldLayoutId id="2147483755" r:id="rId5"/>
    <p:sldLayoutId id="2147483756" r:id="rId6"/>
    <p:sldLayoutId id="2147483757" r:id="rId7"/>
    <p:sldLayoutId id="2147483758" r:id="rId8"/>
    <p:sldLayoutId id="2147483759" r:id="rId9"/>
    <p:sldLayoutId id="2147483760" r:id="rId10"/>
    <p:sldLayoutId id="2147483766" r:id="rId11"/>
    <p:sldLayoutId id="2147483771" r:id="rId12"/>
    <p:sldLayoutId id="2147483761" r:id="rId13"/>
    <p:sldLayoutId id="2147483762" r:id="rId14"/>
    <p:sldLayoutId id="2147483763" r:id="rId15"/>
    <p:sldLayoutId id="2147483764" r:id="rId16"/>
    <p:sldLayoutId id="2147483767" r:id="rId17"/>
    <p:sldLayoutId id="2147483768" r:id="rId18"/>
    <p:sldLayoutId id="2147483791" r:id="rId1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0009A09-E162-5567-CF52-4D77537E5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9E032C-28FD-8581-BE02-7408E9FC5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F092E7-E54B-6B55-DBEF-ED3604365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BA20FD-944E-4BC3-8FD7-B41585048F32}"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B7910C3D-C2AE-DB43-144A-CDEBFA9EF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3A3E8DA-95EB-5ADE-88AE-212CB298B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49475112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6" Type="http://schemas.openxmlformats.org/officeDocument/2006/relationships/chart" Target="../charts/chart11.xml"/><Relationship Id="rId5" Type="http://schemas.openxmlformats.org/officeDocument/2006/relationships/image" Target="../media/image16.em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tmp"/><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8.png"/><Relationship Id="rId7"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chart" Target="../charts/chart12.xml"/><Relationship Id="rId10" Type="http://schemas.openxmlformats.org/officeDocument/2006/relationships/image" Target="../media/image47.jpeg"/><Relationship Id="rId4" Type="http://schemas.openxmlformats.org/officeDocument/2006/relationships/image" Target="../media/image5.png"/><Relationship Id="rId9"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1.png"/><Relationship Id="rId18" Type="http://schemas.microsoft.com/office/2007/relationships/hdphoto" Target="../media/hdphoto6.wdp"/><Relationship Id="rId3" Type="http://schemas.openxmlformats.org/officeDocument/2006/relationships/image" Target="../media/image53.jpeg"/><Relationship Id="rId21" Type="http://schemas.openxmlformats.org/officeDocument/2006/relationships/image" Target="../media/image66.png"/><Relationship Id="rId7" Type="http://schemas.microsoft.com/office/2007/relationships/hdphoto" Target="../media/hdphoto2.wdp"/><Relationship Id="rId12" Type="http://schemas.openxmlformats.org/officeDocument/2006/relationships/image" Target="../media/image60.jpeg"/><Relationship Id="rId17" Type="http://schemas.openxmlformats.org/officeDocument/2006/relationships/image" Target="../media/image63.png"/><Relationship Id="rId2" Type="http://schemas.openxmlformats.org/officeDocument/2006/relationships/notesSlide" Target="../notesSlides/notesSlide6.xml"/><Relationship Id="rId16" Type="http://schemas.microsoft.com/office/2007/relationships/hdphoto" Target="../media/hdphoto5.wdp"/><Relationship Id="rId20" Type="http://schemas.openxmlformats.org/officeDocument/2006/relationships/image" Target="../media/image65.png"/><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59.jpeg"/><Relationship Id="rId5" Type="http://schemas.openxmlformats.org/officeDocument/2006/relationships/image" Target="../media/image55.png"/><Relationship Id="rId15" Type="http://schemas.openxmlformats.org/officeDocument/2006/relationships/image" Target="../media/image62.png"/><Relationship Id="rId10" Type="http://schemas.microsoft.com/office/2007/relationships/hdphoto" Target="../media/hdphoto3.wdp"/><Relationship Id="rId19" Type="http://schemas.openxmlformats.org/officeDocument/2006/relationships/image" Target="../media/image64.png"/><Relationship Id="rId4" Type="http://schemas.openxmlformats.org/officeDocument/2006/relationships/image" Target="../media/image54.jpeg"/><Relationship Id="rId9" Type="http://schemas.openxmlformats.org/officeDocument/2006/relationships/image" Target="../media/image58.png"/><Relationship Id="rId14" Type="http://schemas.microsoft.com/office/2007/relationships/hdphoto" Target="../media/hdphoto4.wdp"/></Relationships>
</file>

<file path=ppt/slides/_rels/slide1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 Id="rId9" Type="http://schemas.openxmlformats.org/officeDocument/2006/relationships/image" Target="../media/image7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chart" Target="../charts/chart16.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chart" Target="../charts/chart18.xml"/><Relationship Id="rId1" Type="http://schemas.openxmlformats.org/officeDocument/2006/relationships/slideLayout" Target="../slideLayouts/slideLayout3.xml"/><Relationship Id="rId6" Type="http://schemas.openxmlformats.org/officeDocument/2006/relationships/image" Target="../media/image79.jpeg"/><Relationship Id="rId11" Type="http://schemas.openxmlformats.org/officeDocument/2006/relationships/image" Target="../media/image84.jpeg"/><Relationship Id="rId5" Type="http://schemas.openxmlformats.org/officeDocument/2006/relationships/image" Target="../media/image78.jpeg"/><Relationship Id="rId10" Type="http://schemas.openxmlformats.org/officeDocument/2006/relationships/image" Target="../media/image83.jpeg"/><Relationship Id="rId4" Type="http://schemas.openxmlformats.org/officeDocument/2006/relationships/image" Target="../media/image75.png"/><Relationship Id="rId9"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75.png"/><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 Id="rId5" Type="http://schemas.openxmlformats.org/officeDocument/2006/relationships/image" Target="../media/image91.jpeg"/><Relationship Id="rId4" Type="http://schemas.openxmlformats.org/officeDocument/2006/relationships/image" Target="../media/image9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61AF5444-425A-C155-CCB9-577384DA61A0}"/>
              </a:ext>
            </a:extLst>
          </p:cNvPr>
          <p:cNvSpPr>
            <a:spLocks noGrp="1"/>
          </p:cNvSpPr>
          <p:nvPr>
            <p:ph type="body" sz="half" idx="2"/>
          </p:nvPr>
        </p:nvSpPr>
        <p:spPr/>
        <p:txBody>
          <a:bodyPr/>
          <a:lstStyle/>
          <a:p>
            <a:r>
              <a:rPr lang="en-US" altLang="ja-JP" dirty="0"/>
              <a:t>2026</a:t>
            </a:r>
            <a:r>
              <a:rPr lang="ja-JP" altLang="en-US" dirty="0"/>
              <a:t>年</a:t>
            </a:r>
            <a:r>
              <a:rPr lang="en-US" altLang="ja-JP" dirty="0"/>
              <a:t>1</a:t>
            </a:r>
            <a:r>
              <a:rPr lang="ja-JP" altLang="en-US" dirty="0"/>
              <a:t>月版</a:t>
            </a:r>
          </a:p>
        </p:txBody>
      </p:sp>
    </p:spTree>
    <p:extLst>
      <p:ext uri="{BB962C8B-B14F-4D97-AF65-F5344CB8AC3E}">
        <p14:creationId xmlns:p14="http://schemas.microsoft.com/office/powerpoint/2010/main" val="278466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582754-B003-E50D-8EF4-5959C6AAB285}"/>
              </a:ext>
            </a:extLst>
          </p:cNvPr>
          <p:cNvSpPr>
            <a:spLocks noGrp="1"/>
          </p:cNvSpPr>
          <p:nvPr>
            <p:ph type="body" sz="quarter" idx="13"/>
          </p:nvPr>
        </p:nvSpPr>
        <p:spPr/>
        <p:txBody>
          <a:bodyPr/>
          <a:lstStyle/>
          <a:p>
            <a:r>
              <a:rPr kumimoji="1" lang="en-US" altLang="ja-JP"/>
              <a:t>40</a:t>
            </a:r>
            <a:r>
              <a:rPr kumimoji="1" lang="ja-JP" altLang="en-US"/>
              <a:t>～５０歳代がメインターゲットによる</a:t>
            </a:r>
            <a:r>
              <a:rPr kumimoji="1" lang="en-US" altLang="ja-JP"/>
              <a:t>FM COCOLO</a:t>
            </a:r>
            <a:r>
              <a:rPr kumimoji="1" lang="ja-JP" altLang="en-US"/>
              <a:t>リスナーの特徴</a:t>
            </a:r>
          </a:p>
        </p:txBody>
      </p:sp>
      <p:sp>
        <p:nvSpPr>
          <p:cNvPr id="3" name="タイトル 2">
            <a:extLst>
              <a:ext uri="{FF2B5EF4-FFF2-40B4-BE49-F238E27FC236}">
                <a16:creationId xmlns:a16="http://schemas.microsoft.com/office/drawing/2014/main" id="{DBFE99B5-5E8A-56BA-7EED-12B246861A79}"/>
              </a:ext>
            </a:extLst>
          </p:cNvPr>
          <p:cNvSpPr>
            <a:spLocks noGrp="1"/>
          </p:cNvSpPr>
          <p:nvPr>
            <p:ph type="title"/>
          </p:nvPr>
        </p:nvSpPr>
        <p:spPr/>
        <p:txBody>
          <a:bodyPr/>
          <a:lstStyle/>
          <a:p>
            <a:r>
              <a:rPr kumimoji="1" lang="en-US" altLang="ja-JP"/>
              <a:t>FM COCOLO </a:t>
            </a:r>
            <a:r>
              <a:rPr kumimoji="1" lang="ja-JP" altLang="en-US"/>
              <a:t>について</a:t>
            </a:r>
          </a:p>
        </p:txBody>
      </p:sp>
      <p:sp>
        <p:nvSpPr>
          <p:cNvPr id="4" name="スライド番号プレースホルダー 3">
            <a:extLst>
              <a:ext uri="{FF2B5EF4-FFF2-40B4-BE49-F238E27FC236}">
                <a16:creationId xmlns:a16="http://schemas.microsoft.com/office/drawing/2014/main" id="{A674A12F-E51B-B063-D463-61AE81E3127F}"/>
              </a:ext>
            </a:extLst>
          </p:cNvPr>
          <p:cNvSpPr>
            <a:spLocks noGrp="1"/>
          </p:cNvSpPr>
          <p:nvPr>
            <p:ph type="sldNum" sz="quarter" idx="12"/>
          </p:nvPr>
        </p:nvSpPr>
        <p:spPr/>
        <p:txBody>
          <a:bodyPr/>
          <a:lstStyle/>
          <a:p>
            <a:fld id="{0A02556B-612F-45EA-8CAE-134C16D722C5}" type="slidenum">
              <a:rPr lang="ja-JP" altLang="en-US" smtClean="0"/>
              <a:pPr/>
              <a:t>10</a:t>
            </a:fld>
            <a:endParaRPr lang="ja-JP" altLang="en-US"/>
          </a:p>
        </p:txBody>
      </p:sp>
      <p:graphicFrame>
        <p:nvGraphicFramePr>
          <p:cNvPr id="57" name="グラフ 56">
            <a:extLst>
              <a:ext uri="{FF2B5EF4-FFF2-40B4-BE49-F238E27FC236}">
                <a16:creationId xmlns:a16="http://schemas.microsoft.com/office/drawing/2014/main" id="{BA58C7DF-0866-4DB0-AA80-8A5A2B321820}"/>
              </a:ext>
            </a:extLst>
          </p:cNvPr>
          <p:cNvGraphicFramePr>
            <a:graphicFrameLocks/>
          </p:cNvGraphicFramePr>
          <p:nvPr>
            <p:extLst>
              <p:ext uri="{D42A27DB-BD31-4B8C-83A1-F6EECF244321}">
                <p14:modId xmlns:p14="http://schemas.microsoft.com/office/powerpoint/2010/main" val="2875645143"/>
              </p:ext>
            </p:extLst>
          </p:nvPr>
        </p:nvGraphicFramePr>
        <p:xfrm>
          <a:off x="5330647" y="3717219"/>
          <a:ext cx="4391700" cy="1933827"/>
        </p:xfrm>
        <a:graphic>
          <a:graphicData uri="http://schemas.openxmlformats.org/drawingml/2006/chart">
            <c:chart xmlns:c="http://schemas.openxmlformats.org/drawingml/2006/chart" xmlns:r="http://schemas.openxmlformats.org/officeDocument/2006/relationships" r:id="rId2"/>
          </a:graphicData>
        </a:graphic>
      </p:graphicFrame>
      <p:sp>
        <p:nvSpPr>
          <p:cNvPr id="52" name="正方形/長方形 51">
            <a:extLst>
              <a:ext uri="{FF2B5EF4-FFF2-40B4-BE49-F238E27FC236}">
                <a16:creationId xmlns:a16="http://schemas.microsoft.com/office/drawing/2014/main" id="{4C7727B8-C03F-46D2-931D-6F18195548D7}"/>
              </a:ext>
            </a:extLst>
          </p:cNvPr>
          <p:cNvSpPr/>
          <p:nvPr/>
        </p:nvSpPr>
        <p:spPr>
          <a:xfrm>
            <a:off x="7060959" y="3380587"/>
            <a:ext cx="2509020" cy="200055"/>
          </a:xfrm>
          <a:prstGeom prst="rect">
            <a:avLst/>
          </a:prstGeom>
          <a:noFill/>
        </p:spPr>
        <p:txBody>
          <a:bodyPr wrap="none">
            <a:spAutoFit/>
          </a:bodyPr>
          <a:lstStyle/>
          <a:p>
            <a:pPr defTabSz="457190">
              <a:defRPr/>
            </a:pPr>
            <a:r>
              <a:rPr lang="en-US" altLang="ja-JP" sz="700" kern="0">
                <a:solidFill>
                  <a:srgbClr val="404040"/>
                </a:solidFill>
              </a:rPr>
              <a:t>※</a:t>
            </a:r>
            <a:r>
              <a:rPr lang="ja-JP" altLang="en-US" sz="700" kern="0">
                <a:solidFill>
                  <a:srgbClr val="404040"/>
                </a:solidFill>
              </a:rPr>
              <a:t>総務省統計局　「家計調査報告」　</a:t>
            </a:r>
            <a:r>
              <a:rPr lang="en-US" altLang="ja-JP" sz="700" kern="0">
                <a:solidFill>
                  <a:srgbClr val="404040"/>
                </a:solidFill>
              </a:rPr>
              <a:t>2020</a:t>
            </a:r>
            <a:r>
              <a:rPr lang="ja-JP" altLang="en-US" sz="700" kern="0">
                <a:solidFill>
                  <a:srgbClr val="404040"/>
                </a:solidFill>
              </a:rPr>
              <a:t>年　平均結果より</a:t>
            </a:r>
            <a:endParaRPr lang="en-US" altLang="ja-JP" sz="700" kern="0">
              <a:solidFill>
                <a:srgbClr val="404040"/>
              </a:solidFill>
            </a:endParaRPr>
          </a:p>
        </p:txBody>
      </p:sp>
      <p:sp>
        <p:nvSpPr>
          <p:cNvPr id="58" name="テキスト ボックス 57">
            <a:extLst>
              <a:ext uri="{FF2B5EF4-FFF2-40B4-BE49-F238E27FC236}">
                <a16:creationId xmlns:a16="http://schemas.microsoft.com/office/drawing/2014/main" id="{A0A46C25-756F-49F5-9BBA-10A44F421FAB}"/>
              </a:ext>
            </a:extLst>
          </p:cNvPr>
          <p:cNvSpPr txBox="1"/>
          <p:nvPr/>
        </p:nvSpPr>
        <p:spPr>
          <a:xfrm>
            <a:off x="5350014" y="4210679"/>
            <a:ext cx="4767025" cy="230832"/>
          </a:xfrm>
          <a:prstGeom prst="rect">
            <a:avLst/>
          </a:prstGeom>
          <a:noFill/>
        </p:spPr>
        <p:txBody>
          <a:bodyPr wrap="square">
            <a:spAutoFit/>
          </a:bodyPr>
          <a:lstStyle/>
          <a:p>
            <a:pPr defTabSz="844104">
              <a:defRPr/>
            </a:pPr>
            <a:r>
              <a:rPr lang="ja-JP" altLang="en-US" sz="900" kern="0">
                <a:solidFill>
                  <a:schemeClr val="tx1">
                    <a:lumMod val="75000"/>
                    <a:lumOff val="25000"/>
                  </a:schemeClr>
                </a:solidFill>
                <a:latin typeface="+mn-ea"/>
              </a:rPr>
              <a:t>買い物へ行く途中で聞いたラジオ</a:t>
            </a:r>
            <a:r>
              <a:rPr lang="en-US" altLang="ja-JP" sz="900" kern="0">
                <a:solidFill>
                  <a:schemeClr val="tx1">
                    <a:lumMod val="75000"/>
                    <a:lumOff val="25000"/>
                  </a:schemeClr>
                </a:solidFill>
                <a:latin typeface="+mn-ea"/>
              </a:rPr>
              <a:t>CM</a:t>
            </a:r>
            <a:r>
              <a:rPr lang="ja-JP" altLang="en-US" sz="900" kern="0">
                <a:solidFill>
                  <a:schemeClr val="tx1">
                    <a:lumMod val="75000"/>
                    <a:lumOff val="25000"/>
                  </a:schemeClr>
                </a:solidFill>
                <a:latin typeface="+mn-ea"/>
              </a:rPr>
              <a:t>の商品を買い物の際に思い出すことがある</a:t>
            </a:r>
          </a:p>
        </p:txBody>
      </p:sp>
      <p:sp>
        <p:nvSpPr>
          <p:cNvPr id="59" name="テキスト ボックス 58">
            <a:extLst>
              <a:ext uri="{FF2B5EF4-FFF2-40B4-BE49-F238E27FC236}">
                <a16:creationId xmlns:a16="http://schemas.microsoft.com/office/drawing/2014/main" id="{EC0AEBDC-8FA3-4974-BC16-50A945E6CC0B}"/>
              </a:ext>
            </a:extLst>
          </p:cNvPr>
          <p:cNvSpPr txBox="1"/>
          <p:nvPr/>
        </p:nvSpPr>
        <p:spPr>
          <a:xfrm>
            <a:off x="5365328" y="4771439"/>
            <a:ext cx="4643917" cy="229230"/>
          </a:xfrm>
          <a:prstGeom prst="rect">
            <a:avLst/>
          </a:prstGeom>
          <a:noFill/>
        </p:spPr>
        <p:txBody>
          <a:bodyPr wrap="square">
            <a:spAutoFit/>
          </a:bodyPr>
          <a:lstStyle/>
          <a:p>
            <a:pPr defTabSz="844104">
              <a:defRPr/>
            </a:pPr>
            <a:r>
              <a:rPr lang="ja-JP" altLang="en-US" sz="900" kern="0">
                <a:solidFill>
                  <a:schemeClr val="tx1">
                    <a:lumMod val="75000"/>
                    <a:lumOff val="25000"/>
                  </a:schemeClr>
                </a:solidFill>
                <a:latin typeface="+mn-ea"/>
              </a:rPr>
              <a:t>買い物へ行く途中で聞いたラジオ</a:t>
            </a:r>
            <a:r>
              <a:rPr lang="en-US" altLang="ja-JP" sz="900" kern="0">
                <a:solidFill>
                  <a:schemeClr val="tx1">
                    <a:lumMod val="75000"/>
                    <a:lumOff val="25000"/>
                  </a:schemeClr>
                </a:solidFill>
                <a:latin typeface="+mn-ea"/>
              </a:rPr>
              <a:t>CM</a:t>
            </a:r>
            <a:r>
              <a:rPr lang="ja-JP" altLang="en-US" sz="900" kern="0">
                <a:solidFill>
                  <a:schemeClr val="tx1">
                    <a:lumMod val="75000"/>
                    <a:lumOff val="25000"/>
                  </a:schemeClr>
                </a:solidFill>
                <a:latin typeface="+mn-ea"/>
              </a:rPr>
              <a:t>の商品を購入したことがある</a:t>
            </a:r>
          </a:p>
        </p:txBody>
      </p:sp>
      <p:sp>
        <p:nvSpPr>
          <p:cNvPr id="60" name="テキスト ボックス 59">
            <a:extLst>
              <a:ext uri="{FF2B5EF4-FFF2-40B4-BE49-F238E27FC236}">
                <a16:creationId xmlns:a16="http://schemas.microsoft.com/office/drawing/2014/main" id="{29228108-2DC4-46C7-AD85-0644C4BFE4FA}"/>
              </a:ext>
            </a:extLst>
          </p:cNvPr>
          <p:cNvSpPr txBox="1"/>
          <p:nvPr/>
        </p:nvSpPr>
        <p:spPr>
          <a:xfrm>
            <a:off x="8971339" y="4371631"/>
            <a:ext cx="741693" cy="324087"/>
          </a:xfrm>
          <a:prstGeom prst="rect">
            <a:avLst/>
          </a:prstGeom>
          <a:noFill/>
        </p:spPr>
        <p:txBody>
          <a:bodyPr wrap="square">
            <a:spAutoFit/>
          </a:bodyPr>
          <a:lstStyle/>
          <a:p>
            <a:pPr algn="ctr" defTabSz="844104">
              <a:defRPr/>
            </a:pPr>
            <a:r>
              <a:rPr lang="en-US" altLang="ja-JP" sz="1662" b="1" kern="0">
                <a:solidFill>
                  <a:srgbClr val="FFC000"/>
                </a:solidFill>
              </a:rPr>
              <a:t>35.1</a:t>
            </a:r>
            <a:endParaRPr lang="ja-JP" altLang="en-US" sz="1662" b="1" kern="0">
              <a:solidFill>
                <a:srgbClr val="FFC000"/>
              </a:solidFill>
            </a:endParaRPr>
          </a:p>
        </p:txBody>
      </p:sp>
      <p:sp>
        <p:nvSpPr>
          <p:cNvPr id="61" name="テキスト ボックス 60">
            <a:extLst>
              <a:ext uri="{FF2B5EF4-FFF2-40B4-BE49-F238E27FC236}">
                <a16:creationId xmlns:a16="http://schemas.microsoft.com/office/drawing/2014/main" id="{9C6914AE-E9BA-4790-AABA-5D1C1AEDE25D}"/>
              </a:ext>
            </a:extLst>
          </p:cNvPr>
          <p:cNvSpPr txBox="1"/>
          <p:nvPr/>
        </p:nvSpPr>
        <p:spPr>
          <a:xfrm>
            <a:off x="7687286" y="4946967"/>
            <a:ext cx="741692" cy="324087"/>
          </a:xfrm>
          <a:prstGeom prst="rect">
            <a:avLst/>
          </a:prstGeom>
          <a:noFill/>
        </p:spPr>
        <p:txBody>
          <a:bodyPr wrap="square">
            <a:spAutoFit/>
          </a:bodyPr>
          <a:lstStyle/>
          <a:p>
            <a:pPr algn="ctr" defTabSz="844104">
              <a:defRPr/>
            </a:pPr>
            <a:r>
              <a:rPr lang="en-US" altLang="ja-JP" sz="1662" b="1" kern="0">
                <a:solidFill>
                  <a:srgbClr val="FFC000"/>
                </a:solidFill>
              </a:rPr>
              <a:t>21.8</a:t>
            </a:r>
            <a:endParaRPr lang="ja-JP" altLang="en-US" sz="1662" b="1" kern="0">
              <a:solidFill>
                <a:srgbClr val="FFC000"/>
              </a:solidFill>
            </a:endParaRPr>
          </a:p>
        </p:txBody>
      </p:sp>
      <p:sp>
        <p:nvSpPr>
          <p:cNvPr id="62" name="テキスト ボックス 61">
            <a:extLst>
              <a:ext uri="{FF2B5EF4-FFF2-40B4-BE49-F238E27FC236}">
                <a16:creationId xmlns:a16="http://schemas.microsoft.com/office/drawing/2014/main" id="{5098B3CF-29D5-4B22-8C5E-FE9F8399C1F8}"/>
              </a:ext>
            </a:extLst>
          </p:cNvPr>
          <p:cNvSpPr txBox="1"/>
          <p:nvPr/>
        </p:nvSpPr>
        <p:spPr>
          <a:xfrm>
            <a:off x="5312732" y="5651539"/>
            <a:ext cx="5468175" cy="230832"/>
          </a:xfrm>
          <a:prstGeom prst="rect">
            <a:avLst/>
          </a:prstGeom>
          <a:noFill/>
        </p:spPr>
        <p:txBody>
          <a:bodyPr wrap="square">
            <a:spAutoFit/>
          </a:bodyPr>
          <a:lstStyle/>
          <a:p>
            <a:pPr defTabSz="844104">
              <a:defRPr/>
            </a:pPr>
            <a:r>
              <a:rPr lang="en-US" altLang="ja-JP" sz="900" kern="0">
                <a:solidFill>
                  <a:schemeClr val="tx1">
                    <a:lumMod val="75000"/>
                    <a:lumOff val="25000"/>
                  </a:schemeClr>
                </a:solidFill>
              </a:rPr>
              <a:t>3</a:t>
            </a:r>
            <a:r>
              <a:rPr lang="ja-JP" altLang="en-US" sz="900" kern="0">
                <a:solidFill>
                  <a:schemeClr val="tx1">
                    <a:lumMod val="75000"/>
                    <a:lumOff val="25000"/>
                  </a:schemeClr>
                </a:solidFill>
              </a:rPr>
              <a:t>人のうち</a:t>
            </a:r>
            <a:r>
              <a:rPr lang="en-US" altLang="ja-JP" sz="900" kern="0">
                <a:solidFill>
                  <a:schemeClr val="tx1">
                    <a:lumMod val="75000"/>
                    <a:lumOff val="25000"/>
                  </a:schemeClr>
                </a:solidFill>
              </a:rPr>
              <a:t>1</a:t>
            </a:r>
            <a:r>
              <a:rPr lang="ja-JP" altLang="en-US" sz="900" kern="0">
                <a:solidFill>
                  <a:schemeClr val="tx1">
                    <a:lumMod val="75000"/>
                    <a:lumOff val="25000"/>
                  </a:schemeClr>
                </a:solidFill>
              </a:rPr>
              <a:t>人がラジオ</a:t>
            </a:r>
            <a:r>
              <a:rPr lang="en-US" altLang="ja-JP" sz="900" kern="0">
                <a:solidFill>
                  <a:schemeClr val="tx1">
                    <a:lumMod val="75000"/>
                    <a:lumOff val="25000"/>
                  </a:schemeClr>
                </a:solidFill>
              </a:rPr>
              <a:t>CM</a:t>
            </a:r>
            <a:r>
              <a:rPr lang="ja-JP" altLang="en-US" sz="900" kern="0">
                <a:solidFill>
                  <a:schemeClr val="tx1">
                    <a:lumMod val="75000"/>
                    <a:lumOff val="25000"/>
                  </a:schemeClr>
                </a:solidFill>
              </a:rPr>
              <a:t>で聴いた商品を思い出し、</a:t>
            </a:r>
            <a:r>
              <a:rPr lang="en-US" altLang="ja-JP" sz="900" kern="0">
                <a:solidFill>
                  <a:schemeClr val="tx1">
                    <a:lumMod val="75000"/>
                    <a:lumOff val="25000"/>
                  </a:schemeClr>
                </a:solidFill>
              </a:rPr>
              <a:t>5</a:t>
            </a:r>
            <a:r>
              <a:rPr lang="ja-JP" altLang="en-US" sz="900" kern="0">
                <a:solidFill>
                  <a:schemeClr val="tx1">
                    <a:lumMod val="75000"/>
                    <a:lumOff val="25000"/>
                  </a:schemeClr>
                </a:solidFill>
              </a:rPr>
              <a:t>人のうち</a:t>
            </a:r>
            <a:r>
              <a:rPr lang="en-US" altLang="ja-JP" sz="900" kern="0">
                <a:solidFill>
                  <a:schemeClr val="tx1">
                    <a:lumMod val="75000"/>
                    <a:lumOff val="25000"/>
                  </a:schemeClr>
                </a:solidFill>
              </a:rPr>
              <a:t>1</a:t>
            </a:r>
            <a:r>
              <a:rPr lang="ja-JP" altLang="en-US" sz="900" kern="0">
                <a:solidFill>
                  <a:schemeClr val="tx1">
                    <a:lumMod val="75000"/>
                    <a:lumOff val="25000"/>
                  </a:schemeClr>
                </a:solidFill>
              </a:rPr>
              <a:t>人が実際に商品購入にまで至っています。</a:t>
            </a:r>
            <a:endParaRPr lang="en-US" altLang="ja-JP" sz="900" kern="0">
              <a:solidFill>
                <a:schemeClr val="tx1">
                  <a:lumMod val="75000"/>
                  <a:lumOff val="25000"/>
                </a:schemeClr>
              </a:solidFill>
            </a:endParaRPr>
          </a:p>
        </p:txBody>
      </p:sp>
      <p:graphicFrame>
        <p:nvGraphicFramePr>
          <p:cNvPr id="63" name="グラフ 62">
            <a:extLst>
              <a:ext uri="{FF2B5EF4-FFF2-40B4-BE49-F238E27FC236}">
                <a16:creationId xmlns:a16="http://schemas.microsoft.com/office/drawing/2014/main" id="{85AE3981-99C7-4AA1-BE6C-F270C6A21BBD}"/>
              </a:ext>
            </a:extLst>
          </p:cNvPr>
          <p:cNvGraphicFramePr>
            <a:graphicFrameLocks/>
          </p:cNvGraphicFramePr>
          <p:nvPr>
            <p:extLst>
              <p:ext uri="{D42A27DB-BD31-4B8C-83A1-F6EECF244321}">
                <p14:modId xmlns:p14="http://schemas.microsoft.com/office/powerpoint/2010/main" val="3194735300"/>
              </p:ext>
            </p:extLst>
          </p:nvPr>
        </p:nvGraphicFramePr>
        <p:xfrm>
          <a:off x="1481302" y="3717219"/>
          <a:ext cx="3461178" cy="1933827"/>
        </p:xfrm>
        <a:graphic>
          <a:graphicData uri="http://schemas.openxmlformats.org/drawingml/2006/chart">
            <c:chart xmlns:c="http://schemas.openxmlformats.org/drawingml/2006/chart" xmlns:r="http://schemas.openxmlformats.org/officeDocument/2006/relationships" r:id="rId3"/>
          </a:graphicData>
        </a:graphic>
      </p:graphicFrame>
      <p:sp>
        <p:nvSpPr>
          <p:cNvPr id="64" name="テキスト ボックス 63">
            <a:extLst>
              <a:ext uri="{FF2B5EF4-FFF2-40B4-BE49-F238E27FC236}">
                <a16:creationId xmlns:a16="http://schemas.microsoft.com/office/drawing/2014/main" id="{7EE46E42-3A6D-4AC1-8F4F-C00DDF84E008}"/>
              </a:ext>
            </a:extLst>
          </p:cNvPr>
          <p:cNvSpPr txBox="1"/>
          <p:nvPr/>
        </p:nvSpPr>
        <p:spPr>
          <a:xfrm>
            <a:off x="1799429" y="5281241"/>
            <a:ext cx="2759408" cy="369332"/>
          </a:xfrm>
          <a:prstGeom prst="rect">
            <a:avLst/>
          </a:prstGeom>
          <a:noFill/>
        </p:spPr>
        <p:txBody>
          <a:bodyPr wrap="square">
            <a:spAutoFit/>
          </a:bodyPr>
          <a:lstStyle/>
          <a:p>
            <a:pPr defTabSz="844104">
              <a:defRPr/>
            </a:pPr>
            <a:r>
              <a:rPr lang="en-US" altLang="ja-JP" sz="900" kern="0">
                <a:solidFill>
                  <a:schemeClr val="tx1">
                    <a:lumMod val="75000"/>
                    <a:lumOff val="25000"/>
                  </a:schemeClr>
                </a:solidFill>
              </a:rPr>
              <a:t>50</a:t>
            </a:r>
            <a:r>
              <a:rPr lang="ja-JP" altLang="en-US" sz="900" kern="0">
                <a:solidFill>
                  <a:schemeClr val="tx1">
                    <a:lumMod val="75000"/>
                    <a:lumOff val="25000"/>
                  </a:schemeClr>
                </a:solidFill>
              </a:rPr>
              <a:t>代の世帯年収が最も高いのは </a:t>
            </a:r>
            <a:r>
              <a:rPr lang="en-US" altLang="ja-JP" sz="900" u="sng" kern="0">
                <a:solidFill>
                  <a:schemeClr val="tx1">
                    <a:lumMod val="75000"/>
                    <a:lumOff val="25000"/>
                  </a:schemeClr>
                </a:solidFill>
              </a:rPr>
              <a:t>FM COCOLO</a:t>
            </a:r>
          </a:p>
          <a:p>
            <a:pPr defTabSz="844104">
              <a:defRPr/>
            </a:pPr>
            <a:r>
              <a:rPr lang="ja-JP" altLang="en-US" sz="900" kern="0">
                <a:solidFill>
                  <a:schemeClr val="tx1">
                    <a:lumMod val="75000"/>
                    <a:lumOff val="25000"/>
                  </a:schemeClr>
                </a:solidFill>
              </a:rPr>
              <a:t>→ 消費支出・可処分所得も最も多いと考えられます。</a:t>
            </a:r>
            <a:endParaRPr lang="en-US" altLang="ja-JP" sz="900" kern="0">
              <a:solidFill>
                <a:schemeClr val="tx1">
                  <a:lumMod val="75000"/>
                  <a:lumOff val="25000"/>
                </a:schemeClr>
              </a:solidFill>
            </a:endParaRPr>
          </a:p>
        </p:txBody>
      </p:sp>
      <p:sp>
        <p:nvSpPr>
          <p:cNvPr id="38" name="正方形/長方形 37">
            <a:extLst>
              <a:ext uri="{FF2B5EF4-FFF2-40B4-BE49-F238E27FC236}">
                <a16:creationId xmlns:a16="http://schemas.microsoft.com/office/drawing/2014/main" id="{CA377440-2593-4691-A3DD-5A81284B0BC7}"/>
              </a:ext>
            </a:extLst>
          </p:cNvPr>
          <p:cNvSpPr/>
          <p:nvPr/>
        </p:nvSpPr>
        <p:spPr>
          <a:xfrm>
            <a:off x="1379725" y="4326581"/>
            <a:ext cx="9199027" cy="2522357"/>
          </a:xfrm>
          <a:prstGeom prst="rect">
            <a:avLst/>
          </a:prstGeom>
          <a:noFill/>
          <a:ln w="12700" cap="flat" cmpd="sng" algn="ctr">
            <a:noFill/>
            <a:prstDash val="solid"/>
            <a:miter lim="800000"/>
          </a:ln>
          <a:effectLst/>
        </p:spPr>
        <p:txBody>
          <a:bodyPr rtlCol="0" anchor="ctr"/>
          <a:lstStyle/>
          <a:p>
            <a:pPr algn="ctr" defTabSz="457212">
              <a:defRPr/>
            </a:pPr>
            <a:endParaRPr lang="ja-JP" altLang="en-US" kern="0">
              <a:solidFill>
                <a:prstClr val="white"/>
              </a:solidFill>
              <a:latin typeface="Calibri" panose="020F0502020204030204"/>
              <a:ea typeface="游ゴシック" panose="020B0400000000000000" pitchFamily="50" charset="-128"/>
            </a:endParaRPr>
          </a:p>
        </p:txBody>
      </p:sp>
      <p:pic>
        <p:nvPicPr>
          <p:cNvPr id="39" name="図 38" descr="グラフ, 棒グラフ&#10;&#10;自動的に生成された説明">
            <a:extLst>
              <a:ext uri="{FF2B5EF4-FFF2-40B4-BE49-F238E27FC236}">
                <a16:creationId xmlns:a16="http://schemas.microsoft.com/office/drawing/2014/main" id="{1A33A1A7-4A03-4E9E-AF5C-CCE8F2A7AC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32189" y="1972596"/>
            <a:ext cx="3245771" cy="1508019"/>
          </a:xfrm>
          <a:prstGeom prst="rect">
            <a:avLst/>
          </a:prstGeom>
          <a:noFill/>
        </p:spPr>
      </p:pic>
      <p:sp>
        <p:nvSpPr>
          <p:cNvPr id="40" name="テキスト ボックス 39">
            <a:extLst>
              <a:ext uri="{FF2B5EF4-FFF2-40B4-BE49-F238E27FC236}">
                <a16:creationId xmlns:a16="http://schemas.microsoft.com/office/drawing/2014/main" id="{0DC6EDF2-DD0F-4967-82BE-0787E855E7FD}"/>
              </a:ext>
            </a:extLst>
          </p:cNvPr>
          <p:cNvSpPr txBox="1"/>
          <p:nvPr/>
        </p:nvSpPr>
        <p:spPr>
          <a:xfrm>
            <a:off x="1379724" y="1362841"/>
            <a:ext cx="7032374" cy="5539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defTabSz="457190">
              <a:defRPr/>
            </a:pPr>
            <a:r>
              <a:rPr lang="en-US" altLang="ja-JP" sz="1000" kern="0">
                <a:solidFill>
                  <a:schemeClr val="tx1">
                    <a:lumMod val="75000"/>
                    <a:lumOff val="25000"/>
                  </a:schemeClr>
                </a:solidFill>
              </a:rPr>
              <a:t>FM COCOLO</a:t>
            </a:r>
            <a:r>
              <a:rPr lang="ja-JP" altLang="en-US" sz="1000" kern="0">
                <a:solidFill>
                  <a:schemeClr val="tx1">
                    <a:lumMod val="75000"/>
                    <a:lumOff val="25000"/>
                  </a:schemeClr>
                </a:solidFill>
              </a:rPr>
              <a:t>のターゲットのコアターゲットとなる</a:t>
            </a:r>
            <a:r>
              <a:rPr lang="en-US" altLang="ja-JP" sz="1000" kern="0">
                <a:solidFill>
                  <a:schemeClr val="tx1">
                    <a:lumMod val="75000"/>
                    <a:lumOff val="25000"/>
                  </a:schemeClr>
                </a:solidFill>
              </a:rPr>
              <a:t>40</a:t>
            </a:r>
            <a:r>
              <a:rPr lang="ja-JP" altLang="en-US" sz="1000" kern="0">
                <a:solidFill>
                  <a:schemeClr val="tx1">
                    <a:lumMod val="75000"/>
                    <a:lumOff val="25000"/>
                  </a:schemeClr>
                </a:solidFill>
              </a:rPr>
              <a:t>～</a:t>
            </a:r>
            <a:r>
              <a:rPr lang="en-US" altLang="ja-JP" sz="1000" kern="0">
                <a:solidFill>
                  <a:schemeClr val="tx1">
                    <a:lumMod val="75000"/>
                    <a:lumOff val="25000"/>
                  </a:schemeClr>
                </a:solidFill>
              </a:rPr>
              <a:t>50</a:t>
            </a:r>
            <a:r>
              <a:rPr lang="ja-JP" altLang="en-US" sz="1000" kern="0">
                <a:solidFill>
                  <a:schemeClr val="tx1">
                    <a:lumMod val="75000"/>
                    <a:lumOff val="25000"/>
                  </a:schemeClr>
                </a:solidFill>
              </a:rPr>
              <a:t>代（人口の約</a:t>
            </a:r>
            <a:r>
              <a:rPr lang="en-US" altLang="ja-JP" sz="1000" kern="0">
                <a:solidFill>
                  <a:schemeClr val="tx1">
                    <a:lumMod val="75000"/>
                    <a:lumOff val="25000"/>
                  </a:schemeClr>
                </a:solidFill>
              </a:rPr>
              <a:t>3</a:t>
            </a:r>
            <a:r>
              <a:rPr lang="ja-JP" altLang="en-US" sz="1000" kern="0">
                <a:solidFill>
                  <a:schemeClr val="tx1">
                    <a:lumMod val="75000"/>
                    <a:lumOff val="25000"/>
                  </a:schemeClr>
                </a:solidFill>
              </a:rPr>
              <a:t>割）は</a:t>
            </a:r>
            <a:endParaRPr lang="en-US" altLang="ja-JP" sz="1000" kern="0">
              <a:solidFill>
                <a:schemeClr val="tx1">
                  <a:lumMod val="75000"/>
                  <a:lumOff val="25000"/>
                </a:schemeClr>
              </a:solidFill>
            </a:endParaRPr>
          </a:p>
          <a:p>
            <a:pPr defTabSz="457190">
              <a:defRPr/>
            </a:pPr>
            <a:r>
              <a:rPr lang="ja-JP" altLang="en-US" sz="1000" kern="0">
                <a:solidFill>
                  <a:schemeClr val="tx1">
                    <a:lumMod val="75000"/>
                    <a:lumOff val="25000"/>
                  </a:schemeClr>
                </a:solidFill>
              </a:rPr>
              <a:t>経済を率いる責任世代であり、行動が消費に直結する上に、</a:t>
            </a:r>
            <a:endParaRPr lang="en-US" altLang="ja-JP" sz="1000" kern="0">
              <a:solidFill>
                <a:schemeClr val="tx1">
                  <a:lumMod val="75000"/>
                  <a:lumOff val="25000"/>
                </a:schemeClr>
              </a:solidFill>
            </a:endParaRPr>
          </a:p>
          <a:p>
            <a:pPr defTabSz="457190">
              <a:defRPr/>
            </a:pPr>
            <a:r>
              <a:rPr lang="ja-JP" altLang="en-US" sz="1000" kern="0">
                <a:solidFill>
                  <a:schemeClr val="tx1">
                    <a:lumMod val="75000"/>
                    <a:lumOff val="25000"/>
                  </a:schemeClr>
                </a:solidFill>
              </a:rPr>
              <a:t>ラジオが日常生活の意思決定へと強く影響しています。</a:t>
            </a:r>
            <a:endParaRPr lang="en-US" altLang="ja-JP" sz="1000" kern="0">
              <a:solidFill>
                <a:schemeClr val="tx1">
                  <a:lumMod val="75000"/>
                  <a:lumOff val="25000"/>
                </a:schemeClr>
              </a:solidFill>
            </a:endParaRPr>
          </a:p>
        </p:txBody>
      </p:sp>
      <p:sp>
        <p:nvSpPr>
          <p:cNvPr id="41" name="正方形/長方形 40">
            <a:extLst>
              <a:ext uri="{FF2B5EF4-FFF2-40B4-BE49-F238E27FC236}">
                <a16:creationId xmlns:a16="http://schemas.microsoft.com/office/drawing/2014/main" id="{4711A406-DE91-417E-A592-F924B715B8B1}"/>
              </a:ext>
            </a:extLst>
          </p:cNvPr>
          <p:cNvSpPr/>
          <p:nvPr/>
        </p:nvSpPr>
        <p:spPr>
          <a:xfrm>
            <a:off x="9813988" y="3336546"/>
            <a:ext cx="1458195" cy="200055"/>
          </a:xfrm>
          <a:prstGeom prst="rect">
            <a:avLst/>
          </a:prstGeom>
          <a:noFill/>
        </p:spPr>
        <p:txBody>
          <a:bodyPr wrap="square">
            <a:spAutoFit/>
          </a:bodyPr>
          <a:lstStyle/>
          <a:p>
            <a:pPr defTabSz="457190">
              <a:defRPr/>
            </a:pPr>
            <a:r>
              <a:rPr lang="en-US" altLang="ja-JP" sz="700">
                <a:solidFill>
                  <a:srgbClr val="404040"/>
                </a:solidFill>
                <a:cs typeface="Meiryo UI" panose="020B0604030504040204" pitchFamily="50" charset="-128"/>
              </a:rPr>
              <a:t>※2020</a:t>
            </a:r>
            <a:r>
              <a:rPr lang="ja-JP" altLang="en-US" sz="700">
                <a:solidFill>
                  <a:srgbClr val="404040"/>
                </a:solidFill>
                <a:cs typeface="Meiryo UI" panose="020B0604030504040204" pitchFamily="50" charset="-128"/>
              </a:rPr>
              <a:t>年度 住民基本台帳より</a:t>
            </a:r>
            <a:endParaRPr lang="en-US" altLang="ja-JP" sz="700">
              <a:solidFill>
                <a:srgbClr val="404040"/>
              </a:solidFill>
              <a:cs typeface="Meiryo UI" panose="020B0604030504040204" pitchFamily="50" charset="-128"/>
            </a:endParaRPr>
          </a:p>
        </p:txBody>
      </p:sp>
      <p:sp>
        <p:nvSpPr>
          <p:cNvPr id="42" name="テキスト ボックス 41">
            <a:extLst>
              <a:ext uri="{FF2B5EF4-FFF2-40B4-BE49-F238E27FC236}">
                <a16:creationId xmlns:a16="http://schemas.microsoft.com/office/drawing/2014/main" id="{838C41F3-FD4D-4A7D-9A86-57B159906753}"/>
              </a:ext>
            </a:extLst>
          </p:cNvPr>
          <p:cNvSpPr txBox="1"/>
          <p:nvPr/>
        </p:nvSpPr>
        <p:spPr>
          <a:xfrm>
            <a:off x="8437718" y="1347124"/>
            <a:ext cx="2255768" cy="253916"/>
          </a:xfrm>
          <a:prstGeom prst="rect">
            <a:avLst/>
          </a:prstGeom>
          <a:noFill/>
        </p:spPr>
        <p:txBody>
          <a:bodyPr wrap="square">
            <a:spAutoFit/>
          </a:bodyPr>
          <a:lstStyle/>
          <a:p>
            <a:pPr defTabSz="457190">
              <a:defRPr/>
            </a:pPr>
            <a:r>
              <a:rPr lang="ja-JP" altLang="en-US" sz="1050" b="1">
                <a:solidFill>
                  <a:srgbClr val="5B9BD5">
                    <a:lumMod val="50000"/>
                  </a:srgbClr>
                </a:solidFill>
                <a:cs typeface="Meiryo UI" panose="020B0604030504040204" pitchFamily="50" charset="-128"/>
              </a:rPr>
              <a:t>▼関西エリアの年代別人口構成比</a:t>
            </a:r>
            <a:endParaRPr lang="ja-JP" altLang="en-US" b="1">
              <a:solidFill>
                <a:srgbClr val="5B9BD5">
                  <a:lumMod val="50000"/>
                </a:srgbClr>
              </a:solidFill>
              <a:latin typeface="Calibri" panose="020F0502020204030204"/>
              <a:ea typeface="游ゴシック" panose="020B0400000000000000" pitchFamily="50" charset="-128"/>
            </a:endParaRPr>
          </a:p>
        </p:txBody>
      </p:sp>
      <p:grpSp>
        <p:nvGrpSpPr>
          <p:cNvPr id="43" name="グループ化 42">
            <a:extLst>
              <a:ext uri="{FF2B5EF4-FFF2-40B4-BE49-F238E27FC236}">
                <a16:creationId xmlns:a16="http://schemas.microsoft.com/office/drawing/2014/main" id="{CECB6EEF-20ED-4D31-B812-3CC0BDA32428}"/>
              </a:ext>
            </a:extLst>
          </p:cNvPr>
          <p:cNvGrpSpPr/>
          <p:nvPr/>
        </p:nvGrpSpPr>
        <p:grpSpPr>
          <a:xfrm>
            <a:off x="1855529" y="2006730"/>
            <a:ext cx="2399086" cy="1673431"/>
            <a:chOff x="868810" y="619390"/>
            <a:chExt cx="2491682" cy="2015140"/>
          </a:xfrm>
          <a:noFill/>
        </p:grpSpPr>
        <p:sp>
          <p:nvSpPr>
            <p:cNvPr id="44" name="四角形: 角を丸くする 43">
              <a:extLst>
                <a:ext uri="{FF2B5EF4-FFF2-40B4-BE49-F238E27FC236}">
                  <a16:creationId xmlns:a16="http://schemas.microsoft.com/office/drawing/2014/main" id="{57575153-B0BB-4740-BB1B-2838B74E3ACF}"/>
                </a:ext>
              </a:extLst>
            </p:cNvPr>
            <p:cNvSpPr/>
            <p:nvPr/>
          </p:nvSpPr>
          <p:spPr>
            <a:xfrm>
              <a:off x="1946568" y="1125181"/>
              <a:ext cx="915844" cy="1059546"/>
            </a:xfrm>
            <a:prstGeom prst="roundRect">
              <a:avLst/>
            </a:prstGeom>
            <a:grpFill/>
            <a:ln w="57150" cap="flat" cmpd="sng" algn="ctr">
              <a:solidFill>
                <a:srgbClr val="FFC000"/>
              </a:solidFill>
              <a:prstDash val="solid"/>
              <a:miter lim="800000"/>
            </a:ln>
            <a:effectLst/>
          </p:spPr>
          <p:txBody>
            <a:bodyPr anchor="ctr"/>
            <a:lstStyle/>
            <a:p>
              <a:pPr algn="ctr" defTabSz="457190">
                <a:defRPr/>
              </a:pPr>
              <a:endParaRPr lang="ja-JP" altLang="en-US" sz="900" kern="0">
                <a:solidFill>
                  <a:prstClr val="white"/>
                </a:solidFill>
                <a:latin typeface="Calibri" panose="020F0502020204030204"/>
                <a:ea typeface="游ゴシック" panose="020B0400000000000000" pitchFamily="50" charset="-128"/>
              </a:endParaRPr>
            </a:p>
          </p:txBody>
        </p:sp>
        <p:sp>
          <p:nvSpPr>
            <p:cNvPr id="45" name="コンテンツ プレースホルダー 2">
              <a:extLst>
                <a:ext uri="{FF2B5EF4-FFF2-40B4-BE49-F238E27FC236}">
                  <a16:creationId xmlns:a16="http://schemas.microsoft.com/office/drawing/2014/main" id="{ACC6770A-6285-49F0-99BF-6F6EBBCBC3C9}"/>
                </a:ext>
              </a:extLst>
            </p:cNvPr>
            <p:cNvSpPr txBox="1">
              <a:spLocks/>
            </p:cNvSpPr>
            <p:nvPr/>
          </p:nvSpPr>
          <p:spPr bwMode="auto">
            <a:xfrm>
              <a:off x="1020361" y="2229716"/>
              <a:ext cx="2188582" cy="4048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3338" defTabSz="685800">
                <a:defRPr kumimoji="1" sz="1200" b="1">
                  <a:solidFill>
                    <a:schemeClr val="tx1"/>
                  </a:solidFill>
                  <a:latin typeface="Times New Roman" panose="02020603050405020304" pitchFamily="18" charset="0"/>
                  <a:ea typeface="HG丸ｺﾞｼｯｸM-PRO" panose="020F0600000000000000" pitchFamily="50" charset="-128"/>
                </a:defRPr>
              </a:lvl1pPr>
              <a:lvl2pPr marL="342900" indent="-136525" defTabSz="685800">
                <a:defRPr kumimoji="1" sz="1200" b="1">
                  <a:solidFill>
                    <a:schemeClr val="tx1"/>
                  </a:solidFill>
                  <a:latin typeface="Times New Roman" panose="02020603050405020304" pitchFamily="18" charset="0"/>
                  <a:ea typeface="HG丸ｺﾞｼｯｸM-PRO" panose="020F0600000000000000" pitchFamily="50" charset="-128"/>
                </a:defRPr>
              </a:lvl2pPr>
              <a:lvl3pPr marL="547688" indent="-136525" defTabSz="685800">
                <a:defRPr kumimoji="1" sz="1200" b="1">
                  <a:solidFill>
                    <a:schemeClr val="tx1"/>
                  </a:solidFill>
                  <a:latin typeface="Times New Roman" panose="02020603050405020304" pitchFamily="18" charset="0"/>
                  <a:ea typeface="HG丸ｺﾞｼｯｸM-PRO" panose="020F0600000000000000" pitchFamily="50" charset="-128"/>
                </a:defRPr>
              </a:lvl3pPr>
              <a:lvl4pPr marL="754063" indent="-136525" defTabSz="685800">
                <a:defRPr kumimoji="1" sz="1200" b="1">
                  <a:solidFill>
                    <a:schemeClr val="tx1"/>
                  </a:solidFill>
                  <a:latin typeface="Times New Roman" panose="02020603050405020304" pitchFamily="18" charset="0"/>
                  <a:ea typeface="HG丸ｺﾞｼｯｸM-PRO" panose="020F0600000000000000" pitchFamily="50" charset="-128"/>
                </a:defRPr>
              </a:lvl4pPr>
              <a:lvl5pPr marL="919163" indent="-136525" defTabSz="685800">
                <a:defRPr kumimoji="1" sz="1200" b="1">
                  <a:solidFill>
                    <a:schemeClr val="tx1"/>
                  </a:solidFill>
                  <a:latin typeface="Times New Roman" panose="02020603050405020304" pitchFamily="18" charset="0"/>
                  <a:ea typeface="HG丸ｺﾞｼｯｸM-PRO" panose="020F0600000000000000" pitchFamily="50" charset="-128"/>
                </a:defRPr>
              </a:lvl5pPr>
              <a:lvl6pPr marL="13763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6pPr>
              <a:lvl7pPr marL="18335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7pPr>
              <a:lvl8pPr marL="22907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8pPr>
              <a:lvl9pPr marL="27479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9pPr>
            </a:lstStyle>
            <a:p>
              <a:pPr marL="33339" algn="ctr" defTabSz="685783">
                <a:buClr>
                  <a:prstClr val="black"/>
                </a:buClr>
                <a:buSzPct val="80000"/>
                <a:defRPr/>
              </a:pPr>
              <a:r>
                <a:rPr lang="ja-JP" altLang="en-US" sz="800" b="0" kern="0">
                  <a:solidFill>
                    <a:schemeClr val="tx1">
                      <a:lumMod val="75000"/>
                      <a:lumOff val="25000"/>
                    </a:schemeClr>
                  </a:solidFill>
                  <a:latin typeface="+mn-ea"/>
                  <a:ea typeface="+mn-ea"/>
                  <a:cs typeface="Meiryo UI" panose="020B0604030504040204" pitchFamily="50" charset="-128"/>
                </a:rPr>
                <a:t>世帯主の年齢階級別消費支出額</a:t>
              </a:r>
              <a:endParaRPr lang="en-US" altLang="ja-JP" sz="800" b="0" kern="0">
                <a:solidFill>
                  <a:schemeClr val="tx1">
                    <a:lumMod val="75000"/>
                    <a:lumOff val="25000"/>
                  </a:schemeClr>
                </a:solidFill>
                <a:latin typeface="+mn-ea"/>
                <a:ea typeface="+mn-ea"/>
                <a:cs typeface="Meiryo UI" panose="020B0604030504040204" pitchFamily="50" charset="-128"/>
              </a:endParaRPr>
            </a:p>
            <a:p>
              <a:pPr marL="33339" algn="ctr" defTabSz="685783">
                <a:buClr>
                  <a:prstClr val="black"/>
                </a:buClr>
                <a:buSzPct val="80000"/>
                <a:defRPr/>
              </a:pPr>
              <a:r>
                <a:rPr lang="ja-JP" altLang="en-US" sz="800" b="0" kern="0">
                  <a:solidFill>
                    <a:schemeClr val="tx1">
                      <a:lumMod val="75000"/>
                      <a:lumOff val="25000"/>
                    </a:schemeClr>
                  </a:solidFill>
                  <a:latin typeface="+mn-ea"/>
                  <a:ea typeface="+mn-ea"/>
                  <a:cs typeface="Meiryo UI" panose="020B0604030504040204" pitchFamily="50" charset="-128"/>
                </a:rPr>
                <a:t>（二人以上の世帯平均、月額）</a:t>
              </a:r>
              <a:endParaRPr lang="en-US" altLang="ja-JP" sz="800" b="0" kern="0">
                <a:solidFill>
                  <a:schemeClr val="tx1">
                    <a:lumMod val="75000"/>
                    <a:lumOff val="25000"/>
                  </a:schemeClr>
                </a:solidFill>
                <a:latin typeface="+mn-ea"/>
                <a:ea typeface="+mn-ea"/>
                <a:cs typeface="Meiryo UI" panose="020B0604030504040204" pitchFamily="50" charset="-128"/>
              </a:endParaRPr>
            </a:p>
          </p:txBody>
        </p:sp>
        <p:sp>
          <p:nvSpPr>
            <p:cNvPr id="46" name="正方形/長方形 13">
              <a:extLst>
                <a:ext uri="{FF2B5EF4-FFF2-40B4-BE49-F238E27FC236}">
                  <a16:creationId xmlns:a16="http://schemas.microsoft.com/office/drawing/2014/main" id="{335EBFB8-E63D-4E27-AA75-72ECA3F11F15}"/>
                </a:ext>
              </a:extLst>
            </p:cNvPr>
            <p:cNvSpPr>
              <a:spLocks noChangeArrowheads="1"/>
            </p:cNvSpPr>
            <p:nvPr/>
          </p:nvSpPr>
          <p:spPr bwMode="auto">
            <a:xfrm>
              <a:off x="868810" y="619390"/>
              <a:ext cx="2491682" cy="266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b="1">
                  <a:solidFill>
                    <a:schemeClr val="tx1"/>
                  </a:solidFill>
                  <a:latin typeface="Times New Roman" panose="02020603050405020304" pitchFamily="18" charset="0"/>
                  <a:ea typeface="HG丸ｺﾞｼｯｸM-PRO" panose="020F0600000000000000" pitchFamily="50" charset="-128"/>
                </a:defRPr>
              </a:lvl1pPr>
              <a:lvl2pPr marL="742950" indent="-285750">
                <a:defRPr kumimoji="1" sz="1200" b="1">
                  <a:solidFill>
                    <a:schemeClr val="tx1"/>
                  </a:solidFill>
                  <a:latin typeface="Times New Roman" panose="02020603050405020304" pitchFamily="18" charset="0"/>
                  <a:ea typeface="HG丸ｺﾞｼｯｸM-PRO" panose="020F0600000000000000" pitchFamily="50" charset="-128"/>
                </a:defRPr>
              </a:lvl2pPr>
              <a:lvl3pPr marL="1143000" indent="-228600">
                <a:defRPr kumimoji="1" sz="1200" b="1">
                  <a:solidFill>
                    <a:schemeClr val="tx1"/>
                  </a:solidFill>
                  <a:latin typeface="Times New Roman" panose="02020603050405020304" pitchFamily="18" charset="0"/>
                  <a:ea typeface="HG丸ｺﾞｼｯｸM-PRO" panose="020F0600000000000000" pitchFamily="50" charset="-128"/>
                </a:defRPr>
              </a:lvl3pPr>
              <a:lvl4pPr marL="1600200" indent="-228600">
                <a:defRPr kumimoji="1" sz="1200" b="1">
                  <a:solidFill>
                    <a:schemeClr val="tx1"/>
                  </a:solidFill>
                  <a:latin typeface="Times New Roman" panose="02020603050405020304" pitchFamily="18" charset="0"/>
                  <a:ea typeface="HG丸ｺﾞｼｯｸM-PRO" panose="020F0600000000000000" pitchFamily="50" charset="-128"/>
                </a:defRPr>
              </a:lvl4pPr>
              <a:lvl5pPr marL="2057400" indent="-228600">
                <a:defRPr kumimoji="1" sz="1200" b="1">
                  <a:solidFill>
                    <a:schemeClr val="tx1"/>
                  </a:solidFill>
                  <a:latin typeface="Times New Roman" panose="02020603050405020304" pitchFamily="18" charset="0"/>
                  <a:ea typeface="HG丸ｺﾞｼｯｸM-PRO" panose="020F0600000000000000" pitchFamily="50" charset="-128"/>
                </a:defRPr>
              </a:lvl5pPr>
              <a:lvl6pPr marL="25146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6pPr>
              <a:lvl7pPr marL="29718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7pPr>
              <a:lvl8pPr marL="34290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8pPr>
              <a:lvl9pPr marL="38862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9pPr>
            </a:lstStyle>
            <a:p>
              <a:pPr algn="ctr" defTabSz="457190">
                <a:lnSpc>
                  <a:spcPct val="90000"/>
                </a:lnSpc>
                <a:spcBef>
                  <a:spcPts val="750"/>
                </a:spcBef>
                <a:buClr>
                  <a:prstClr val="black"/>
                </a:buClr>
                <a:buSzPct val="80000"/>
                <a:defRPr/>
              </a:pPr>
              <a:r>
                <a:rPr lang="ja-JP" altLang="en-US" sz="1050" kern="0">
                  <a:solidFill>
                    <a:srgbClr val="002060"/>
                  </a:solidFill>
                  <a:latin typeface="+mn-ea"/>
                  <a:ea typeface="+mn-ea"/>
                  <a:cs typeface="Meiryo UI" panose="020B0604030504040204" pitchFamily="50" charset="-128"/>
                </a:rPr>
                <a:t>▼消費支出は</a:t>
              </a:r>
              <a:r>
                <a:rPr lang="en-US" altLang="ja-JP" sz="1050" kern="0">
                  <a:solidFill>
                    <a:srgbClr val="002060"/>
                  </a:solidFill>
                  <a:latin typeface="+mn-ea"/>
                  <a:ea typeface="+mn-ea"/>
                  <a:cs typeface="Meiryo UI" panose="020B0604030504040204" pitchFamily="50" charset="-128"/>
                </a:rPr>
                <a:t>40</a:t>
              </a:r>
              <a:r>
                <a:rPr lang="ja-JP" altLang="en-US" sz="1050" kern="0">
                  <a:solidFill>
                    <a:srgbClr val="002060"/>
                  </a:solidFill>
                  <a:latin typeface="+mn-ea"/>
                  <a:ea typeface="+mn-ea"/>
                  <a:cs typeface="Meiryo UI" panose="020B0604030504040204" pitchFamily="50" charset="-128"/>
                </a:rPr>
                <a:t>代➡</a:t>
              </a:r>
              <a:r>
                <a:rPr lang="en-US" altLang="ja-JP" sz="1050" kern="0">
                  <a:solidFill>
                    <a:srgbClr val="002060"/>
                  </a:solidFill>
                  <a:latin typeface="+mn-ea"/>
                  <a:ea typeface="+mn-ea"/>
                  <a:cs typeface="Meiryo UI" panose="020B0604030504040204" pitchFamily="50" charset="-128"/>
                </a:rPr>
                <a:t>50</a:t>
              </a:r>
              <a:r>
                <a:rPr lang="ja-JP" altLang="en-US" sz="1050" kern="0">
                  <a:solidFill>
                    <a:srgbClr val="002060"/>
                  </a:solidFill>
                  <a:latin typeface="+mn-ea"/>
                  <a:ea typeface="+mn-ea"/>
                  <a:cs typeface="Meiryo UI" panose="020B0604030504040204" pitchFamily="50" charset="-128"/>
                </a:rPr>
                <a:t>代でピーク　</a:t>
              </a:r>
              <a:endParaRPr lang="en-US" altLang="ja-JP" sz="1050" kern="0">
                <a:solidFill>
                  <a:srgbClr val="002060"/>
                </a:solidFill>
                <a:latin typeface="+mn-ea"/>
                <a:ea typeface="+mn-ea"/>
                <a:cs typeface="Meiryo UI" panose="020B0604030504040204" pitchFamily="50" charset="-128"/>
              </a:endParaRPr>
            </a:p>
          </p:txBody>
        </p:sp>
      </p:grpSp>
      <p:grpSp>
        <p:nvGrpSpPr>
          <p:cNvPr id="47" name="グループ化 46">
            <a:extLst>
              <a:ext uri="{FF2B5EF4-FFF2-40B4-BE49-F238E27FC236}">
                <a16:creationId xmlns:a16="http://schemas.microsoft.com/office/drawing/2014/main" id="{034C9380-6884-434E-B638-923C4BD95A42}"/>
              </a:ext>
            </a:extLst>
          </p:cNvPr>
          <p:cNvGrpSpPr/>
          <p:nvPr/>
        </p:nvGrpSpPr>
        <p:grpSpPr>
          <a:xfrm>
            <a:off x="4584064" y="1991651"/>
            <a:ext cx="2930610" cy="1658754"/>
            <a:chOff x="3376138" y="360348"/>
            <a:chExt cx="3458407" cy="1973215"/>
          </a:xfrm>
          <a:noFill/>
        </p:grpSpPr>
        <p:pic>
          <p:nvPicPr>
            <p:cNvPr id="48" name="図 47">
              <a:extLst>
                <a:ext uri="{FF2B5EF4-FFF2-40B4-BE49-F238E27FC236}">
                  <a16:creationId xmlns:a16="http://schemas.microsoft.com/office/drawing/2014/main" id="{BB61D85A-6B54-406B-A475-BFD5D5B5FB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0281" y="702582"/>
              <a:ext cx="3230122" cy="1173094"/>
            </a:xfrm>
            <a:prstGeom prst="rect">
              <a:avLst/>
            </a:prstGeom>
            <a:grpFill/>
          </p:spPr>
        </p:pic>
        <p:sp>
          <p:nvSpPr>
            <p:cNvPr id="49" name="四角形: 角を丸くする 18">
              <a:extLst>
                <a:ext uri="{FF2B5EF4-FFF2-40B4-BE49-F238E27FC236}">
                  <a16:creationId xmlns:a16="http://schemas.microsoft.com/office/drawing/2014/main" id="{A4496094-EBA4-4D46-A7AC-EFF7140F65C8}"/>
                </a:ext>
              </a:extLst>
            </p:cNvPr>
            <p:cNvSpPr/>
            <p:nvPr/>
          </p:nvSpPr>
          <p:spPr>
            <a:xfrm>
              <a:off x="5044283" y="738843"/>
              <a:ext cx="1130321" cy="1212408"/>
            </a:xfrm>
            <a:prstGeom prst="roundRect">
              <a:avLst/>
            </a:prstGeom>
            <a:grpFill/>
            <a:ln w="57150" cap="flat" cmpd="sng" algn="ctr">
              <a:solidFill>
                <a:srgbClr val="FFC000"/>
              </a:solidFill>
              <a:prstDash val="solid"/>
              <a:miter lim="800000"/>
            </a:ln>
            <a:effectLst/>
          </p:spPr>
          <p:txBody>
            <a:bodyPr anchor="ctr"/>
            <a:lstStyle/>
            <a:p>
              <a:pPr algn="ctr" defTabSz="457190">
                <a:defRPr/>
              </a:pPr>
              <a:endParaRPr lang="ja-JP" altLang="en-US" sz="900" kern="0">
                <a:solidFill>
                  <a:prstClr val="white"/>
                </a:solidFill>
                <a:latin typeface="Calibri" panose="020F0502020204030204"/>
                <a:ea typeface="游ゴシック" panose="020B0400000000000000" pitchFamily="50" charset="-128"/>
              </a:endParaRPr>
            </a:p>
          </p:txBody>
        </p:sp>
        <p:sp>
          <p:nvSpPr>
            <p:cNvPr id="50" name="コンテンツ プレースホルダー 2">
              <a:extLst>
                <a:ext uri="{FF2B5EF4-FFF2-40B4-BE49-F238E27FC236}">
                  <a16:creationId xmlns:a16="http://schemas.microsoft.com/office/drawing/2014/main" id="{6115A88F-1B0F-4365-82D9-65C25AF90048}"/>
                </a:ext>
              </a:extLst>
            </p:cNvPr>
            <p:cNvSpPr txBox="1">
              <a:spLocks/>
            </p:cNvSpPr>
            <p:nvPr/>
          </p:nvSpPr>
          <p:spPr bwMode="auto">
            <a:xfrm>
              <a:off x="3376138" y="1969062"/>
              <a:ext cx="3458407" cy="3645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3338" defTabSz="685800">
                <a:defRPr kumimoji="1" sz="1200" b="1">
                  <a:solidFill>
                    <a:schemeClr val="tx1"/>
                  </a:solidFill>
                  <a:latin typeface="Times New Roman" panose="02020603050405020304" pitchFamily="18" charset="0"/>
                  <a:ea typeface="HG丸ｺﾞｼｯｸM-PRO" panose="020F0600000000000000" pitchFamily="50" charset="-128"/>
                </a:defRPr>
              </a:lvl1pPr>
              <a:lvl2pPr marL="342900" indent="-136525" defTabSz="685800">
                <a:defRPr kumimoji="1" sz="1200" b="1">
                  <a:solidFill>
                    <a:schemeClr val="tx1"/>
                  </a:solidFill>
                  <a:latin typeface="Times New Roman" panose="02020603050405020304" pitchFamily="18" charset="0"/>
                  <a:ea typeface="HG丸ｺﾞｼｯｸM-PRO" panose="020F0600000000000000" pitchFamily="50" charset="-128"/>
                </a:defRPr>
              </a:lvl2pPr>
              <a:lvl3pPr marL="547688" indent="-136525" defTabSz="685800">
                <a:defRPr kumimoji="1" sz="1200" b="1">
                  <a:solidFill>
                    <a:schemeClr val="tx1"/>
                  </a:solidFill>
                  <a:latin typeface="Times New Roman" panose="02020603050405020304" pitchFamily="18" charset="0"/>
                  <a:ea typeface="HG丸ｺﾞｼｯｸM-PRO" panose="020F0600000000000000" pitchFamily="50" charset="-128"/>
                </a:defRPr>
              </a:lvl3pPr>
              <a:lvl4pPr marL="754063" indent="-136525" defTabSz="685800">
                <a:defRPr kumimoji="1" sz="1200" b="1">
                  <a:solidFill>
                    <a:schemeClr val="tx1"/>
                  </a:solidFill>
                  <a:latin typeface="Times New Roman" panose="02020603050405020304" pitchFamily="18" charset="0"/>
                  <a:ea typeface="HG丸ｺﾞｼｯｸM-PRO" panose="020F0600000000000000" pitchFamily="50" charset="-128"/>
                </a:defRPr>
              </a:lvl4pPr>
              <a:lvl5pPr marL="919163" indent="-136525" defTabSz="685800">
                <a:defRPr kumimoji="1" sz="1200" b="1">
                  <a:solidFill>
                    <a:schemeClr val="tx1"/>
                  </a:solidFill>
                  <a:latin typeface="Times New Roman" panose="02020603050405020304" pitchFamily="18" charset="0"/>
                  <a:ea typeface="HG丸ｺﾞｼｯｸM-PRO" panose="020F0600000000000000" pitchFamily="50" charset="-128"/>
                </a:defRPr>
              </a:lvl5pPr>
              <a:lvl6pPr marL="13763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6pPr>
              <a:lvl7pPr marL="18335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7pPr>
              <a:lvl8pPr marL="22907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8pPr>
              <a:lvl9pPr marL="27479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9pPr>
            </a:lstStyle>
            <a:p>
              <a:pPr marL="33339" algn="ctr" defTabSz="685783">
                <a:buClr>
                  <a:prstClr val="black"/>
                </a:buClr>
                <a:buSzPct val="80000"/>
                <a:defRPr/>
              </a:pPr>
              <a:r>
                <a:rPr lang="ja-JP" altLang="en-US" sz="800" b="0" kern="0">
                  <a:solidFill>
                    <a:schemeClr val="tx1">
                      <a:lumMod val="75000"/>
                      <a:lumOff val="25000"/>
                    </a:schemeClr>
                  </a:solidFill>
                  <a:latin typeface="+mn-ea"/>
                  <a:ea typeface="+mn-ea"/>
                  <a:cs typeface="Meiryo UI" panose="020B0604030504040204" pitchFamily="50" charset="-128"/>
                </a:rPr>
                <a:t>世帯主の年齢階級別可処分所得額</a:t>
              </a:r>
              <a:endParaRPr lang="en-US" altLang="ja-JP" sz="800" b="0" kern="0">
                <a:solidFill>
                  <a:schemeClr val="tx1">
                    <a:lumMod val="75000"/>
                    <a:lumOff val="25000"/>
                  </a:schemeClr>
                </a:solidFill>
                <a:latin typeface="+mn-ea"/>
                <a:ea typeface="+mn-ea"/>
                <a:cs typeface="Meiryo UI" panose="020B0604030504040204" pitchFamily="50" charset="-128"/>
              </a:endParaRPr>
            </a:p>
            <a:p>
              <a:pPr marL="33339" algn="ctr" defTabSz="685783">
                <a:buClr>
                  <a:prstClr val="black"/>
                </a:buClr>
                <a:buSzPct val="80000"/>
                <a:defRPr/>
              </a:pPr>
              <a:r>
                <a:rPr lang="ja-JP" altLang="en-US" sz="800" b="0" kern="0">
                  <a:solidFill>
                    <a:schemeClr val="tx1">
                      <a:lumMod val="75000"/>
                      <a:lumOff val="25000"/>
                    </a:schemeClr>
                  </a:solidFill>
                  <a:latin typeface="+mn-ea"/>
                  <a:ea typeface="+mn-ea"/>
                  <a:cs typeface="Meiryo UI" panose="020B0604030504040204" pitchFamily="50" charset="-128"/>
                </a:rPr>
                <a:t> （二人以上の世帯のうち勤労者世帯平均、月額）</a:t>
              </a:r>
              <a:endParaRPr lang="en-US" altLang="ja-JP" sz="800" b="0" kern="0">
                <a:solidFill>
                  <a:schemeClr val="tx1">
                    <a:lumMod val="75000"/>
                    <a:lumOff val="25000"/>
                  </a:schemeClr>
                </a:solidFill>
                <a:latin typeface="+mn-ea"/>
                <a:ea typeface="+mn-ea"/>
                <a:cs typeface="Meiryo UI" panose="020B0604030504040204" pitchFamily="50" charset="-128"/>
              </a:endParaRPr>
            </a:p>
          </p:txBody>
        </p:sp>
        <p:sp>
          <p:nvSpPr>
            <p:cNvPr id="51" name="正方形/長方形 3">
              <a:extLst>
                <a:ext uri="{FF2B5EF4-FFF2-40B4-BE49-F238E27FC236}">
                  <a16:creationId xmlns:a16="http://schemas.microsoft.com/office/drawing/2014/main" id="{C1D3A91F-7555-4222-9AFB-23E84B76579D}"/>
                </a:ext>
              </a:extLst>
            </p:cNvPr>
            <p:cNvSpPr>
              <a:spLocks noChangeArrowheads="1"/>
            </p:cNvSpPr>
            <p:nvPr/>
          </p:nvSpPr>
          <p:spPr bwMode="auto">
            <a:xfrm>
              <a:off x="3604123" y="360348"/>
              <a:ext cx="3002432" cy="2709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b="1">
                  <a:solidFill>
                    <a:schemeClr val="tx1"/>
                  </a:solidFill>
                  <a:latin typeface="Times New Roman" panose="02020603050405020304" pitchFamily="18" charset="0"/>
                  <a:ea typeface="HG丸ｺﾞｼｯｸM-PRO" panose="020F0600000000000000" pitchFamily="50" charset="-128"/>
                </a:defRPr>
              </a:lvl1pPr>
              <a:lvl2pPr marL="742950" indent="-285750">
                <a:defRPr kumimoji="1" sz="1200" b="1">
                  <a:solidFill>
                    <a:schemeClr val="tx1"/>
                  </a:solidFill>
                  <a:latin typeface="Times New Roman" panose="02020603050405020304" pitchFamily="18" charset="0"/>
                  <a:ea typeface="HG丸ｺﾞｼｯｸM-PRO" panose="020F0600000000000000" pitchFamily="50" charset="-128"/>
                </a:defRPr>
              </a:lvl2pPr>
              <a:lvl3pPr marL="1143000" indent="-228600">
                <a:defRPr kumimoji="1" sz="1200" b="1">
                  <a:solidFill>
                    <a:schemeClr val="tx1"/>
                  </a:solidFill>
                  <a:latin typeface="Times New Roman" panose="02020603050405020304" pitchFamily="18" charset="0"/>
                  <a:ea typeface="HG丸ｺﾞｼｯｸM-PRO" panose="020F0600000000000000" pitchFamily="50" charset="-128"/>
                </a:defRPr>
              </a:lvl3pPr>
              <a:lvl4pPr marL="1600200" indent="-228600">
                <a:defRPr kumimoji="1" sz="1200" b="1">
                  <a:solidFill>
                    <a:schemeClr val="tx1"/>
                  </a:solidFill>
                  <a:latin typeface="Times New Roman" panose="02020603050405020304" pitchFamily="18" charset="0"/>
                  <a:ea typeface="HG丸ｺﾞｼｯｸM-PRO" panose="020F0600000000000000" pitchFamily="50" charset="-128"/>
                </a:defRPr>
              </a:lvl4pPr>
              <a:lvl5pPr marL="2057400" indent="-228600">
                <a:defRPr kumimoji="1" sz="1200" b="1">
                  <a:solidFill>
                    <a:schemeClr val="tx1"/>
                  </a:solidFill>
                  <a:latin typeface="Times New Roman" panose="02020603050405020304" pitchFamily="18" charset="0"/>
                  <a:ea typeface="HG丸ｺﾞｼｯｸM-PRO" panose="020F0600000000000000" pitchFamily="50" charset="-128"/>
                </a:defRPr>
              </a:lvl5pPr>
              <a:lvl6pPr marL="25146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6pPr>
              <a:lvl7pPr marL="29718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7pPr>
              <a:lvl8pPr marL="34290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8pPr>
              <a:lvl9pPr marL="38862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9pPr>
            </a:lstStyle>
            <a:p>
              <a:pPr algn="ctr" defTabSz="457190">
                <a:lnSpc>
                  <a:spcPct val="90000"/>
                </a:lnSpc>
                <a:spcBef>
                  <a:spcPts val="750"/>
                </a:spcBef>
                <a:buClr>
                  <a:prstClr val="black"/>
                </a:buClr>
                <a:buSzPct val="80000"/>
                <a:defRPr/>
              </a:pPr>
              <a:r>
                <a:rPr lang="ja-JP" altLang="en-US" sz="1100" kern="0">
                  <a:solidFill>
                    <a:srgbClr val="002060"/>
                  </a:solidFill>
                  <a:latin typeface="+mn-ea"/>
                  <a:ea typeface="+mn-ea"/>
                  <a:cs typeface="Meiryo UI" panose="020B0604030504040204" pitchFamily="50" charset="-128"/>
                </a:rPr>
                <a:t>▼可処分所得も</a:t>
              </a:r>
              <a:r>
                <a:rPr lang="en-US" altLang="ja-JP" sz="1100" kern="0">
                  <a:solidFill>
                    <a:srgbClr val="002060"/>
                  </a:solidFill>
                  <a:latin typeface="+mn-ea"/>
                  <a:ea typeface="+mn-ea"/>
                  <a:cs typeface="Meiryo UI" panose="020B0604030504040204" pitchFamily="50" charset="-128"/>
                </a:rPr>
                <a:t>40</a:t>
              </a:r>
              <a:r>
                <a:rPr lang="ja-JP" altLang="en-US" sz="1100" kern="0">
                  <a:solidFill>
                    <a:srgbClr val="002060"/>
                  </a:solidFill>
                  <a:latin typeface="+mn-ea"/>
                  <a:ea typeface="+mn-ea"/>
                  <a:cs typeface="Meiryo UI" panose="020B0604030504040204" pitchFamily="50" charset="-128"/>
                </a:rPr>
                <a:t>代➡</a:t>
              </a:r>
              <a:r>
                <a:rPr lang="en-US" altLang="ja-JP" sz="1100" kern="0">
                  <a:solidFill>
                    <a:srgbClr val="002060"/>
                  </a:solidFill>
                  <a:latin typeface="+mn-ea"/>
                  <a:ea typeface="+mn-ea"/>
                  <a:cs typeface="Meiryo UI" panose="020B0604030504040204" pitchFamily="50" charset="-128"/>
                </a:rPr>
                <a:t>50</a:t>
              </a:r>
              <a:r>
                <a:rPr lang="ja-JP" altLang="en-US" sz="1100" kern="0">
                  <a:solidFill>
                    <a:srgbClr val="002060"/>
                  </a:solidFill>
                  <a:latin typeface="+mn-ea"/>
                  <a:ea typeface="+mn-ea"/>
                  <a:cs typeface="Meiryo UI" panose="020B0604030504040204" pitchFamily="50" charset="-128"/>
                </a:rPr>
                <a:t>代でピーク</a:t>
              </a:r>
              <a:endParaRPr lang="en-US" altLang="ja-JP" sz="1100" kern="0">
                <a:solidFill>
                  <a:srgbClr val="002060"/>
                </a:solidFill>
                <a:latin typeface="+mn-ea"/>
                <a:ea typeface="+mn-ea"/>
                <a:cs typeface="Meiryo UI" panose="020B0604030504040204" pitchFamily="50" charset="-128"/>
              </a:endParaRPr>
            </a:p>
          </p:txBody>
        </p:sp>
      </p:grpSp>
      <p:graphicFrame>
        <p:nvGraphicFramePr>
          <p:cNvPr id="54" name="グラフ 53">
            <a:extLst>
              <a:ext uri="{FF2B5EF4-FFF2-40B4-BE49-F238E27FC236}">
                <a16:creationId xmlns:a16="http://schemas.microsoft.com/office/drawing/2014/main" id="{45761216-59CB-4215-B8A2-3B8201CFD156}"/>
              </a:ext>
            </a:extLst>
          </p:cNvPr>
          <p:cNvGraphicFramePr/>
          <p:nvPr>
            <p:extLst>
              <p:ext uri="{D42A27DB-BD31-4B8C-83A1-F6EECF244321}">
                <p14:modId xmlns:p14="http://schemas.microsoft.com/office/powerpoint/2010/main" val="3683958597"/>
              </p:ext>
            </p:extLst>
          </p:nvPr>
        </p:nvGraphicFramePr>
        <p:xfrm>
          <a:off x="8530455" y="1403654"/>
          <a:ext cx="2173190" cy="2099219"/>
        </p:xfrm>
        <a:graphic>
          <a:graphicData uri="http://schemas.openxmlformats.org/drawingml/2006/chart">
            <c:chart xmlns:c="http://schemas.openxmlformats.org/drawingml/2006/chart" xmlns:r="http://schemas.openxmlformats.org/officeDocument/2006/relationships" r:id="rId6"/>
          </a:graphicData>
        </a:graphic>
      </p:graphicFrame>
      <p:sp>
        <p:nvSpPr>
          <p:cNvPr id="65" name="正方形/長方形 64">
            <a:extLst>
              <a:ext uri="{FF2B5EF4-FFF2-40B4-BE49-F238E27FC236}">
                <a16:creationId xmlns:a16="http://schemas.microsoft.com/office/drawing/2014/main" id="{5372DF4E-59EC-4575-AF19-FF2ECD070867}"/>
              </a:ext>
            </a:extLst>
          </p:cNvPr>
          <p:cNvSpPr/>
          <p:nvPr/>
        </p:nvSpPr>
        <p:spPr>
          <a:xfrm>
            <a:off x="9043007" y="2203233"/>
            <a:ext cx="1148087" cy="561692"/>
          </a:xfrm>
          <a:prstGeom prst="rect">
            <a:avLst/>
          </a:prstGeom>
          <a:noFill/>
        </p:spPr>
        <p:txBody>
          <a:bodyPr wrap="square">
            <a:spAutoFit/>
          </a:bodyPr>
          <a:lstStyle/>
          <a:p>
            <a:pPr algn="ctr" defTabSz="457190">
              <a:defRPr/>
            </a:pPr>
            <a:r>
              <a:rPr lang="en-US" altLang="ja-JP" sz="1050" b="1">
                <a:solidFill>
                  <a:srgbClr val="FFC000"/>
                </a:solidFill>
                <a:cs typeface="Meiryo UI" panose="020B0604030504040204" pitchFamily="50" charset="-128"/>
              </a:rPr>
              <a:t>40</a:t>
            </a:r>
            <a:r>
              <a:rPr lang="ja-JP" altLang="en-US" sz="1050" b="1">
                <a:solidFill>
                  <a:srgbClr val="FFC000"/>
                </a:solidFill>
                <a:cs typeface="Meiryo UI" panose="020B0604030504040204" pitchFamily="50" charset="-128"/>
              </a:rPr>
              <a:t>～</a:t>
            </a:r>
            <a:r>
              <a:rPr lang="en-US" altLang="ja-JP" sz="1050" b="1">
                <a:solidFill>
                  <a:srgbClr val="FFC000"/>
                </a:solidFill>
                <a:cs typeface="Meiryo UI" panose="020B0604030504040204" pitchFamily="50" charset="-128"/>
              </a:rPr>
              <a:t>50</a:t>
            </a:r>
            <a:r>
              <a:rPr lang="ja-JP" altLang="en-US" sz="1050" b="1">
                <a:solidFill>
                  <a:srgbClr val="FFC000"/>
                </a:solidFill>
                <a:cs typeface="Meiryo UI" panose="020B0604030504040204" pitchFamily="50" charset="-128"/>
              </a:rPr>
              <a:t>代</a:t>
            </a:r>
            <a:endParaRPr lang="en-US" altLang="ja-JP" sz="1050" b="1">
              <a:solidFill>
                <a:srgbClr val="FFC000"/>
              </a:solidFill>
              <a:cs typeface="Meiryo UI" panose="020B0604030504040204" pitchFamily="50" charset="-128"/>
            </a:endParaRPr>
          </a:p>
          <a:p>
            <a:pPr algn="ctr" defTabSz="457190">
              <a:defRPr/>
            </a:pPr>
            <a:r>
              <a:rPr lang="en-US" altLang="ja-JP" sz="2000" b="1">
                <a:solidFill>
                  <a:srgbClr val="FFC000"/>
                </a:solidFill>
                <a:cs typeface="Meiryo UI" panose="020B0604030504040204" pitchFamily="50" charset="-128"/>
              </a:rPr>
              <a:t>28</a:t>
            </a:r>
            <a:r>
              <a:rPr lang="ja-JP" altLang="en-US" sz="2000" b="1">
                <a:solidFill>
                  <a:srgbClr val="FFC000"/>
                </a:solidFill>
                <a:cs typeface="Meiryo UI" panose="020B0604030504040204" pitchFamily="50" charset="-128"/>
              </a:rPr>
              <a:t>％</a:t>
            </a:r>
            <a:endParaRPr lang="en-US" altLang="ja-JP" sz="2000" b="1">
              <a:solidFill>
                <a:srgbClr val="FFC000"/>
              </a:solidFill>
              <a:cs typeface="Meiryo UI" panose="020B0604030504040204" pitchFamily="50" charset="-128"/>
            </a:endParaRPr>
          </a:p>
        </p:txBody>
      </p:sp>
      <p:sp>
        <p:nvSpPr>
          <p:cNvPr id="66" name="テキスト ボックス 65">
            <a:extLst>
              <a:ext uri="{FF2B5EF4-FFF2-40B4-BE49-F238E27FC236}">
                <a16:creationId xmlns:a16="http://schemas.microsoft.com/office/drawing/2014/main" id="{7364DDF1-8CC4-4263-80A9-D3C93E24420F}"/>
              </a:ext>
            </a:extLst>
          </p:cNvPr>
          <p:cNvSpPr txBox="1"/>
          <p:nvPr/>
        </p:nvSpPr>
        <p:spPr>
          <a:xfrm>
            <a:off x="1838749" y="4553981"/>
            <a:ext cx="619080" cy="307777"/>
          </a:xfrm>
          <a:prstGeom prst="rect">
            <a:avLst/>
          </a:prstGeom>
          <a:noFill/>
        </p:spPr>
        <p:txBody>
          <a:bodyPr wrap="none" rtlCol="0">
            <a:spAutoFit/>
          </a:bodyPr>
          <a:lstStyle/>
          <a:p>
            <a:pPr algn="ctr" defTabSz="457212">
              <a:defRPr/>
            </a:pPr>
            <a:r>
              <a:rPr lang="en-US" altLang="ja-JP" sz="700" b="1" kern="0" dirty="0">
                <a:solidFill>
                  <a:schemeClr val="bg1"/>
                </a:solidFill>
              </a:rPr>
              <a:t>FM</a:t>
            </a:r>
          </a:p>
          <a:p>
            <a:pPr algn="ctr" defTabSz="457212">
              <a:defRPr/>
            </a:pPr>
            <a:r>
              <a:rPr lang="en-US" altLang="ja-JP" sz="700" b="1" kern="0" dirty="0">
                <a:solidFill>
                  <a:schemeClr val="bg1"/>
                </a:solidFill>
              </a:rPr>
              <a:t>COCOLO</a:t>
            </a:r>
            <a:endParaRPr lang="ja-JP" altLang="en-US" sz="700" b="1" kern="0" dirty="0">
              <a:solidFill>
                <a:schemeClr val="bg1"/>
              </a:solidFill>
            </a:endParaRPr>
          </a:p>
        </p:txBody>
      </p:sp>
      <p:sp>
        <p:nvSpPr>
          <p:cNvPr id="67" name="テキスト ボックス 66">
            <a:extLst>
              <a:ext uri="{FF2B5EF4-FFF2-40B4-BE49-F238E27FC236}">
                <a16:creationId xmlns:a16="http://schemas.microsoft.com/office/drawing/2014/main" id="{7965B6A7-A3B2-4803-977E-1AD486343367}"/>
              </a:ext>
            </a:extLst>
          </p:cNvPr>
          <p:cNvSpPr txBox="1"/>
          <p:nvPr/>
        </p:nvSpPr>
        <p:spPr>
          <a:xfrm>
            <a:off x="2458495" y="5109616"/>
            <a:ext cx="490840" cy="200055"/>
          </a:xfrm>
          <a:prstGeom prst="rect">
            <a:avLst/>
          </a:prstGeom>
          <a:noFill/>
        </p:spPr>
        <p:txBody>
          <a:bodyPr wrap="none" rtlCol="0">
            <a:spAutoFit/>
          </a:bodyPr>
          <a:lstStyle/>
          <a:p>
            <a:pPr algn="ctr" defTabSz="457212">
              <a:defRPr/>
            </a:pPr>
            <a:r>
              <a:rPr lang="en-US" altLang="ja-JP" sz="700" kern="0"/>
              <a:t>FM</a:t>
            </a:r>
            <a:r>
              <a:rPr lang="ja-JP" altLang="en-US" sz="700" kern="0"/>
              <a:t>局</a:t>
            </a:r>
            <a:r>
              <a:rPr lang="en-US" altLang="ja-JP" sz="700" kern="0"/>
              <a:t>A</a:t>
            </a:r>
            <a:endParaRPr lang="ja-JP" altLang="en-US" sz="700" kern="0"/>
          </a:p>
        </p:txBody>
      </p:sp>
      <p:sp>
        <p:nvSpPr>
          <p:cNvPr id="68" name="テキスト ボックス 67">
            <a:extLst>
              <a:ext uri="{FF2B5EF4-FFF2-40B4-BE49-F238E27FC236}">
                <a16:creationId xmlns:a16="http://schemas.microsoft.com/office/drawing/2014/main" id="{2AC561A9-4E8B-4894-B276-167E57001377}"/>
              </a:ext>
            </a:extLst>
          </p:cNvPr>
          <p:cNvSpPr txBox="1"/>
          <p:nvPr/>
        </p:nvSpPr>
        <p:spPr>
          <a:xfrm>
            <a:off x="3032511" y="5109616"/>
            <a:ext cx="490840" cy="200055"/>
          </a:xfrm>
          <a:prstGeom prst="rect">
            <a:avLst/>
          </a:prstGeom>
          <a:noFill/>
        </p:spPr>
        <p:txBody>
          <a:bodyPr wrap="none" rtlCol="0">
            <a:spAutoFit/>
          </a:bodyPr>
          <a:lstStyle/>
          <a:p>
            <a:pPr algn="ctr" defTabSz="457212">
              <a:defRPr/>
            </a:pPr>
            <a:r>
              <a:rPr lang="en-US" altLang="ja-JP" sz="700" kern="0"/>
              <a:t>FM</a:t>
            </a:r>
            <a:r>
              <a:rPr lang="ja-JP" altLang="en-US" sz="700" kern="0"/>
              <a:t>局</a:t>
            </a:r>
            <a:r>
              <a:rPr lang="en-US" altLang="ja-JP" sz="700" kern="0"/>
              <a:t>B</a:t>
            </a:r>
            <a:endParaRPr lang="ja-JP" altLang="en-US" sz="700" kern="0"/>
          </a:p>
        </p:txBody>
      </p:sp>
      <p:sp>
        <p:nvSpPr>
          <p:cNvPr id="69" name="テキスト ボックス 68">
            <a:extLst>
              <a:ext uri="{FF2B5EF4-FFF2-40B4-BE49-F238E27FC236}">
                <a16:creationId xmlns:a16="http://schemas.microsoft.com/office/drawing/2014/main" id="{772CAF14-2D57-4367-A90F-1A3ECC8CB289}"/>
              </a:ext>
            </a:extLst>
          </p:cNvPr>
          <p:cNvSpPr txBox="1"/>
          <p:nvPr/>
        </p:nvSpPr>
        <p:spPr>
          <a:xfrm>
            <a:off x="3570811" y="5109616"/>
            <a:ext cx="503664" cy="200055"/>
          </a:xfrm>
          <a:prstGeom prst="rect">
            <a:avLst/>
          </a:prstGeom>
          <a:noFill/>
        </p:spPr>
        <p:txBody>
          <a:bodyPr wrap="none" rtlCol="0">
            <a:spAutoFit/>
          </a:bodyPr>
          <a:lstStyle/>
          <a:p>
            <a:pPr algn="ctr" defTabSz="457212">
              <a:defRPr/>
            </a:pPr>
            <a:r>
              <a:rPr lang="en-US" altLang="ja-JP" sz="700" kern="0"/>
              <a:t>AM</a:t>
            </a:r>
            <a:r>
              <a:rPr lang="ja-JP" altLang="en-US" sz="700" kern="0"/>
              <a:t>局</a:t>
            </a:r>
            <a:r>
              <a:rPr lang="en-US" altLang="ja-JP" sz="700" kern="0"/>
              <a:t>C</a:t>
            </a:r>
          </a:p>
        </p:txBody>
      </p:sp>
      <p:sp>
        <p:nvSpPr>
          <p:cNvPr id="70" name="テキスト ボックス 69">
            <a:extLst>
              <a:ext uri="{FF2B5EF4-FFF2-40B4-BE49-F238E27FC236}">
                <a16:creationId xmlns:a16="http://schemas.microsoft.com/office/drawing/2014/main" id="{DC5B16B5-085B-47CF-ACE1-782909B65617}"/>
              </a:ext>
            </a:extLst>
          </p:cNvPr>
          <p:cNvSpPr txBox="1"/>
          <p:nvPr/>
        </p:nvSpPr>
        <p:spPr>
          <a:xfrm>
            <a:off x="4144111" y="5109616"/>
            <a:ext cx="506869" cy="200055"/>
          </a:xfrm>
          <a:prstGeom prst="rect">
            <a:avLst/>
          </a:prstGeom>
          <a:noFill/>
        </p:spPr>
        <p:txBody>
          <a:bodyPr wrap="none" rtlCol="0">
            <a:spAutoFit/>
          </a:bodyPr>
          <a:lstStyle/>
          <a:p>
            <a:pPr algn="ctr" defTabSz="457212">
              <a:defRPr/>
            </a:pPr>
            <a:r>
              <a:rPr lang="en-US" altLang="ja-JP" sz="700" kern="0"/>
              <a:t>AM</a:t>
            </a:r>
            <a:r>
              <a:rPr lang="ja-JP" altLang="en-US" sz="700" kern="0"/>
              <a:t>局</a:t>
            </a:r>
            <a:r>
              <a:rPr lang="en-US" altLang="ja-JP" sz="700" kern="0"/>
              <a:t>D</a:t>
            </a:r>
            <a:endParaRPr lang="ja-JP" altLang="en-US" sz="700" kern="0"/>
          </a:p>
        </p:txBody>
      </p:sp>
    </p:spTree>
    <p:extLst>
      <p:ext uri="{BB962C8B-B14F-4D97-AF65-F5344CB8AC3E}">
        <p14:creationId xmlns:p14="http://schemas.microsoft.com/office/powerpoint/2010/main" val="31619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664F-C331-7CD2-197F-99D5D28002AF}"/>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7B0E753-7E0F-82B8-50D2-CAE9F0942072}"/>
              </a:ext>
            </a:extLst>
          </p:cNvPr>
          <p:cNvSpPr>
            <a:spLocks noGrp="1"/>
          </p:cNvSpPr>
          <p:nvPr>
            <p:ph type="body" sz="quarter" idx="13"/>
          </p:nvPr>
        </p:nvSpPr>
        <p:spPr>
          <a:xfrm>
            <a:off x="838200" y="1048886"/>
            <a:ext cx="10515600" cy="345810"/>
          </a:xfrm>
        </p:spPr>
        <p:txBody>
          <a:bodyPr>
            <a:normAutofit/>
          </a:bodyPr>
          <a:lstStyle/>
          <a:p>
            <a:pPr marL="0" indent="0" algn="ctr">
              <a:buNone/>
            </a:pPr>
            <a:r>
              <a:rPr lang="en-US" altLang="ja-JP" sz="1800">
                <a:solidFill>
                  <a:schemeClr val="accent1"/>
                </a:solidFill>
              </a:rPr>
              <a:t>FM802</a:t>
            </a:r>
            <a:r>
              <a:rPr lang="ja-JP" altLang="en-US" sz="1800">
                <a:solidFill>
                  <a:schemeClr val="accent1"/>
                </a:solidFill>
              </a:rPr>
              <a:t>出身の</a:t>
            </a:r>
            <a:r>
              <a:rPr lang="en-US" altLang="ja-JP" sz="1800">
                <a:solidFill>
                  <a:schemeClr val="accent1"/>
                </a:solidFill>
              </a:rPr>
              <a:t>DJ</a:t>
            </a:r>
            <a:r>
              <a:rPr lang="ja-JP" altLang="en-US" sz="1800">
                <a:solidFill>
                  <a:schemeClr val="accent1"/>
                </a:solidFill>
              </a:rPr>
              <a:t>や外国語ネイティブや日英バイリンガルなど多様な</a:t>
            </a:r>
            <a:r>
              <a:rPr lang="en-US" altLang="ja-JP" sz="1800">
                <a:solidFill>
                  <a:schemeClr val="accent1"/>
                </a:solidFill>
              </a:rPr>
              <a:t>DJ</a:t>
            </a:r>
            <a:endParaRPr lang="ja-JP" altLang="en-US" sz="1800">
              <a:solidFill>
                <a:schemeClr val="accent1"/>
              </a:solidFill>
            </a:endParaRPr>
          </a:p>
        </p:txBody>
      </p:sp>
      <p:sp>
        <p:nvSpPr>
          <p:cNvPr id="2" name="タイトル 1">
            <a:extLst>
              <a:ext uri="{FF2B5EF4-FFF2-40B4-BE49-F238E27FC236}">
                <a16:creationId xmlns:a16="http://schemas.microsoft.com/office/drawing/2014/main" id="{3A183EAE-BEB0-BCAD-43AD-784AED5AEFF3}"/>
              </a:ext>
            </a:extLst>
          </p:cNvPr>
          <p:cNvSpPr>
            <a:spLocks noGrp="1"/>
          </p:cNvSpPr>
          <p:nvPr>
            <p:ph type="title"/>
          </p:nvPr>
        </p:nvSpPr>
        <p:spPr/>
        <p:txBody>
          <a:bodyPr>
            <a:normAutofit/>
          </a:bodyPr>
          <a:lstStyle/>
          <a:p>
            <a:r>
              <a:rPr kumimoji="1" lang="en-US" altLang="ja-JP"/>
              <a:t>FM COCOLO </a:t>
            </a:r>
            <a:r>
              <a:rPr kumimoji="1" lang="ja-JP" altLang="en-US"/>
              <a:t>について</a:t>
            </a:r>
          </a:p>
        </p:txBody>
      </p:sp>
      <p:sp>
        <p:nvSpPr>
          <p:cNvPr id="4" name="スライド番号プレースホルダー 3">
            <a:extLst>
              <a:ext uri="{FF2B5EF4-FFF2-40B4-BE49-F238E27FC236}">
                <a16:creationId xmlns:a16="http://schemas.microsoft.com/office/drawing/2014/main" id="{4A7DCB49-9EDC-9CC5-4D51-E5C68B50EA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5EF90-4A2E-483D-8024-7EAC4E40F8E4}" type="slidenum">
              <a:rPr kumimoji="0" lang="en-US" altLang="ja-JP"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ja-JP"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grpSp>
        <p:nvGrpSpPr>
          <p:cNvPr id="12" name="グループ化 11">
            <a:extLst>
              <a:ext uri="{FF2B5EF4-FFF2-40B4-BE49-F238E27FC236}">
                <a16:creationId xmlns:a16="http://schemas.microsoft.com/office/drawing/2014/main" id="{EE74419C-4F36-4098-8401-7065F92B83CB}"/>
              </a:ext>
            </a:extLst>
          </p:cNvPr>
          <p:cNvGrpSpPr/>
          <p:nvPr/>
        </p:nvGrpSpPr>
        <p:grpSpPr>
          <a:xfrm>
            <a:off x="715961" y="1534165"/>
            <a:ext cx="10766426" cy="4334294"/>
            <a:chOff x="715961" y="1403530"/>
            <a:chExt cx="10766426" cy="4334294"/>
          </a:xfrm>
        </p:grpSpPr>
        <p:pic>
          <p:nvPicPr>
            <p:cNvPr id="10" name="図 9">
              <a:extLst>
                <a:ext uri="{FF2B5EF4-FFF2-40B4-BE49-F238E27FC236}">
                  <a16:creationId xmlns:a16="http://schemas.microsoft.com/office/drawing/2014/main" id="{8C81026A-E784-AC31-9CDF-FC59129981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5961" y="4884456"/>
              <a:ext cx="1182525" cy="853368"/>
            </a:xfrm>
            <a:prstGeom prst="rect">
              <a:avLst/>
            </a:prstGeom>
          </p:spPr>
        </p:pic>
        <p:pic>
          <p:nvPicPr>
            <p:cNvPr id="6" name="図 5" descr="衣料, 下着, 女性 が含まれている画像&#10;&#10;AI 生成コンテンツは誤りを含む可能性があります。">
              <a:extLst>
                <a:ext uri="{FF2B5EF4-FFF2-40B4-BE49-F238E27FC236}">
                  <a16:creationId xmlns:a16="http://schemas.microsoft.com/office/drawing/2014/main" id="{9BD39EE8-A63D-2F00-2F03-B7051A4B1DA6}"/>
                </a:ext>
              </a:extLst>
            </p:cNvPr>
            <p:cNvPicPr>
              <a:picLocks noChangeAspect="1"/>
            </p:cNvPicPr>
            <p:nvPr/>
          </p:nvPicPr>
          <p:blipFill>
            <a:blip r:embed="rId3" cstate="screen">
              <a:extLst>
                <a:ext uri="{28A0092B-C50C-407E-A947-70E740481C1C}">
                  <a14:useLocalDpi xmlns:a14="http://schemas.microsoft.com/office/drawing/2010/main"/>
                </a:ext>
              </a:extLst>
            </a:blip>
            <a:srcRect b="-48"/>
            <a:stretch>
              <a:fillRect/>
            </a:stretch>
          </p:blipFill>
          <p:spPr>
            <a:xfrm>
              <a:off x="730709" y="1431992"/>
              <a:ext cx="3695599" cy="804781"/>
            </a:xfrm>
            <a:prstGeom prst="rect">
              <a:avLst/>
            </a:prstGeom>
          </p:spPr>
        </p:pic>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634F564E-D2C5-C7A2-F433-97A09AC72B6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438417" y="1429140"/>
              <a:ext cx="619790" cy="815819"/>
            </a:xfrm>
            <a:prstGeom prst="rect">
              <a:avLst/>
            </a:prstGeom>
          </p:spPr>
        </p:pic>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5DCF9D7E-CCA4-1AB9-7369-E1320BDFA92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712067" y="1422482"/>
              <a:ext cx="1250296" cy="813135"/>
            </a:xfrm>
            <a:prstGeom prst="rect">
              <a:avLst/>
            </a:prstGeom>
          </p:spPr>
        </p:pic>
        <p:pic>
          <p:nvPicPr>
            <p:cNvPr id="15" name="図 14" descr="男性の写真のコラージュ&#10;&#10;AI 生成コンテンツは誤りを含む可能性があります。">
              <a:extLst>
                <a:ext uri="{FF2B5EF4-FFF2-40B4-BE49-F238E27FC236}">
                  <a16:creationId xmlns:a16="http://schemas.microsoft.com/office/drawing/2014/main" id="{052D9598-461E-D578-4C74-1E60FFDF9A6F}"/>
                </a:ext>
              </a:extLst>
            </p:cNvPr>
            <p:cNvPicPr>
              <a:picLocks noChangeAspect="1"/>
            </p:cNvPicPr>
            <p:nvPr/>
          </p:nvPicPr>
          <p:blipFill>
            <a:blip r:embed="rId6" cstate="screen">
              <a:extLst>
                <a:ext uri="{28A0092B-C50C-407E-A947-70E740481C1C}">
                  <a14:useLocalDpi xmlns:a14="http://schemas.microsoft.com/office/drawing/2010/main"/>
                </a:ext>
              </a:extLst>
            </a:blip>
            <a:srcRect t="-1"/>
            <a:stretch>
              <a:fillRect/>
            </a:stretch>
          </p:blipFill>
          <p:spPr>
            <a:xfrm>
              <a:off x="8994295" y="1408934"/>
              <a:ext cx="1841650" cy="857844"/>
            </a:xfrm>
            <a:prstGeom prst="rect">
              <a:avLst/>
            </a:prstGeom>
          </p:spPr>
        </p:pic>
        <p:pic>
          <p:nvPicPr>
            <p:cNvPr id="17" name="図 16" descr="グラフィカル ユーザー インターフェイス, アプリケーション&#10;&#10;AI 生成コンテンツは誤りを含む可能性があります。">
              <a:extLst>
                <a:ext uri="{FF2B5EF4-FFF2-40B4-BE49-F238E27FC236}">
                  <a16:creationId xmlns:a16="http://schemas.microsoft.com/office/drawing/2014/main" id="{FDE40E23-9675-7100-D52D-1DEFA9B500A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30709" y="2263556"/>
              <a:ext cx="3695599" cy="838184"/>
            </a:xfrm>
            <a:prstGeom prst="rect">
              <a:avLst/>
            </a:prstGeom>
          </p:spPr>
        </p:pic>
        <p:pic>
          <p:nvPicPr>
            <p:cNvPr id="21" name="図 20" descr="女性の写真のコラージュ&#10;&#10;AI 生成コンテンツは誤りを含む可能性があります。">
              <a:extLst>
                <a:ext uri="{FF2B5EF4-FFF2-40B4-BE49-F238E27FC236}">
                  <a16:creationId xmlns:a16="http://schemas.microsoft.com/office/drawing/2014/main" id="{FC8D3372-D6B9-7204-867C-5350924A092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462313" y="2261167"/>
              <a:ext cx="2563421" cy="852932"/>
            </a:xfrm>
            <a:prstGeom prst="rect">
              <a:avLst/>
            </a:prstGeom>
          </p:spPr>
        </p:pic>
        <p:pic>
          <p:nvPicPr>
            <p:cNvPr id="23" name="図 22" descr="グラフィカル ユーザー インターフェイス, アプリケーション&#10;&#10;AI 生成コンテンツは誤りを含む可能性があります。">
              <a:extLst>
                <a:ext uri="{FF2B5EF4-FFF2-40B4-BE49-F238E27FC236}">
                  <a16:creationId xmlns:a16="http://schemas.microsoft.com/office/drawing/2014/main" id="{6D179CEC-3781-8E4C-B43C-DB0554C1682B}"/>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090129" y="2266778"/>
              <a:ext cx="1218475" cy="831740"/>
            </a:xfrm>
            <a:prstGeom prst="rect">
              <a:avLst/>
            </a:prstGeom>
          </p:spPr>
        </p:pic>
        <p:pic>
          <p:nvPicPr>
            <p:cNvPr id="25" name="図 24" descr="グラフィカル ユーザー インターフェイス, アプリケーション&#10;&#10;AI 生成コンテンツは誤りを含む可能性があります。">
              <a:extLst>
                <a:ext uri="{FF2B5EF4-FFF2-40B4-BE49-F238E27FC236}">
                  <a16:creationId xmlns:a16="http://schemas.microsoft.com/office/drawing/2014/main" id="{8EFAC623-3626-E6C3-FCEA-E8A3B6F29E45}"/>
                </a:ext>
              </a:extLst>
            </p:cNvPr>
            <p:cNvPicPr>
              <a:picLocks noChangeAspect="1"/>
            </p:cNvPicPr>
            <p:nvPr/>
          </p:nvPicPr>
          <p:blipFill>
            <a:blip r:embed="rId10" cstate="screen">
              <a:extLst>
                <a:ext uri="{28A0092B-C50C-407E-A947-70E740481C1C}">
                  <a14:useLocalDpi xmlns:a14="http://schemas.microsoft.com/office/drawing/2010/main"/>
                </a:ext>
              </a:extLst>
            </a:blip>
            <a:srcRect r="-4638"/>
            <a:stretch>
              <a:fillRect/>
            </a:stretch>
          </p:blipFill>
          <p:spPr>
            <a:xfrm>
              <a:off x="730709" y="3148605"/>
              <a:ext cx="595459" cy="815077"/>
            </a:xfrm>
            <a:prstGeom prst="rect">
              <a:avLst/>
            </a:prstGeom>
          </p:spPr>
        </p:pic>
        <p:pic>
          <p:nvPicPr>
            <p:cNvPr id="27" name="図 26" descr="下着姿の女性の写真のコラージュ&#10;&#10;AI 生成コンテンツは誤りを含む可能性があります。">
              <a:extLst>
                <a:ext uri="{FF2B5EF4-FFF2-40B4-BE49-F238E27FC236}">
                  <a16:creationId xmlns:a16="http://schemas.microsoft.com/office/drawing/2014/main" id="{E3C8586C-C4E0-3810-B9C3-8AA4C37100E4}"/>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326168" y="3127642"/>
              <a:ext cx="3763969" cy="857001"/>
            </a:xfrm>
            <a:prstGeom prst="rect">
              <a:avLst/>
            </a:prstGeom>
          </p:spPr>
        </p:pic>
        <p:pic>
          <p:nvPicPr>
            <p:cNvPr id="29" name="図 28" descr="グラフィカル ユーザー インターフェイス, アプリケーション&#10;&#10;AI 生成コンテンツは誤りを含む可能性があります。">
              <a:extLst>
                <a:ext uri="{FF2B5EF4-FFF2-40B4-BE49-F238E27FC236}">
                  <a16:creationId xmlns:a16="http://schemas.microsoft.com/office/drawing/2014/main" id="{FCABF832-069A-4BEC-90EF-B7B7FA21C29C}"/>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5110660" y="3132631"/>
              <a:ext cx="3830355" cy="852931"/>
            </a:xfrm>
            <a:prstGeom prst="rect">
              <a:avLst/>
            </a:prstGeom>
          </p:spPr>
        </p:pic>
        <p:pic>
          <p:nvPicPr>
            <p:cNvPr id="30" name="図 29" descr="男性の写真のコラージュ&#10;&#10;AI 生成コンテンツは誤りを含む可能性があります。">
              <a:extLst>
                <a:ext uri="{FF2B5EF4-FFF2-40B4-BE49-F238E27FC236}">
                  <a16:creationId xmlns:a16="http://schemas.microsoft.com/office/drawing/2014/main" id="{3534BB3E-4F8E-AA2C-BFFA-6EACB19CCFE0}"/>
                </a:ext>
              </a:extLst>
            </p:cNvPr>
            <p:cNvPicPr>
              <a:picLocks noChangeAspect="1"/>
            </p:cNvPicPr>
            <p:nvPr/>
          </p:nvPicPr>
          <p:blipFill>
            <a:blip r:embed="rId13" cstate="screen">
              <a:extLst>
                <a:ext uri="{28A0092B-C50C-407E-A947-70E740481C1C}">
                  <a14:useLocalDpi xmlns:a14="http://schemas.microsoft.com/office/drawing/2010/main"/>
                </a:ext>
              </a:extLst>
            </a:blip>
            <a:srcRect t="-1"/>
            <a:stretch>
              <a:fillRect/>
            </a:stretch>
          </p:blipFill>
          <p:spPr>
            <a:xfrm>
              <a:off x="10875489" y="1403530"/>
              <a:ext cx="604119" cy="838184"/>
            </a:xfrm>
            <a:prstGeom prst="rect">
              <a:avLst/>
            </a:prstGeom>
          </p:spPr>
        </p:pic>
        <p:pic>
          <p:nvPicPr>
            <p:cNvPr id="31" name="図 30" descr="グラフィカル ユーザー インターフェイス, アプリケーション&#10;&#10;AI 生成コンテンツは誤りを含む可能性があります。">
              <a:extLst>
                <a:ext uri="{FF2B5EF4-FFF2-40B4-BE49-F238E27FC236}">
                  <a16:creationId xmlns:a16="http://schemas.microsoft.com/office/drawing/2014/main" id="{170330B8-8C55-ED72-258A-C944268AD0B4}"/>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8350447" y="2276080"/>
              <a:ext cx="2504380" cy="813135"/>
            </a:xfrm>
            <a:prstGeom prst="rect">
              <a:avLst/>
            </a:prstGeom>
          </p:spPr>
        </p:pic>
        <p:pic>
          <p:nvPicPr>
            <p:cNvPr id="33" name="図 32" descr="グラフィカル ユーザー インターフェイス, アプリケーション, Teams&#10;&#10;AI 生成コンテンツは誤りを含む可能性があります。">
              <a:extLst>
                <a:ext uri="{FF2B5EF4-FFF2-40B4-BE49-F238E27FC236}">
                  <a16:creationId xmlns:a16="http://schemas.microsoft.com/office/drawing/2014/main" id="{2822603C-0A26-E204-FE99-D8C32327936A}"/>
                </a:ext>
              </a:extLst>
            </p:cNvPr>
            <p:cNvPicPr>
              <a:picLocks noChangeAspect="1"/>
            </p:cNvPicPr>
            <p:nvPr/>
          </p:nvPicPr>
          <p:blipFill>
            <a:blip r:embed="rId15" cstate="screen">
              <a:extLst>
                <a:ext uri="{28A0092B-C50C-407E-A947-70E740481C1C}">
                  <a14:useLocalDpi xmlns:a14="http://schemas.microsoft.com/office/drawing/2010/main"/>
                </a:ext>
              </a:extLst>
            </a:blip>
            <a:srcRect b="-2103"/>
            <a:stretch>
              <a:fillRect/>
            </a:stretch>
          </p:blipFill>
          <p:spPr>
            <a:xfrm>
              <a:off x="715962" y="4013807"/>
              <a:ext cx="1168102" cy="838184"/>
            </a:xfrm>
            <a:prstGeom prst="rect">
              <a:avLst/>
            </a:prstGeom>
          </p:spPr>
        </p:pic>
        <p:pic>
          <p:nvPicPr>
            <p:cNvPr id="34" name="図 33" descr="グラフィカル ユーザー インターフェイス, アプリケーション, Teams&#10;&#10;AI 生成コンテンツは誤りを含む可能性があります。">
              <a:extLst>
                <a:ext uri="{FF2B5EF4-FFF2-40B4-BE49-F238E27FC236}">
                  <a16:creationId xmlns:a16="http://schemas.microsoft.com/office/drawing/2014/main" id="{518F4486-8802-2726-CA02-A5554B140D79}"/>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8956194" y="3126739"/>
              <a:ext cx="2524079" cy="852931"/>
            </a:xfrm>
            <a:prstGeom prst="rect">
              <a:avLst/>
            </a:prstGeom>
          </p:spPr>
        </p:pic>
        <p:pic>
          <p:nvPicPr>
            <p:cNvPr id="36" name="図 35" descr="グラフィカル ユーザー インターフェイス, アプリケーション&#10;&#10;AI 生成コンテンツは誤りを含む可能性があります。">
              <a:extLst>
                <a:ext uri="{FF2B5EF4-FFF2-40B4-BE49-F238E27FC236}">
                  <a16:creationId xmlns:a16="http://schemas.microsoft.com/office/drawing/2014/main" id="{B4F6C166-5018-B41A-DDAA-211CBB08E190}"/>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1946180" y="4015542"/>
              <a:ext cx="3763969" cy="834714"/>
            </a:xfrm>
            <a:prstGeom prst="rect">
              <a:avLst/>
            </a:prstGeom>
          </p:spPr>
        </p:pic>
        <p:pic>
          <p:nvPicPr>
            <p:cNvPr id="38" name="図 37" descr="女性の写真&#10;&#10;AI 生成コンテンツは誤りを含む可能性があります。">
              <a:extLst>
                <a:ext uri="{FF2B5EF4-FFF2-40B4-BE49-F238E27FC236}">
                  <a16:creationId xmlns:a16="http://schemas.microsoft.com/office/drawing/2014/main" id="{CD55932B-374C-906C-E141-DD9362170785}"/>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5772265" y="4003849"/>
              <a:ext cx="3830355" cy="830067"/>
            </a:xfrm>
            <a:prstGeom prst="rect">
              <a:avLst/>
            </a:prstGeom>
          </p:spPr>
        </p:pic>
        <p:pic>
          <p:nvPicPr>
            <p:cNvPr id="40" name="図 39" descr="アプリケーション&#10;&#10;AI 生成コンテンツは誤りを含む可能性があります。">
              <a:extLst>
                <a:ext uri="{FF2B5EF4-FFF2-40B4-BE49-F238E27FC236}">
                  <a16:creationId xmlns:a16="http://schemas.microsoft.com/office/drawing/2014/main" id="{4E43BA7C-5845-804C-5B82-CA5C9AC04268}"/>
                </a:ext>
              </a:extLst>
            </p:cNvPr>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a:xfrm>
              <a:off x="9633349" y="4018641"/>
              <a:ext cx="1842688" cy="830066"/>
            </a:xfrm>
            <a:prstGeom prst="rect">
              <a:avLst/>
            </a:prstGeom>
          </p:spPr>
        </p:pic>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F97D94EA-69FA-8C66-6356-3ECBAE75AC74}"/>
                </a:ext>
              </a:extLst>
            </p:cNvPr>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5098347" y="1425332"/>
              <a:ext cx="2581788" cy="815819"/>
            </a:xfrm>
            <a:prstGeom prst="rect">
              <a:avLst/>
            </a:prstGeom>
          </p:spPr>
        </p:pic>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73E51052-8FB0-8B50-0E95-9CAEEB4DD422}"/>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a:xfrm>
              <a:off x="10899261" y="2274138"/>
              <a:ext cx="583126" cy="815077"/>
            </a:xfrm>
            <a:prstGeom prst="rect">
              <a:avLst/>
            </a:prstGeom>
          </p:spPr>
        </p:pic>
      </p:grpSp>
    </p:spTree>
    <p:extLst>
      <p:ext uri="{BB962C8B-B14F-4D97-AF65-F5344CB8AC3E}">
        <p14:creationId xmlns:p14="http://schemas.microsoft.com/office/powerpoint/2010/main" val="65078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CD02376-0201-AB39-86EB-477174BE76EB}"/>
              </a:ext>
            </a:extLst>
          </p:cNvPr>
          <p:cNvSpPr>
            <a:spLocks noGrp="1"/>
          </p:cNvSpPr>
          <p:nvPr>
            <p:ph type="body" sz="quarter" idx="13"/>
          </p:nvPr>
        </p:nvSpPr>
        <p:spPr/>
        <p:txBody>
          <a:bodyPr/>
          <a:lstStyle/>
          <a:p>
            <a:r>
              <a:rPr lang="ja-JP" altLang="en-US"/>
              <a:t>日本語放送だけでなく、外国語ネイティブや日英バイリンガルなど多様な文化を用いて放送中</a:t>
            </a:r>
          </a:p>
          <a:p>
            <a:endParaRPr lang="ja-JP" altLang="en-US"/>
          </a:p>
        </p:txBody>
      </p:sp>
      <p:sp>
        <p:nvSpPr>
          <p:cNvPr id="2" name="タイトル 1">
            <a:extLst>
              <a:ext uri="{FF2B5EF4-FFF2-40B4-BE49-F238E27FC236}">
                <a16:creationId xmlns:a16="http://schemas.microsoft.com/office/drawing/2014/main" id="{B7E35CEC-8978-33A5-5CAF-9B938670F69F}"/>
              </a:ext>
            </a:extLst>
          </p:cNvPr>
          <p:cNvSpPr>
            <a:spLocks noGrp="1"/>
          </p:cNvSpPr>
          <p:nvPr>
            <p:ph type="title"/>
          </p:nvPr>
        </p:nvSpPr>
        <p:spPr/>
        <p:txBody>
          <a:bodyPr>
            <a:normAutofit/>
          </a:bodyPr>
          <a:lstStyle/>
          <a:p>
            <a:r>
              <a:rPr kumimoji="1" lang="en-US" altLang="ja-JP"/>
              <a:t>FM COCOLO</a:t>
            </a:r>
            <a:r>
              <a:rPr lang="ja-JP" altLang="en-US"/>
              <a:t> </a:t>
            </a:r>
            <a:r>
              <a:rPr kumimoji="1" lang="ja-JP" altLang="en-US"/>
              <a:t>について</a:t>
            </a:r>
          </a:p>
        </p:txBody>
      </p:sp>
      <p:sp>
        <p:nvSpPr>
          <p:cNvPr id="4" name="スライド番号プレースホルダー 3">
            <a:extLst>
              <a:ext uri="{FF2B5EF4-FFF2-40B4-BE49-F238E27FC236}">
                <a16:creationId xmlns:a16="http://schemas.microsoft.com/office/drawing/2014/main" id="{41989BED-34F9-D1DD-4D06-7F3608F10719}"/>
              </a:ext>
            </a:extLst>
          </p:cNvPr>
          <p:cNvSpPr>
            <a:spLocks noGrp="1"/>
          </p:cNvSpPr>
          <p:nvPr>
            <p:ph type="sldNum" sz="quarter" idx="12"/>
          </p:nvPr>
        </p:nvSpPr>
        <p:spPr/>
        <p:txBody>
          <a:bodyPr/>
          <a:lstStyle/>
          <a:p>
            <a:pPr>
              <a:defRPr/>
            </a:pPr>
            <a:fld id="{A235EF90-4A2E-483D-8024-7EAC4E40F8E4}" type="slidenum">
              <a:rPr lang="en-US" altLang="ja-JP" smtClean="0"/>
              <a:pPr>
                <a:defRPr/>
              </a:pPr>
              <a:t>12</a:t>
            </a:fld>
            <a:endParaRPr lang="en-US" altLang="ja-JP"/>
          </a:p>
        </p:txBody>
      </p:sp>
      <p:pic>
        <p:nvPicPr>
          <p:cNvPr id="7" name="図 6">
            <a:extLst>
              <a:ext uri="{FF2B5EF4-FFF2-40B4-BE49-F238E27FC236}">
                <a16:creationId xmlns:a16="http://schemas.microsoft.com/office/drawing/2014/main" id="{44C8AC7B-2CE3-43C2-211B-87BA6AB314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25783" y="3231469"/>
            <a:ext cx="1440000" cy="1080000"/>
          </a:xfrm>
          <a:prstGeom prst="round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03C8A2CD-FA12-DE03-B757-4BC774F19B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2056" y="4154718"/>
            <a:ext cx="1510611" cy="1080000"/>
          </a:xfrm>
          <a:prstGeom prst="round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E43626E8-29E0-EA00-0A97-ABEF8C93655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64082" y="4733057"/>
            <a:ext cx="1403452" cy="1080000"/>
          </a:xfrm>
          <a:prstGeom prst="roundRect">
            <a:avLst/>
          </a:prstGeom>
          <a:effectLst>
            <a:outerShdw blurRad="50800" dist="38100" dir="2700000" algn="tl" rotWithShape="0">
              <a:prstClr val="black">
                <a:alpha val="40000"/>
              </a:prstClr>
            </a:outerShdw>
          </a:effectLst>
        </p:spPr>
      </p:pic>
      <p:sp>
        <p:nvSpPr>
          <p:cNvPr id="18" name="四角形: 角を丸くする 17">
            <a:extLst>
              <a:ext uri="{FF2B5EF4-FFF2-40B4-BE49-F238E27FC236}">
                <a16:creationId xmlns:a16="http://schemas.microsoft.com/office/drawing/2014/main" id="{520AB943-165E-18F3-CD2E-88F1E9DA07A8}"/>
              </a:ext>
            </a:extLst>
          </p:cNvPr>
          <p:cNvSpPr/>
          <p:nvPr/>
        </p:nvSpPr>
        <p:spPr>
          <a:xfrm>
            <a:off x="1069539" y="1386119"/>
            <a:ext cx="3172854" cy="1415772"/>
          </a:xfrm>
          <a:prstGeom prst="roundRect">
            <a:avLst>
              <a:gd name="adj" fmla="val 10914"/>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主要時間帯は、ローカル向けの生放送</a:t>
            </a:r>
            <a:endParaRPr kumimoji="0" lang="en-US" altLang="ja-JP"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情報インフラとしての優位性</a:t>
            </a:r>
          </a:p>
          <a:p>
            <a:pPr marL="0" marR="0" lvl="0" indent="0" algn="l" defTabSz="371466" rtl="0" eaLnBrk="1" fontAlgn="auto" latinLnBrk="0" hangingPunct="1">
              <a:lnSpc>
                <a:spcPct val="100000"/>
              </a:lnSpc>
              <a:spcBef>
                <a:spcPct val="0"/>
              </a:spcBef>
              <a:spcAft>
                <a:spcPts val="0"/>
              </a:spcAft>
              <a:buClrTx/>
              <a:buSzTx/>
              <a:buFontTx/>
              <a:buNone/>
              <a:tabLst/>
              <a:defRPr/>
            </a:pPr>
            <a:endParaRPr kumimoji="0" lang="en-US" altLang="ja-JP" sz="4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en-US" altLang="ja-JP"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90</a:t>
            </a: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％以上が自局制作</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による関西ローカル放送。</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生放送率も</a:t>
            </a:r>
            <a:r>
              <a:rPr kumimoji="0" lang="en-US" altLang="ja-JP"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60</a:t>
            </a: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％以上</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の編成となっています。</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東京キー局からの全国一律放送とは異なり、</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関西のリアルタイムな出来事や天候・交通情報を</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オンエアすることで、ローカル・リスナーの</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暮らしのニーズに応えています。</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 name="四角形: 角を丸くする 18">
            <a:extLst>
              <a:ext uri="{FF2B5EF4-FFF2-40B4-BE49-F238E27FC236}">
                <a16:creationId xmlns:a16="http://schemas.microsoft.com/office/drawing/2014/main" id="{CAE5BB6B-BA3E-BD93-C4AF-BEFB2871B226}"/>
              </a:ext>
            </a:extLst>
          </p:cNvPr>
          <p:cNvSpPr/>
          <p:nvPr/>
        </p:nvSpPr>
        <p:spPr>
          <a:xfrm>
            <a:off x="1061486" y="2892056"/>
            <a:ext cx="3180907" cy="2921001"/>
          </a:xfrm>
          <a:prstGeom prst="roundRect">
            <a:avLst>
              <a:gd name="adj" fmla="val 5992"/>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71466" rtl="0" eaLnBrk="1" fontAlgn="auto" latinLnBrk="0" hangingPunct="1">
              <a:lnSpc>
                <a:spcPct val="100000"/>
              </a:lnSpc>
              <a:spcBef>
                <a:spcPct val="0"/>
              </a:spcBef>
              <a:spcAft>
                <a:spcPts val="0"/>
              </a:spcAft>
              <a:buClrTx/>
              <a:buSzTx/>
              <a:buFontTx/>
              <a:buNone/>
              <a:tabLst/>
              <a:defRPr/>
            </a:pPr>
            <a:endParaRPr kumimoji="0" lang="en-US" altLang="ja-JP" sz="600" b="0" i="0" u="sng"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endParaRPr kumimoji="0" lang="en-US" altLang="ja-JP" sz="600" b="0" i="0" u="sng"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音楽は</a:t>
            </a:r>
            <a:r>
              <a:rPr kumimoji="0" lang="en-US" altLang="ja-JP"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Overseas7</a:t>
            </a:r>
            <a:r>
              <a:rPr kumimoji="0" lang="ja-JP" altLang="en-US"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割、</a:t>
            </a:r>
            <a:endParaRPr kumimoji="0" lang="en-US" altLang="ja-JP"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外国語ネイティブや日英バイリンガル</a:t>
            </a:r>
            <a:endParaRPr kumimoji="0" lang="en-US" altLang="ja-JP"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進行で多様な文化体験</a:t>
            </a:r>
            <a:endParaRPr kumimoji="0" lang="en-US" altLang="ja-JP"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endParaRPr kumimoji="0" lang="en-US" altLang="ja-JP" sz="400" b="1" i="0" u="sng" strike="noStrike" kern="1200" cap="none" spc="0" normalizeH="0" baseline="0" noProof="0">
              <a:ln>
                <a:noFill/>
              </a:ln>
              <a:solidFill>
                <a:srgbClr val="0085A7"/>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主要番組は日本語進行ですが、多様なルーツの</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DJ</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が</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レギュラー番組を担当。マルチリンガル</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DJ</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外国語ネイティブ</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DJ</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など</a:t>
            </a:r>
            <a:r>
              <a:rPr kumimoji="0" lang="en-US" altLang="ja-JP"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13</a:t>
            </a: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か国語</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でレギュラー放送。</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誰一人取り残さないことを目指す「やさしい日本語」、</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「やさしい英語」での放送は、日本語ネイティブではない</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居住者にとっての情報インフラとしても有効です。</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ミュージック・ステーションとしては</a:t>
            </a: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海外楽曲＝</a:t>
            </a:r>
            <a:r>
              <a:rPr kumimoji="0" lang="en-US" altLang="ja-JP"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a:t>
            </a: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割</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選曲を基本とし、</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1960</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年代から現代</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2020</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年代まで、</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地球各所のカルチャーの変遷を意識してキュレーション。</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往年のレジェンダリー・アーティストから</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最も脂ののっている現在進行形アーティストまで、</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ビッグ・アーティストが</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DJ</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を務めるプログラムも数多く</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擁しています。</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時空を超えた地球上（</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WHOLE EARTH</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さまざまな文化芸術を、関西エリアのローカル・リスナーと</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共有することを目指した編成となっています。</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algn="ctr"/>
            <a:endParaRPr kumimoji="1" lang="ja-JP" altLang="en-US" sz="1400"/>
          </a:p>
        </p:txBody>
      </p:sp>
      <p:pic>
        <p:nvPicPr>
          <p:cNvPr id="5" name="図 4">
            <a:extLst>
              <a:ext uri="{FF2B5EF4-FFF2-40B4-BE49-F238E27FC236}">
                <a16:creationId xmlns:a16="http://schemas.microsoft.com/office/drawing/2014/main" id="{E98FC329-675B-854D-ABDA-4C23C99CFF4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04211" y="2308220"/>
            <a:ext cx="1426303" cy="1076558"/>
          </a:xfrm>
          <a:prstGeom prst="roundRect">
            <a:avLst/>
          </a:prstGeom>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07D92A32-B451-E194-631A-904C3209B9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13745" y="1381529"/>
            <a:ext cx="1619378" cy="1080000"/>
          </a:xfrm>
          <a:prstGeom prst="roundRect">
            <a:avLst/>
          </a:prstGeom>
          <a:effectLst>
            <a:outerShdw blurRad="50800" dist="38100" dir="2700000" algn="tl" rotWithShape="0">
              <a:prstClr val="black">
                <a:alpha val="40000"/>
              </a:prstClr>
            </a:outerShdw>
          </a:effectLst>
        </p:spPr>
      </p:pic>
      <p:pic>
        <p:nvPicPr>
          <p:cNvPr id="13" name="図 12">
            <a:extLst>
              <a:ext uri="{FF2B5EF4-FFF2-40B4-BE49-F238E27FC236}">
                <a16:creationId xmlns:a16="http://schemas.microsoft.com/office/drawing/2014/main" id="{0406BE7D-4A05-C3FB-331C-C85A05C232B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293877" y="1290423"/>
            <a:ext cx="4104000" cy="4673499"/>
          </a:xfrm>
          <a:prstGeom prst="rect">
            <a:avLst/>
          </a:prstGeom>
        </p:spPr>
      </p:pic>
    </p:spTree>
    <p:extLst>
      <p:ext uri="{BB962C8B-B14F-4D97-AF65-F5344CB8AC3E}">
        <p14:creationId xmlns:p14="http://schemas.microsoft.com/office/powerpoint/2010/main" val="26611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F4F9A-FE32-635F-74A6-CD79F938D8C9}"/>
            </a:ext>
          </a:extLst>
        </p:cNvPr>
        <p:cNvGrpSpPr/>
        <p:nvPr/>
      </p:nvGrpSpPr>
      <p:grpSpPr>
        <a:xfrm>
          <a:off x="0" y="0"/>
          <a:ext cx="0" cy="0"/>
          <a:chOff x="0" y="0"/>
          <a:chExt cx="0" cy="0"/>
        </a:xfrm>
      </p:grpSpPr>
      <p:sp>
        <p:nvSpPr>
          <p:cNvPr id="8" name="タイトル 7">
            <a:extLst>
              <a:ext uri="{FF2B5EF4-FFF2-40B4-BE49-F238E27FC236}">
                <a16:creationId xmlns:a16="http://schemas.microsoft.com/office/drawing/2014/main" id="{D17BDD92-DC0C-3E83-1AD8-D667B0481C0E}"/>
              </a:ext>
            </a:extLst>
          </p:cNvPr>
          <p:cNvSpPr>
            <a:spLocks noGrp="1"/>
          </p:cNvSpPr>
          <p:nvPr>
            <p:ph type="title"/>
          </p:nvPr>
        </p:nvSpPr>
        <p:spPr/>
        <p:txBody>
          <a:bodyPr/>
          <a:lstStyle/>
          <a:p>
            <a:r>
              <a:rPr lang="ja-JP" altLang="en-US"/>
              <a:t>同時放送番組</a:t>
            </a:r>
            <a:r>
              <a:rPr lang="en-US" altLang="ja-JP"/>
              <a:t> </a:t>
            </a:r>
            <a:r>
              <a:rPr lang="ja-JP" altLang="en-US"/>
              <a:t>について</a:t>
            </a:r>
          </a:p>
        </p:txBody>
      </p:sp>
      <p:sp>
        <p:nvSpPr>
          <p:cNvPr id="12" name="スライド番号プレースホルダー 11">
            <a:extLst>
              <a:ext uri="{FF2B5EF4-FFF2-40B4-BE49-F238E27FC236}">
                <a16:creationId xmlns:a16="http://schemas.microsoft.com/office/drawing/2014/main" id="{27EDE587-D2DA-12C5-97A1-5298811059BB}"/>
              </a:ext>
            </a:extLst>
          </p:cNvPr>
          <p:cNvSpPr>
            <a:spLocks noGrp="1"/>
          </p:cNvSpPr>
          <p:nvPr>
            <p:ph type="sldNum" sz="quarter" idx="12"/>
          </p:nvPr>
        </p:nvSpPr>
        <p:spPr/>
        <p:txBody>
          <a:bodyPr/>
          <a:lstStyle/>
          <a:p>
            <a:fld id="{B6F15528-21DE-4FAA-801E-634DDDAF4B2B}" type="slidenum">
              <a:rPr lang="en-US" smtClean="0">
                <a:latin typeface="+mn-ea"/>
              </a:rPr>
              <a:pPr/>
              <a:t>13</a:t>
            </a:fld>
            <a:endParaRPr lang="en-US">
              <a:latin typeface="+mn-ea"/>
            </a:endParaRPr>
          </a:p>
        </p:txBody>
      </p:sp>
      <p:sp>
        <p:nvSpPr>
          <p:cNvPr id="15" name="テキスト プレースホルダー 14">
            <a:extLst>
              <a:ext uri="{FF2B5EF4-FFF2-40B4-BE49-F238E27FC236}">
                <a16:creationId xmlns:a16="http://schemas.microsoft.com/office/drawing/2014/main" id="{AE7C3A2D-7DB4-C525-FE52-CA0CCD7AB8D7}"/>
              </a:ext>
            </a:extLst>
          </p:cNvPr>
          <p:cNvSpPr>
            <a:spLocks noGrp="1"/>
          </p:cNvSpPr>
          <p:nvPr>
            <p:ph type="body" sz="half" idx="2"/>
          </p:nvPr>
        </p:nvSpPr>
        <p:spPr>
          <a:xfrm>
            <a:off x="7950468" y="4042609"/>
            <a:ext cx="3189060" cy="1536463"/>
          </a:xfrm>
        </p:spPr>
        <p:txBody>
          <a:bodyPr/>
          <a:lstStyle/>
          <a:p>
            <a:r>
              <a:rPr lang="en-US" altLang="ja-JP" dirty="0"/>
              <a:t>03</a:t>
            </a:r>
          </a:p>
        </p:txBody>
      </p:sp>
    </p:spTree>
    <p:extLst>
      <p:ext uri="{BB962C8B-B14F-4D97-AF65-F5344CB8AC3E}">
        <p14:creationId xmlns:p14="http://schemas.microsoft.com/office/powerpoint/2010/main" val="69328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2759C-A289-EE62-C9A9-C5B52BD920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9AE665-25D6-3D2F-D598-7B810BFD1B8F}"/>
              </a:ext>
            </a:extLst>
          </p:cNvPr>
          <p:cNvSpPr>
            <a:spLocks noGrp="1"/>
          </p:cNvSpPr>
          <p:nvPr>
            <p:ph type="title"/>
          </p:nvPr>
        </p:nvSpPr>
        <p:spPr/>
        <p:txBody>
          <a:bodyPr>
            <a:normAutofit/>
          </a:bodyPr>
          <a:lstStyle/>
          <a:p>
            <a:r>
              <a:rPr lang="ja-JP" altLang="en-US"/>
              <a:t>同時放送番組</a:t>
            </a:r>
            <a:r>
              <a:rPr kumimoji="1" lang="en-US" altLang="ja-JP"/>
              <a:t> </a:t>
            </a:r>
            <a:r>
              <a:rPr kumimoji="1" lang="ja-JP" altLang="en-US"/>
              <a:t>について</a:t>
            </a:r>
          </a:p>
        </p:txBody>
      </p:sp>
      <p:sp>
        <p:nvSpPr>
          <p:cNvPr id="4" name="スライド番号プレースホルダー 3">
            <a:extLst>
              <a:ext uri="{FF2B5EF4-FFF2-40B4-BE49-F238E27FC236}">
                <a16:creationId xmlns:a16="http://schemas.microsoft.com/office/drawing/2014/main" id="{5BA9F15B-24B3-A39D-7FEE-B219689F5378}"/>
              </a:ext>
            </a:extLst>
          </p:cNvPr>
          <p:cNvSpPr>
            <a:spLocks noGrp="1"/>
          </p:cNvSpPr>
          <p:nvPr>
            <p:ph type="sldNum" sz="quarter" idx="12"/>
          </p:nvPr>
        </p:nvSpPr>
        <p:spPr/>
        <p:txBody>
          <a:bodyPr/>
          <a:lstStyle/>
          <a:p>
            <a:pPr>
              <a:defRPr/>
            </a:pPr>
            <a:fld id="{A235EF90-4A2E-483D-8024-7EAC4E40F8E4}" type="slidenum">
              <a:rPr lang="en-US" altLang="ja-JP" smtClean="0"/>
              <a:pPr>
                <a:defRPr/>
              </a:pPr>
              <a:t>14</a:t>
            </a:fld>
            <a:endParaRPr lang="en-US" altLang="ja-JP"/>
          </a:p>
        </p:txBody>
      </p:sp>
      <p:sp>
        <p:nvSpPr>
          <p:cNvPr id="6" name="テキスト プレースホルダー 5">
            <a:extLst>
              <a:ext uri="{FF2B5EF4-FFF2-40B4-BE49-F238E27FC236}">
                <a16:creationId xmlns:a16="http://schemas.microsoft.com/office/drawing/2014/main" id="{C782AB2C-501A-FEBE-1CC9-21E4BE92096C}"/>
              </a:ext>
            </a:extLst>
          </p:cNvPr>
          <p:cNvSpPr>
            <a:spLocks noGrp="1"/>
          </p:cNvSpPr>
          <p:nvPr>
            <p:ph type="body" sz="quarter" idx="13"/>
          </p:nvPr>
        </p:nvSpPr>
        <p:spPr/>
        <p:txBody>
          <a:bodyPr/>
          <a:lstStyle/>
          <a:p>
            <a:r>
              <a:rPr lang="en-US" altLang="ja-JP"/>
              <a:t>2025</a:t>
            </a:r>
            <a:r>
              <a:rPr lang="ja-JP" altLang="en-US"/>
              <a:t>年</a:t>
            </a:r>
            <a:r>
              <a:rPr lang="en-US" altLang="ja-JP"/>
              <a:t>4</a:t>
            </a:r>
            <a:r>
              <a:rPr lang="ja-JP" altLang="en-US"/>
              <a:t>月から</a:t>
            </a:r>
            <a:r>
              <a:rPr lang="en-US" altLang="ja-JP"/>
              <a:t>FM802 </a:t>
            </a:r>
            <a:r>
              <a:rPr lang="ja-JP" altLang="en-US"/>
              <a:t>と </a:t>
            </a:r>
            <a:r>
              <a:rPr lang="en-US" altLang="ja-JP"/>
              <a:t>FM</a:t>
            </a:r>
            <a:r>
              <a:rPr lang="ja-JP" altLang="en-US"/>
              <a:t> </a:t>
            </a:r>
            <a:r>
              <a:rPr lang="en-US" altLang="ja-JP"/>
              <a:t>COCOLO</a:t>
            </a:r>
            <a:r>
              <a:rPr lang="ja-JP" altLang="en-US"/>
              <a:t>が初の同時放送番組がスタート！</a:t>
            </a:r>
          </a:p>
        </p:txBody>
      </p:sp>
      <p:pic>
        <p:nvPicPr>
          <p:cNvPr id="8" name="図 7">
            <a:extLst>
              <a:ext uri="{FF2B5EF4-FFF2-40B4-BE49-F238E27FC236}">
                <a16:creationId xmlns:a16="http://schemas.microsoft.com/office/drawing/2014/main" id="{86A5EE29-FCB8-8E0A-AC0E-89ABCA19E893}"/>
              </a:ext>
            </a:extLst>
          </p:cNvPr>
          <p:cNvPicPr>
            <a:picLocks noChangeAspect="1"/>
          </p:cNvPicPr>
          <p:nvPr/>
        </p:nvPicPr>
        <p:blipFill>
          <a:blip r:embed="rId3"/>
          <a:stretch>
            <a:fillRect/>
          </a:stretch>
        </p:blipFill>
        <p:spPr>
          <a:xfrm>
            <a:off x="1244266" y="1470874"/>
            <a:ext cx="1833158" cy="464400"/>
          </a:xfrm>
          <a:prstGeom prst="rect">
            <a:avLst/>
          </a:prstGeom>
        </p:spPr>
      </p:pic>
      <p:pic>
        <p:nvPicPr>
          <p:cNvPr id="9" name="図 8">
            <a:extLst>
              <a:ext uri="{FF2B5EF4-FFF2-40B4-BE49-F238E27FC236}">
                <a16:creationId xmlns:a16="http://schemas.microsoft.com/office/drawing/2014/main" id="{4244E83D-157F-F5B0-0F53-84EC02E2B9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1182" y="1379074"/>
            <a:ext cx="1770931" cy="648000"/>
          </a:xfrm>
          <a:prstGeom prst="rect">
            <a:avLst/>
          </a:prstGeom>
        </p:spPr>
      </p:pic>
      <p:sp>
        <p:nvSpPr>
          <p:cNvPr id="12" name="テキスト ボックス 11">
            <a:extLst>
              <a:ext uri="{FF2B5EF4-FFF2-40B4-BE49-F238E27FC236}">
                <a16:creationId xmlns:a16="http://schemas.microsoft.com/office/drawing/2014/main" id="{9832B04A-E0B5-5D71-C8BE-A7FBAA9EEB56}"/>
              </a:ext>
            </a:extLst>
          </p:cNvPr>
          <p:cNvSpPr txBox="1"/>
          <p:nvPr/>
        </p:nvSpPr>
        <p:spPr>
          <a:xfrm>
            <a:off x="1105718" y="2140456"/>
            <a:ext cx="6914415" cy="179170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nSpc>
                <a:spcPct val="150000"/>
              </a:lnSpc>
            </a:pPr>
            <a:r>
              <a:rPr lang="ja-JP" altLang="en-US" sz="1400" b="1" dirty="0">
                <a:solidFill>
                  <a:schemeClr val="tx1">
                    <a:lumMod val="75000"/>
                    <a:lumOff val="25000"/>
                  </a:schemeClr>
                </a:solidFill>
                <a:latin typeface="+mn-ea"/>
              </a:rPr>
              <a:t>関西</a:t>
            </a:r>
            <a:r>
              <a:rPr lang="en-US" altLang="ja-JP" sz="1400" b="1" dirty="0">
                <a:solidFill>
                  <a:schemeClr val="tx1">
                    <a:lumMod val="75000"/>
                    <a:lumOff val="25000"/>
                  </a:schemeClr>
                </a:solidFill>
                <a:latin typeface="+mn-ea"/>
              </a:rPr>
              <a:t>No.1</a:t>
            </a:r>
            <a:r>
              <a:rPr lang="ja-JP" altLang="en-US" sz="1400" b="1" dirty="0">
                <a:solidFill>
                  <a:schemeClr val="tx1">
                    <a:lumMod val="75000"/>
                    <a:lumOff val="25000"/>
                  </a:schemeClr>
                </a:solidFill>
                <a:latin typeface="+mn-ea"/>
              </a:rPr>
              <a:t>＆</a:t>
            </a:r>
            <a:r>
              <a:rPr lang="en-US" altLang="ja-JP" sz="1400" b="1" dirty="0">
                <a:solidFill>
                  <a:schemeClr val="tx1">
                    <a:lumMod val="75000"/>
                    <a:lumOff val="25000"/>
                  </a:schemeClr>
                </a:solidFill>
                <a:latin typeface="+mn-ea"/>
              </a:rPr>
              <a:t>No.2</a:t>
            </a:r>
            <a:r>
              <a:rPr lang="ja-JP" altLang="en-US" sz="1400" b="1" dirty="0">
                <a:solidFill>
                  <a:schemeClr val="tx1">
                    <a:lumMod val="75000"/>
                    <a:lumOff val="25000"/>
                  </a:schemeClr>
                </a:solidFill>
                <a:latin typeface="+mn-ea"/>
              </a:rPr>
              <a:t>の</a:t>
            </a:r>
            <a:r>
              <a:rPr lang="en-US" altLang="ja-JP" sz="1400" b="1" dirty="0">
                <a:solidFill>
                  <a:schemeClr val="tx1">
                    <a:lumMod val="75000"/>
                    <a:lumOff val="25000"/>
                  </a:schemeClr>
                </a:solidFill>
                <a:latin typeface="+mn-ea"/>
              </a:rPr>
              <a:t>FM802</a:t>
            </a:r>
            <a:r>
              <a:rPr lang="ja-JP" altLang="en-US" sz="1400" b="1" dirty="0">
                <a:solidFill>
                  <a:schemeClr val="tx1">
                    <a:lumMod val="75000"/>
                    <a:lumOff val="25000"/>
                  </a:schemeClr>
                </a:solidFill>
                <a:latin typeface="+mn-ea"/>
              </a:rPr>
              <a:t>と</a:t>
            </a:r>
            <a:r>
              <a:rPr lang="en-US" altLang="ja-JP" sz="1400" b="1" dirty="0">
                <a:solidFill>
                  <a:schemeClr val="tx1">
                    <a:lumMod val="75000"/>
                    <a:lumOff val="25000"/>
                  </a:schemeClr>
                </a:solidFill>
                <a:latin typeface="+mn-ea"/>
              </a:rPr>
              <a:t>FM COCOLO</a:t>
            </a:r>
            <a:r>
              <a:rPr lang="ja-JP" altLang="en-US" sz="1400" b="1" dirty="0">
                <a:solidFill>
                  <a:schemeClr val="tx1">
                    <a:lumMod val="75000"/>
                    <a:lumOff val="25000"/>
                  </a:schemeClr>
                </a:solidFill>
                <a:latin typeface="+mn-ea"/>
              </a:rPr>
              <a:t>が、</a:t>
            </a:r>
            <a:endParaRPr lang="en-US" altLang="ja-JP" sz="1400" b="1" dirty="0">
              <a:solidFill>
                <a:schemeClr val="tx1">
                  <a:lumMod val="75000"/>
                  <a:lumOff val="25000"/>
                </a:schemeClr>
              </a:solidFill>
              <a:latin typeface="+mn-ea"/>
            </a:endParaRPr>
          </a:p>
          <a:p>
            <a:pPr>
              <a:lnSpc>
                <a:spcPct val="150000"/>
              </a:lnSpc>
            </a:pPr>
            <a:r>
              <a:rPr lang="ja-JP" altLang="en-US" sz="1400" b="1" u="sng" dirty="0">
                <a:solidFill>
                  <a:schemeClr val="tx1">
                    <a:lumMod val="75000"/>
                    <a:lumOff val="25000"/>
                  </a:schemeClr>
                </a:solidFill>
                <a:latin typeface="+mn-ea"/>
              </a:rPr>
              <a:t>初めて</a:t>
            </a:r>
            <a:r>
              <a:rPr lang="en-US" altLang="ja-JP" sz="1400" b="1" u="sng" dirty="0">
                <a:solidFill>
                  <a:schemeClr val="tx1">
                    <a:lumMod val="75000"/>
                    <a:lumOff val="25000"/>
                  </a:schemeClr>
                </a:solidFill>
                <a:latin typeface="+mn-ea"/>
              </a:rPr>
              <a:t>2</a:t>
            </a:r>
            <a:r>
              <a:rPr lang="ja-JP" altLang="en-US" sz="1400" b="1" u="sng" dirty="0">
                <a:solidFill>
                  <a:schemeClr val="tx1">
                    <a:lumMod val="75000"/>
                    <a:lumOff val="25000"/>
                  </a:schemeClr>
                </a:solidFill>
                <a:latin typeface="+mn-ea"/>
              </a:rPr>
              <a:t>波同時放送をする</a:t>
            </a:r>
            <a:r>
              <a:rPr lang="ja-JP" altLang="en-US" sz="1600" b="1" dirty="0">
                <a:solidFill>
                  <a:srgbClr val="FF0000"/>
                </a:solidFill>
                <a:latin typeface="+mn-ea"/>
              </a:rPr>
              <a:t>「サイマル放送」</a:t>
            </a:r>
            <a:r>
              <a:rPr lang="ja-JP" altLang="en-US" sz="1400" b="1" dirty="0">
                <a:solidFill>
                  <a:schemeClr val="tx1">
                    <a:lumMod val="75000"/>
                    <a:lumOff val="25000"/>
                  </a:schemeClr>
                </a:solidFill>
                <a:latin typeface="+mn-ea"/>
              </a:rPr>
              <a:t>がスタート！</a:t>
            </a:r>
            <a:br>
              <a:rPr lang="ja-JP" altLang="en-US" sz="1400" b="1" dirty="0">
                <a:solidFill>
                  <a:schemeClr val="tx1">
                    <a:lumMod val="75000"/>
                    <a:lumOff val="25000"/>
                  </a:schemeClr>
                </a:solidFill>
                <a:latin typeface="+mn-ea"/>
              </a:rPr>
            </a:br>
            <a:r>
              <a:rPr lang="en-US" altLang="ja-JP" sz="1400" b="1" dirty="0">
                <a:solidFill>
                  <a:schemeClr val="tx1">
                    <a:lumMod val="75000"/>
                    <a:lumOff val="25000"/>
                  </a:schemeClr>
                </a:solidFill>
                <a:latin typeface="+mn-ea"/>
              </a:rPr>
              <a:t>12</a:t>
            </a:r>
            <a:r>
              <a:rPr lang="ja-JP" altLang="en-US" sz="1400" b="1" dirty="0">
                <a:solidFill>
                  <a:schemeClr val="tx1">
                    <a:lumMod val="75000"/>
                    <a:lumOff val="25000"/>
                  </a:schemeClr>
                </a:solidFill>
                <a:latin typeface="+mn-ea"/>
              </a:rPr>
              <a:t>～</a:t>
            </a:r>
            <a:r>
              <a:rPr lang="en-US" altLang="ja-JP" sz="1400" b="1" dirty="0">
                <a:solidFill>
                  <a:schemeClr val="tx1">
                    <a:lumMod val="75000"/>
                    <a:lumOff val="25000"/>
                  </a:schemeClr>
                </a:solidFill>
                <a:latin typeface="+mn-ea"/>
              </a:rPr>
              <a:t>69</a:t>
            </a:r>
            <a:r>
              <a:rPr lang="ja-JP" altLang="en-US" sz="1400" b="1" dirty="0">
                <a:solidFill>
                  <a:schemeClr val="tx1">
                    <a:lumMod val="75000"/>
                    <a:lumOff val="25000"/>
                  </a:schemeClr>
                </a:solidFill>
                <a:latin typeface="+mn-ea"/>
              </a:rPr>
              <a:t>歳のリスナーシェアは</a:t>
            </a:r>
            <a:r>
              <a:rPr lang="en-US" altLang="ja-JP" sz="1400" b="1" dirty="0">
                <a:solidFill>
                  <a:schemeClr val="tx1">
                    <a:lumMod val="75000"/>
                    <a:lumOff val="25000"/>
                  </a:schemeClr>
                </a:solidFill>
                <a:latin typeface="+mn-ea"/>
              </a:rPr>
              <a:t>60.5</a:t>
            </a:r>
            <a:r>
              <a:rPr lang="ja-JP" altLang="en-US" sz="1400" b="1" dirty="0">
                <a:solidFill>
                  <a:schemeClr val="tx1">
                    <a:lumMod val="75000"/>
                    <a:lumOff val="25000"/>
                  </a:schemeClr>
                </a:solidFill>
                <a:latin typeface="+mn-ea"/>
              </a:rPr>
              <a:t>％。</a:t>
            </a:r>
            <a:r>
              <a:rPr lang="ja-JP" altLang="en-US" sz="1600" b="1" dirty="0">
                <a:solidFill>
                  <a:srgbClr val="FF0000"/>
                </a:solidFill>
                <a:latin typeface="+mn-ea"/>
              </a:rPr>
              <a:t>関西のラジオリスナーの過半数</a:t>
            </a:r>
            <a:r>
              <a:rPr lang="ja-JP" altLang="en-US" sz="1400" b="1" dirty="0">
                <a:solidFill>
                  <a:schemeClr val="tx1">
                    <a:lumMod val="75000"/>
                    <a:lumOff val="25000"/>
                  </a:schemeClr>
                </a:solidFill>
                <a:latin typeface="+mn-ea"/>
              </a:rPr>
              <a:t>にリーチ！</a:t>
            </a:r>
            <a:br>
              <a:rPr lang="ja-JP" altLang="en-US" sz="1400" b="1" dirty="0">
                <a:solidFill>
                  <a:schemeClr val="tx1">
                    <a:lumMod val="75000"/>
                    <a:lumOff val="25000"/>
                  </a:schemeClr>
                </a:solidFill>
                <a:latin typeface="+mn-ea"/>
              </a:rPr>
            </a:br>
            <a:r>
              <a:rPr lang="ja-JP" altLang="en-US" sz="1400" b="1" dirty="0">
                <a:solidFill>
                  <a:schemeClr val="tx1">
                    <a:lumMod val="75000"/>
                    <a:lumOff val="25000"/>
                  </a:schemeClr>
                </a:solidFill>
                <a:latin typeface="+mn-ea"/>
              </a:rPr>
              <a:t>自社制作によるサイマル放送を実現できるのは、</a:t>
            </a:r>
            <a:r>
              <a:rPr lang="ja-JP" altLang="en-US" sz="1600" b="1" dirty="0">
                <a:solidFill>
                  <a:srgbClr val="FF0000"/>
                </a:solidFill>
                <a:latin typeface="+mn-ea"/>
              </a:rPr>
              <a:t>全国で</a:t>
            </a:r>
            <a:r>
              <a:rPr lang="en-US" altLang="ja-JP" sz="1600" b="1" dirty="0">
                <a:solidFill>
                  <a:srgbClr val="FF0000"/>
                </a:solidFill>
                <a:latin typeface="+mn-ea"/>
              </a:rPr>
              <a:t>802</a:t>
            </a:r>
            <a:r>
              <a:rPr lang="ja-JP" altLang="en-US" sz="1600" b="1" dirty="0">
                <a:solidFill>
                  <a:srgbClr val="FF0000"/>
                </a:solidFill>
                <a:latin typeface="+mn-ea"/>
              </a:rPr>
              <a:t>／</a:t>
            </a:r>
            <a:r>
              <a:rPr lang="en-US" altLang="ja-JP" sz="1600" b="1" dirty="0">
                <a:solidFill>
                  <a:srgbClr val="FF0000"/>
                </a:solidFill>
                <a:latin typeface="+mn-ea"/>
              </a:rPr>
              <a:t>COCOLO</a:t>
            </a:r>
            <a:r>
              <a:rPr lang="ja-JP" altLang="en-US" sz="1600" b="1" dirty="0">
                <a:solidFill>
                  <a:srgbClr val="FF0000"/>
                </a:solidFill>
                <a:latin typeface="+mn-ea"/>
              </a:rPr>
              <a:t>だけ！</a:t>
            </a:r>
            <a:br>
              <a:rPr lang="ja-JP" altLang="en-US" sz="1400" b="1" dirty="0">
                <a:latin typeface="+mn-ea"/>
              </a:rPr>
            </a:br>
            <a:r>
              <a:rPr lang="en-US" altLang="ja-JP" sz="1400" b="1" dirty="0">
                <a:solidFill>
                  <a:schemeClr val="tx1">
                    <a:lumMod val="75000"/>
                    <a:lumOff val="25000"/>
                  </a:schemeClr>
                </a:solidFill>
                <a:latin typeface="+mn-ea"/>
              </a:rPr>
              <a:t>2</a:t>
            </a:r>
            <a:r>
              <a:rPr lang="ja-JP" altLang="en-US" sz="1400" b="1" dirty="0">
                <a:solidFill>
                  <a:schemeClr val="tx1">
                    <a:lumMod val="75000"/>
                    <a:lumOff val="25000"/>
                  </a:schemeClr>
                </a:solidFill>
                <a:latin typeface="+mn-ea"/>
              </a:rPr>
              <a:t>局同時に行うことで、</a:t>
            </a:r>
            <a:r>
              <a:rPr lang="ja-JP" altLang="en-US" sz="1400" b="1" u="sng" dirty="0">
                <a:solidFill>
                  <a:schemeClr val="tx1">
                    <a:lumMod val="75000"/>
                    <a:lumOff val="25000"/>
                  </a:schemeClr>
                </a:solidFill>
                <a:latin typeface="+mn-ea"/>
              </a:rPr>
              <a:t>リーチの母数を大きく拡大</a:t>
            </a:r>
            <a:r>
              <a:rPr lang="ja-JP" altLang="en-US" sz="1400" b="1" dirty="0">
                <a:solidFill>
                  <a:schemeClr val="tx1">
                    <a:lumMod val="75000"/>
                    <a:lumOff val="25000"/>
                  </a:schemeClr>
                </a:solidFill>
                <a:latin typeface="+mn-ea"/>
              </a:rPr>
              <a:t>！</a:t>
            </a:r>
          </a:p>
        </p:txBody>
      </p:sp>
      <p:grpSp>
        <p:nvGrpSpPr>
          <p:cNvPr id="18" name="グループ化 17">
            <a:extLst>
              <a:ext uri="{FF2B5EF4-FFF2-40B4-BE49-F238E27FC236}">
                <a16:creationId xmlns:a16="http://schemas.microsoft.com/office/drawing/2014/main" id="{E050A34E-312C-B8EA-57E0-8375C6FD53B0}"/>
              </a:ext>
            </a:extLst>
          </p:cNvPr>
          <p:cNvGrpSpPr/>
          <p:nvPr/>
        </p:nvGrpSpPr>
        <p:grpSpPr>
          <a:xfrm>
            <a:off x="7406106" y="1785024"/>
            <a:ext cx="4439385" cy="2906773"/>
            <a:chOff x="7752615" y="2814929"/>
            <a:chExt cx="4439385" cy="2906773"/>
          </a:xfrm>
        </p:grpSpPr>
        <p:graphicFrame>
          <p:nvGraphicFramePr>
            <p:cNvPr id="13" name="グラフ 12">
              <a:extLst>
                <a:ext uri="{FF2B5EF4-FFF2-40B4-BE49-F238E27FC236}">
                  <a16:creationId xmlns:a16="http://schemas.microsoft.com/office/drawing/2014/main" id="{C65FE1C0-F4C6-CD00-CB7B-B23BA5D22C46}"/>
                </a:ext>
              </a:extLst>
            </p:cNvPr>
            <p:cNvGraphicFramePr/>
            <p:nvPr>
              <p:extLst>
                <p:ext uri="{D42A27DB-BD31-4B8C-83A1-F6EECF244321}">
                  <p14:modId xmlns:p14="http://schemas.microsoft.com/office/powerpoint/2010/main" val="2661440716"/>
                </p:ext>
              </p:extLst>
            </p:nvPr>
          </p:nvGraphicFramePr>
          <p:xfrm>
            <a:off x="7752615" y="2814929"/>
            <a:ext cx="4439385" cy="2906773"/>
          </p:xfrm>
          <a:graphic>
            <a:graphicData uri="http://schemas.openxmlformats.org/drawingml/2006/chart">
              <c:chart xmlns:c="http://schemas.openxmlformats.org/drawingml/2006/chart" xmlns:r="http://schemas.openxmlformats.org/officeDocument/2006/relationships" r:id="rId5"/>
            </a:graphicData>
          </a:graphic>
        </p:graphicFrame>
        <p:pic>
          <p:nvPicPr>
            <p:cNvPr id="14" name="図 13">
              <a:extLst>
                <a:ext uri="{FF2B5EF4-FFF2-40B4-BE49-F238E27FC236}">
                  <a16:creationId xmlns:a16="http://schemas.microsoft.com/office/drawing/2014/main" id="{809BAD17-170D-4F67-3545-4729EDCC5F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68831" y="3812571"/>
              <a:ext cx="1441526" cy="250906"/>
            </a:xfrm>
            <a:prstGeom prst="rect">
              <a:avLst/>
            </a:prstGeom>
          </p:spPr>
        </p:pic>
      </p:grpSp>
      <p:sp>
        <p:nvSpPr>
          <p:cNvPr id="17" name="Text Box 4">
            <a:extLst>
              <a:ext uri="{FF2B5EF4-FFF2-40B4-BE49-F238E27FC236}">
                <a16:creationId xmlns:a16="http://schemas.microsoft.com/office/drawing/2014/main" id="{2EB19021-18F6-2716-CEF5-E9527828B99A}"/>
              </a:ext>
            </a:extLst>
          </p:cNvPr>
          <p:cNvSpPr txBox="1">
            <a:spLocks noChangeArrowheads="1"/>
          </p:cNvSpPr>
          <p:nvPr/>
        </p:nvSpPr>
        <p:spPr bwMode="auto">
          <a:xfrm>
            <a:off x="7809710" y="4527888"/>
            <a:ext cx="3771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調査機関：ラジオ</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365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調査期間：</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2025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8</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14</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 06:00-24:00 </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調査年齢：男女</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歳</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-69</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歳　調査対象：</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府</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県</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9326C86E-0FC1-E86F-52E7-410361622E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66916" y="4259851"/>
            <a:ext cx="1080000" cy="1080000"/>
          </a:xfrm>
          <a:prstGeom prst="rect">
            <a:avLst/>
          </a:prstGeom>
        </p:spPr>
      </p:pic>
      <p:pic>
        <p:nvPicPr>
          <p:cNvPr id="23" name="図 22">
            <a:extLst>
              <a:ext uri="{FF2B5EF4-FFF2-40B4-BE49-F238E27FC236}">
                <a16:creationId xmlns:a16="http://schemas.microsoft.com/office/drawing/2014/main" id="{9920C8B9-F13D-DF37-10B4-CFD0EAD9A3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85895" y="4259851"/>
            <a:ext cx="1080000" cy="1080000"/>
          </a:xfrm>
          <a:prstGeom prst="rect">
            <a:avLst/>
          </a:prstGeom>
        </p:spPr>
      </p:pic>
      <p:pic>
        <p:nvPicPr>
          <p:cNvPr id="24" name="図 23">
            <a:extLst>
              <a:ext uri="{FF2B5EF4-FFF2-40B4-BE49-F238E27FC236}">
                <a16:creationId xmlns:a16="http://schemas.microsoft.com/office/drawing/2014/main" id="{BA82E095-8355-47C4-17CC-E0043B6548E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47937" y="4259851"/>
            <a:ext cx="1080000" cy="1080000"/>
          </a:xfrm>
          <a:prstGeom prst="rect">
            <a:avLst/>
          </a:prstGeom>
        </p:spPr>
      </p:pic>
      <p:pic>
        <p:nvPicPr>
          <p:cNvPr id="25" name="図 24">
            <a:extLst>
              <a:ext uri="{FF2B5EF4-FFF2-40B4-BE49-F238E27FC236}">
                <a16:creationId xmlns:a16="http://schemas.microsoft.com/office/drawing/2014/main" id="{05C5202D-EB10-5ABA-2132-FA4CEC9C1FC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28958" y="4259851"/>
            <a:ext cx="1080000" cy="1080000"/>
          </a:xfrm>
          <a:prstGeom prst="rect">
            <a:avLst/>
          </a:prstGeom>
        </p:spPr>
      </p:pic>
      <p:sp>
        <p:nvSpPr>
          <p:cNvPr id="27" name="テキスト ボックス 26">
            <a:extLst>
              <a:ext uri="{FF2B5EF4-FFF2-40B4-BE49-F238E27FC236}">
                <a16:creationId xmlns:a16="http://schemas.microsoft.com/office/drawing/2014/main" id="{6D724069-65D2-CF99-4B6F-1B4FEE91A033}"/>
              </a:ext>
            </a:extLst>
          </p:cNvPr>
          <p:cNvSpPr txBox="1"/>
          <p:nvPr/>
        </p:nvSpPr>
        <p:spPr>
          <a:xfrm>
            <a:off x="2347937" y="5347514"/>
            <a:ext cx="1080000" cy="253916"/>
          </a:xfrm>
          <a:prstGeom prst="rect">
            <a:avLst/>
          </a:prstGeom>
          <a:noFill/>
        </p:spPr>
        <p:txBody>
          <a:bodyPr wrap="square">
            <a:spAutoFit/>
          </a:bodyPr>
          <a:lstStyle/>
          <a:p>
            <a:pPr algn="ctr"/>
            <a:r>
              <a:rPr kumimoji="0" lang="ja-JP" altLang="en-US" sz="1050" b="0" i="0" u="none" strike="noStrike" kern="1200" cap="none" spc="0" normalizeH="0" baseline="0" noProof="0">
                <a:ln>
                  <a:noFill/>
                </a:ln>
                <a:solidFill>
                  <a:prstClr val="black"/>
                </a:solidFill>
                <a:effectLst/>
                <a:uLnTx/>
                <a:uFillTx/>
                <a:latin typeface="BIZ UDPゴシック"/>
                <a:ea typeface="BIZ UDPゴシック"/>
                <a:cs typeface="+mn-cs"/>
              </a:rPr>
              <a:t>飯室大吾</a:t>
            </a:r>
            <a:endParaRPr lang="ja-JP" altLang="en-US" sz="2400"/>
          </a:p>
        </p:txBody>
      </p:sp>
      <p:sp>
        <p:nvSpPr>
          <p:cNvPr id="29" name="テキスト ボックス 28">
            <a:extLst>
              <a:ext uri="{FF2B5EF4-FFF2-40B4-BE49-F238E27FC236}">
                <a16:creationId xmlns:a16="http://schemas.microsoft.com/office/drawing/2014/main" id="{B167F7C7-5C5A-024B-A8F8-C5684A7D97FD}"/>
              </a:ext>
            </a:extLst>
          </p:cNvPr>
          <p:cNvSpPr txBox="1"/>
          <p:nvPr/>
        </p:nvSpPr>
        <p:spPr>
          <a:xfrm>
            <a:off x="1128958" y="5347514"/>
            <a:ext cx="1080000" cy="2539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BIZ UDPゴシック"/>
                <a:ea typeface="BIZ UDPゴシック"/>
                <a:cs typeface="+mn-cs"/>
              </a:rPr>
              <a:t>西田新</a:t>
            </a:r>
            <a:endParaRPr kumimoji="0" lang="ja-JP" altLang="en-US" sz="2400" b="0" i="0" u="none" strike="noStrike" kern="1200" cap="none" spc="0" normalizeH="0" baseline="0" noProof="0">
              <a:ln>
                <a:noFill/>
              </a:ln>
              <a:solidFill>
                <a:prstClr val="black"/>
              </a:solidFill>
              <a:effectLst/>
              <a:uLnTx/>
              <a:uFillTx/>
              <a:latin typeface="BIZ UDPゴシック"/>
              <a:ea typeface="BIZ UDPゴシック"/>
              <a:cs typeface="+mn-cs"/>
            </a:endParaRPr>
          </a:p>
        </p:txBody>
      </p:sp>
      <p:sp>
        <p:nvSpPr>
          <p:cNvPr id="31" name="テキスト ボックス 30">
            <a:extLst>
              <a:ext uri="{FF2B5EF4-FFF2-40B4-BE49-F238E27FC236}">
                <a16:creationId xmlns:a16="http://schemas.microsoft.com/office/drawing/2014/main" id="{C1EF0AA5-280F-AA3A-FD41-4E15F8EC1B9E}"/>
              </a:ext>
            </a:extLst>
          </p:cNvPr>
          <p:cNvSpPr txBox="1"/>
          <p:nvPr/>
        </p:nvSpPr>
        <p:spPr>
          <a:xfrm>
            <a:off x="3566916" y="5347514"/>
            <a:ext cx="1080000" cy="253916"/>
          </a:xfrm>
          <a:prstGeom prst="rect">
            <a:avLst/>
          </a:prstGeom>
          <a:noFill/>
        </p:spPr>
        <p:txBody>
          <a:bodyPr wrap="square">
            <a:spAutoFit/>
          </a:bodyPr>
          <a:lstStyle/>
          <a:p>
            <a:pPr algn="ct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深町絵里</a:t>
            </a:r>
            <a:endParaRPr lang="ja-JP" altLang="en-US" sz="2400"/>
          </a:p>
        </p:txBody>
      </p:sp>
      <p:sp>
        <p:nvSpPr>
          <p:cNvPr id="33" name="テキスト ボックス 32">
            <a:extLst>
              <a:ext uri="{FF2B5EF4-FFF2-40B4-BE49-F238E27FC236}">
                <a16:creationId xmlns:a16="http://schemas.microsoft.com/office/drawing/2014/main" id="{C5C003F6-CEA1-91BE-BD37-F08641F6C97B}"/>
              </a:ext>
            </a:extLst>
          </p:cNvPr>
          <p:cNvSpPr txBox="1"/>
          <p:nvPr/>
        </p:nvSpPr>
        <p:spPr>
          <a:xfrm>
            <a:off x="4785895" y="5347514"/>
            <a:ext cx="1080000" cy="253916"/>
          </a:xfrm>
          <a:prstGeom prst="rect">
            <a:avLst/>
          </a:prstGeom>
          <a:noFill/>
        </p:spPr>
        <p:txBody>
          <a:bodyPr wrap="square">
            <a:spAutoFit/>
          </a:bodyPr>
          <a:lstStyle/>
          <a:p>
            <a:pPr algn="ct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伊藤政則</a:t>
            </a:r>
            <a:endParaRPr lang="ja-JP" altLang="en-US" sz="2400"/>
          </a:p>
        </p:txBody>
      </p:sp>
      <p:pic>
        <p:nvPicPr>
          <p:cNvPr id="3" name="図 2" descr="髪の短い女性&#10;&#10;AI 生成コンテンツは誤りを含む可能性があります。">
            <a:extLst>
              <a:ext uri="{FF2B5EF4-FFF2-40B4-BE49-F238E27FC236}">
                <a16:creationId xmlns:a16="http://schemas.microsoft.com/office/drawing/2014/main" id="{8D1F10EC-3E83-F0C6-4662-E348C1C06FA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04874" y="4253817"/>
            <a:ext cx="1080000" cy="1092067"/>
          </a:xfrm>
          <a:prstGeom prst="rect">
            <a:avLst/>
          </a:prstGeom>
        </p:spPr>
      </p:pic>
      <p:sp>
        <p:nvSpPr>
          <p:cNvPr id="5" name="テキスト ボックス 4">
            <a:extLst>
              <a:ext uri="{FF2B5EF4-FFF2-40B4-BE49-F238E27FC236}">
                <a16:creationId xmlns:a16="http://schemas.microsoft.com/office/drawing/2014/main" id="{C4B697A2-B073-28A1-DECC-80B0F998DE58}"/>
              </a:ext>
            </a:extLst>
          </p:cNvPr>
          <p:cNvSpPr txBox="1"/>
          <p:nvPr/>
        </p:nvSpPr>
        <p:spPr>
          <a:xfrm>
            <a:off x="6004874" y="5339851"/>
            <a:ext cx="1080000" cy="253916"/>
          </a:xfrm>
          <a:prstGeom prst="rect">
            <a:avLst/>
          </a:prstGeom>
          <a:noFill/>
        </p:spPr>
        <p:txBody>
          <a:bodyPr wrap="square">
            <a:spAutoFit/>
          </a:bodyPr>
          <a:lstStyle/>
          <a:p>
            <a:pPr algn="ctr"/>
            <a:r>
              <a:rPr kumimoji="1" lang="ja-JP" altLang="en-US" sz="1050" dirty="0">
                <a:solidFill>
                  <a:prstClr val="black">
                    <a:lumMod val="75000"/>
                    <a:lumOff val="25000"/>
                  </a:prstClr>
                </a:solidFill>
                <a:latin typeface="BIZ UDPゴシック"/>
                <a:ea typeface="BIZ UDPゴシック"/>
              </a:rPr>
              <a:t>田中麻希</a:t>
            </a:r>
            <a:endParaRPr lang="ja-JP" altLang="en-US" sz="2400" dirty="0"/>
          </a:p>
        </p:txBody>
      </p:sp>
    </p:spTree>
    <p:extLst>
      <p:ext uri="{BB962C8B-B14F-4D97-AF65-F5344CB8AC3E}">
        <p14:creationId xmlns:p14="http://schemas.microsoft.com/office/powerpoint/2010/main" val="109297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DE23E-5511-7D0A-D430-05124CC2FFCE}"/>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2DD0019-CCC6-3AEB-1FFF-B2CA6F37031F}"/>
              </a:ext>
            </a:extLst>
          </p:cNvPr>
          <p:cNvSpPr>
            <a:spLocks noGrp="1"/>
          </p:cNvSpPr>
          <p:nvPr>
            <p:ph type="body" sz="quarter" idx="13"/>
          </p:nvPr>
        </p:nvSpPr>
        <p:spPr/>
        <p:txBody>
          <a:bodyPr>
            <a:normAutofit/>
          </a:bodyPr>
          <a:lstStyle/>
          <a:p>
            <a:r>
              <a:rPr lang="ja-JP" altLang="en-US"/>
              <a:t>既に話題沸騰中！！番組を通じ、両局リスナーの交流が生まれています！</a:t>
            </a:r>
          </a:p>
        </p:txBody>
      </p:sp>
      <p:sp>
        <p:nvSpPr>
          <p:cNvPr id="2" name="タイトル 1">
            <a:extLst>
              <a:ext uri="{FF2B5EF4-FFF2-40B4-BE49-F238E27FC236}">
                <a16:creationId xmlns:a16="http://schemas.microsoft.com/office/drawing/2014/main" id="{5542EF75-34E3-A672-8B7A-5EEB24345C8D}"/>
              </a:ext>
            </a:extLst>
          </p:cNvPr>
          <p:cNvSpPr>
            <a:spLocks noGrp="1"/>
          </p:cNvSpPr>
          <p:nvPr>
            <p:ph type="title"/>
          </p:nvPr>
        </p:nvSpPr>
        <p:spPr/>
        <p:txBody>
          <a:bodyPr>
            <a:normAutofit/>
          </a:bodyPr>
          <a:lstStyle/>
          <a:p>
            <a:r>
              <a:rPr lang="ja-JP" altLang="en-US"/>
              <a:t>同時放送番組</a:t>
            </a:r>
            <a:r>
              <a:rPr kumimoji="1" lang="en-US" altLang="ja-JP"/>
              <a:t> </a:t>
            </a:r>
            <a:r>
              <a:rPr kumimoji="1" lang="ja-JP" altLang="en-US"/>
              <a:t>について</a:t>
            </a:r>
          </a:p>
        </p:txBody>
      </p:sp>
      <p:sp>
        <p:nvSpPr>
          <p:cNvPr id="4" name="スライド番号プレースホルダー 3">
            <a:extLst>
              <a:ext uri="{FF2B5EF4-FFF2-40B4-BE49-F238E27FC236}">
                <a16:creationId xmlns:a16="http://schemas.microsoft.com/office/drawing/2014/main" id="{A3C478ED-F1F0-BAF4-ECBA-1D886AE5EBAE}"/>
              </a:ext>
            </a:extLst>
          </p:cNvPr>
          <p:cNvSpPr>
            <a:spLocks noGrp="1"/>
          </p:cNvSpPr>
          <p:nvPr>
            <p:ph type="sldNum" sz="quarter" idx="12"/>
          </p:nvPr>
        </p:nvSpPr>
        <p:spPr/>
        <p:txBody>
          <a:bodyPr/>
          <a:lstStyle/>
          <a:p>
            <a:pPr>
              <a:defRPr/>
            </a:pPr>
            <a:fld id="{A235EF90-4A2E-483D-8024-7EAC4E40F8E4}" type="slidenum">
              <a:rPr lang="en-US" altLang="ja-JP" smtClean="0"/>
              <a:pPr>
                <a:defRPr/>
              </a:pPr>
              <a:t>15</a:t>
            </a:fld>
            <a:endParaRPr lang="en-US" altLang="ja-JP"/>
          </a:p>
        </p:txBody>
      </p:sp>
      <p:pic>
        <p:nvPicPr>
          <p:cNvPr id="13" name="図 12">
            <a:extLst>
              <a:ext uri="{FF2B5EF4-FFF2-40B4-BE49-F238E27FC236}">
                <a16:creationId xmlns:a16="http://schemas.microsoft.com/office/drawing/2014/main" id="{CC432EA8-0F2F-9C3B-D1DC-736FF40F006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69788" y="1290423"/>
            <a:ext cx="4104000" cy="4673499"/>
          </a:xfrm>
          <a:prstGeom prst="rect">
            <a:avLst/>
          </a:prstGeom>
        </p:spPr>
      </p:pic>
      <p:pic>
        <p:nvPicPr>
          <p:cNvPr id="16" name="図 15">
            <a:extLst>
              <a:ext uri="{FF2B5EF4-FFF2-40B4-BE49-F238E27FC236}">
                <a16:creationId xmlns:a16="http://schemas.microsoft.com/office/drawing/2014/main" id="{3B3CA9C6-8DC2-A2D0-629F-8C31F6A915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3902" y="4055979"/>
            <a:ext cx="2808000" cy="1474200"/>
          </a:xfrm>
          <a:prstGeom prst="rect">
            <a:avLst/>
          </a:prstGeom>
          <a:effectLst>
            <a:outerShdw blurRad="50800" dist="38100" dir="2700000" algn="tl" rotWithShape="0">
              <a:prstClr val="black">
                <a:alpha val="40000"/>
              </a:prstClr>
            </a:outerShdw>
          </a:effectLst>
        </p:spPr>
      </p:pic>
      <p:pic>
        <p:nvPicPr>
          <p:cNvPr id="20" name="図 19">
            <a:extLst>
              <a:ext uri="{FF2B5EF4-FFF2-40B4-BE49-F238E27FC236}">
                <a16:creationId xmlns:a16="http://schemas.microsoft.com/office/drawing/2014/main" id="{CACE7EAF-2CC0-DB8D-F599-3A1AFE8FD3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6576" y="4055979"/>
            <a:ext cx="2808000" cy="1474200"/>
          </a:xfrm>
          <a:prstGeom prst="rect">
            <a:avLst/>
          </a:prstGeom>
          <a:effectLst>
            <a:outerShdw blurRad="50800" dist="38100" dir="2700000" algn="tl" rotWithShape="0">
              <a:prstClr val="black">
                <a:alpha val="40000"/>
              </a:prstClr>
            </a:outerShdw>
          </a:effectLst>
        </p:spPr>
      </p:pic>
      <p:sp>
        <p:nvSpPr>
          <p:cNvPr id="22" name="正方形/長方形 21">
            <a:extLst>
              <a:ext uri="{FF2B5EF4-FFF2-40B4-BE49-F238E27FC236}">
                <a16:creationId xmlns:a16="http://schemas.microsoft.com/office/drawing/2014/main" id="{5C8BD65D-6F1A-FDE6-238F-0F44B270D7EA}"/>
              </a:ext>
            </a:extLst>
          </p:cNvPr>
          <p:cNvSpPr/>
          <p:nvPr/>
        </p:nvSpPr>
        <p:spPr>
          <a:xfrm>
            <a:off x="1201504" y="1445683"/>
            <a:ext cx="2719917" cy="230632"/>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B93AECAB-BAE2-AAC3-C2B0-E4CFEFB841C0}"/>
              </a:ext>
            </a:extLst>
          </p:cNvPr>
          <p:cNvSpPr/>
          <p:nvPr/>
        </p:nvSpPr>
        <p:spPr>
          <a:xfrm>
            <a:off x="3921421" y="1445683"/>
            <a:ext cx="1101090" cy="423334"/>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845442E-7B24-8FB4-FB3F-BA2B203E1089}"/>
              </a:ext>
            </a:extLst>
          </p:cNvPr>
          <p:cNvSpPr/>
          <p:nvPr/>
        </p:nvSpPr>
        <p:spPr>
          <a:xfrm>
            <a:off x="3359976" y="4102099"/>
            <a:ext cx="557212" cy="406401"/>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D770C9C-BDB6-3EF5-CCD9-C5A822F721EA}"/>
              </a:ext>
            </a:extLst>
          </p:cNvPr>
          <p:cNvSpPr/>
          <p:nvPr/>
        </p:nvSpPr>
        <p:spPr>
          <a:xfrm>
            <a:off x="3359976" y="5326275"/>
            <a:ext cx="557212" cy="432000"/>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43B7A81-9811-608D-0C91-51B34FA92629}"/>
              </a:ext>
            </a:extLst>
          </p:cNvPr>
          <p:cNvSpPr txBox="1"/>
          <p:nvPr/>
        </p:nvSpPr>
        <p:spPr>
          <a:xfrm>
            <a:off x="5182899" y="1368538"/>
            <a:ext cx="4915849" cy="307777"/>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ja-JP" altLang="en-US" sz="1400" b="1" i="0" u="sng" strike="noStrike" kern="1200" cap="none" spc="0" normalizeH="0" baseline="0" noProof="0">
                <a:ln>
                  <a:noFill/>
                </a:ln>
                <a:solidFill>
                  <a:schemeClr val="tx1">
                    <a:lumMod val="75000"/>
                    <a:lumOff val="25000"/>
                  </a:schemeClr>
                </a:solidFill>
                <a:effectLst/>
                <a:uLnTx/>
                <a:uFillTx/>
                <a:latin typeface="+mn-ea"/>
                <a:cs typeface="+mn-cs"/>
              </a:rPr>
              <a:t>関西の早朝を彩る、デュアルミュージックプログラム！</a:t>
            </a:r>
            <a:endParaRPr kumimoji="1" lang="en-US" altLang="ja-JP" sz="1400" b="1" i="0" u="sng" strike="noStrike" kern="1200" cap="none" spc="0" normalizeH="0" baseline="0" noProof="0">
              <a:ln>
                <a:noFill/>
              </a:ln>
              <a:solidFill>
                <a:schemeClr val="tx1">
                  <a:lumMod val="75000"/>
                  <a:lumOff val="25000"/>
                </a:schemeClr>
              </a:solidFill>
              <a:effectLst/>
              <a:uLnTx/>
              <a:uFillTx/>
              <a:latin typeface="+mn-ea"/>
              <a:cs typeface="+mn-cs"/>
            </a:endParaRPr>
          </a:p>
        </p:txBody>
      </p:sp>
      <p:sp>
        <p:nvSpPr>
          <p:cNvPr id="31" name="テキスト ボックス 30">
            <a:extLst>
              <a:ext uri="{FF2B5EF4-FFF2-40B4-BE49-F238E27FC236}">
                <a16:creationId xmlns:a16="http://schemas.microsoft.com/office/drawing/2014/main" id="{0912C968-7D14-977B-95BA-2A38D7155289}"/>
              </a:ext>
            </a:extLst>
          </p:cNvPr>
          <p:cNvSpPr txBox="1"/>
          <p:nvPr/>
        </p:nvSpPr>
        <p:spPr>
          <a:xfrm>
            <a:off x="5182899" y="3702214"/>
            <a:ext cx="5813426" cy="307777"/>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ja-JP" altLang="en-US" sz="1400" b="1" i="0" u="sng" strike="noStrike" kern="1200" cap="none" spc="0" normalizeH="0" baseline="0" noProof="0">
                <a:ln>
                  <a:noFill/>
                </a:ln>
                <a:solidFill>
                  <a:schemeClr val="tx1">
                    <a:lumMod val="75000"/>
                    <a:lumOff val="25000"/>
                  </a:schemeClr>
                </a:solidFill>
                <a:effectLst/>
                <a:uLnTx/>
                <a:uFillTx/>
                <a:latin typeface="+mn-ea"/>
                <a:cs typeface="+mn-cs"/>
              </a:rPr>
              <a:t>洋楽、ハードロック、ヘビメタなど、音楽を深掘りするプログラム！</a:t>
            </a:r>
            <a:endParaRPr kumimoji="1" lang="en-US" altLang="ja-JP" sz="1400" b="1" i="0" u="sng" strike="noStrike" kern="1200" cap="none" spc="0" normalizeH="0" baseline="0" noProof="0">
              <a:ln>
                <a:noFill/>
              </a:ln>
              <a:solidFill>
                <a:schemeClr val="tx1">
                  <a:lumMod val="75000"/>
                  <a:lumOff val="25000"/>
                </a:schemeClr>
              </a:solidFill>
              <a:effectLst/>
              <a:uLnTx/>
              <a:uFillTx/>
              <a:latin typeface="+mn-ea"/>
              <a:cs typeface="+mn-cs"/>
            </a:endParaRPr>
          </a:p>
        </p:txBody>
      </p:sp>
      <p:pic>
        <p:nvPicPr>
          <p:cNvPr id="32" name="図 31">
            <a:extLst>
              <a:ext uri="{FF2B5EF4-FFF2-40B4-BE49-F238E27FC236}">
                <a16:creationId xmlns:a16="http://schemas.microsoft.com/office/drawing/2014/main" id="{C58048F4-A53A-0A07-0032-64565BE310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7274" y="1707250"/>
            <a:ext cx="2808000" cy="1474200"/>
          </a:xfrm>
          <a:prstGeom prst="rect">
            <a:avLst/>
          </a:prstGeom>
          <a:effectLst>
            <a:outerShdw blurRad="50800" dist="38100" dir="2700000" algn="tl" rotWithShape="0">
              <a:prstClr val="black">
                <a:alpha val="40000"/>
              </a:prstClr>
            </a:outerShdw>
          </a:effectLst>
        </p:spPr>
      </p:pic>
      <p:pic>
        <p:nvPicPr>
          <p:cNvPr id="33" name="図 32">
            <a:extLst>
              <a:ext uri="{FF2B5EF4-FFF2-40B4-BE49-F238E27FC236}">
                <a16:creationId xmlns:a16="http://schemas.microsoft.com/office/drawing/2014/main" id="{9957737B-AB7E-7813-8165-6A7CA4045F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96575" y="1707250"/>
            <a:ext cx="2808000" cy="1474200"/>
          </a:xfrm>
          <a:prstGeom prst="rect">
            <a:avLst/>
          </a:prstGeom>
          <a:effectLst>
            <a:outerShdw blurRad="50800" dist="38100" dir="2700000" algn="tl" rotWithShape="0">
              <a:prstClr val="black">
                <a:alpha val="40000"/>
              </a:prstClr>
            </a:outerShdw>
          </a:effectLst>
        </p:spPr>
      </p:pic>
      <p:sp>
        <p:nvSpPr>
          <p:cNvPr id="30" name="テキスト ボックス 29">
            <a:extLst>
              <a:ext uri="{FF2B5EF4-FFF2-40B4-BE49-F238E27FC236}">
                <a16:creationId xmlns:a16="http://schemas.microsoft.com/office/drawing/2014/main" id="{6088545F-7A9E-2540-F418-528E41F383FD}"/>
              </a:ext>
            </a:extLst>
          </p:cNvPr>
          <p:cNvSpPr txBox="1"/>
          <p:nvPr/>
        </p:nvSpPr>
        <p:spPr>
          <a:xfrm>
            <a:off x="8296576" y="5476802"/>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chemeClr val="tx1">
                    <a:lumMod val="75000"/>
                    <a:lumOff val="25000"/>
                  </a:schemeClr>
                </a:solidFill>
                <a:effectLst/>
                <a:uLnTx/>
                <a:uFillTx/>
                <a:latin typeface="+mn-ea"/>
                <a:cs typeface="+mn-cs"/>
              </a:rPr>
              <a:t>「</a:t>
            </a:r>
            <a:r>
              <a:rPr kumimoji="1" lang="en-US" altLang="ja-JP" sz="900" i="0" u="none" strike="noStrike" kern="1200" cap="none" spc="0" normalizeH="0" baseline="0" noProof="0">
                <a:ln>
                  <a:noFill/>
                </a:ln>
                <a:solidFill>
                  <a:schemeClr val="tx1">
                    <a:lumMod val="75000"/>
                    <a:lumOff val="25000"/>
                  </a:schemeClr>
                </a:solidFill>
                <a:effectLst/>
                <a:uLnTx/>
                <a:uFillTx/>
                <a:latin typeface="+mn-ea"/>
                <a:cs typeface="+mn-cs"/>
              </a:rPr>
              <a:t>ROCK ON</a:t>
            </a:r>
            <a:r>
              <a:rPr kumimoji="1" lang="ja-JP" altLang="en-US" sz="900" i="0" u="none" strike="noStrike" kern="1200" cap="none" spc="0" normalizeH="0" baseline="0" noProof="0">
                <a:ln>
                  <a:noFill/>
                </a:ln>
                <a:solidFill>
                  <a:schemeClr val="tx1">
                    <a:lumMod val="75000"/>
                    <a:lumOff val="25000"/>
                  </a:schemeClr>
                </a:solidFill>
                <a:effectLst/>
                <a:uLnTx/>
                <a:uFillTx/>
                <a:latin typeface="+mn-ea"/>
                <a:cs typeface="+mn-cs"/>
              </a:rPr>
              <a:t>」　　　　　　　 </a:t>
            </a:r>
            <a:endParaRPr kumimoji="1" lang="en-US" altLang="ja-JP" sz="900" i="0" u="none" strike="noStrike" kern="1200" cap="none" spc="0" normalizeH="0" baseline="0" noProof="0">
              <a:ln>
                <a:noFill/>
              </a:ln>
              <a:solidFill>
                <a:schemeClr val="tx1">
                  <a:lumMod val="75000"/>
                  <a:lumOff val="25000"/>
                </a:schemeClr>
              </a:solidFill>
              <a:effectLst/>
              <a:uLnTx/>
              <a:uFillTx/>
              <a:latin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chemeClr val="tx1">
                    <a:lumMod val="75000"/>
                    <a:lumOff val="25000"/>
                  </a:schemeClr>
                </a:solidFill>
                <a:effectLst/>
                <a:uLnTx/>
                <a:uFillTx/>
                <a:latin typeface="+mn-ea"/>
                <a:cs typeface="+mn-cs"/>
              </a:rPr>
              <a:t>毎週金曜日 </a:t>
            </a:r>
            <a:r>
              <a:rPr kumimoji="1" lang="en-US" altLang="ja-JP" sz="900" i="0" u="none" strike="noStrike" kern="1200" cap="none" spc="0" normalizeH="0" baseline="0" noProof="0">
                <a:ln>
                  <a:noFill/>
                </a:ln>
                <a:solidFill>
                  <a:schemeClr val="tx1">
                    <a:lumMod val="75000"/>
                    <a:lumOff val="25000"/>
                  </a:schemeClr>
                </a:solidFill>
                <a:effectLst/>
                <a:uLnTx/>
                <a:uFillTx/>
                <a:latin typeface="+mn-ea"/>
                <a:cs typeface="+mn-cs"/>
              </a:rPr>
              <a:t>24:00-27:00  DJ:</a:t>
            </a:r>
            <a:r>
              <a:rPr kumimoji="1" lang="ja-JP" altLang="en-US" sz="900" i="0" u="none" strike="noStrike" kern="1200" cap="none" spc="0" normalizeH="0" baseline="0" noProof="0">
                <a:ln>
                  <a:noFill/>
                </a:ln>
                <a:solidFill>
                  <a:schemeClr val="tx1">
                    <a:lumMod val="75000"/>
                    <a:lumOff val="25000"/>
                  </a:schemeClr>
                </a:solidFill>
                <a:effectLst/>
                <a:uLnTx/>
                <a:uFillTx/>
                <a:latin typeface="+mn-ea"/>
                <a:cs typeface="+mn-cs"/>
              </a:rPr>
              <a:t>伊藤政則</a:t>
            </a:r>
            <a:endParaRPr kumimoji="1" lang="en-US" altLang="ja-JP" sz="900" i="0" u="none" strike="noStrike" kern="1200" cap="none" spc="0" normalizeH="0" baseline="0" noProof="0">
              <a:ln>
                <a:noFill/>
              </a:ln>
              <a:solidFill>
                <a:schemeClr val="tx1">
                  <a:lumMod val="75000"/>
                  <a:lumOff val="25000"/>
                </a:schemeClr>
              </a:solidFill>
              <a:effectLst/>
              <a:uLnTx/>
              <a:uFillTx/>
              <a:latin typeface="+mn-ea"/>
              <a:cs typeface="+mn-cs"/>
            </a:endParaRPr>
          </a:p>
        </p:txBody>
      </p:sp>
      <p:sp>
        <p:nvSpPr>
          <p:cNvPr id="35" name="テキスト ボックス 34">
            <a:extLst>
              <a:ext uri="{FF2B5EF4-FFF2-40B4-BE49-F238E27FC236}">
                <a16:creationId xmlns:a16="http://schemas.microsoft.com/office/drawing/2014/main" id="{398B2641-5910-8FD4-0F48-119332F6417E}"/>
              </a:ext>
            </a:extLst>
          </p:cNvPr>
          <p:cNvSpPr txBox="1"/>
          <p:nvPr/>
        </p:nvSpPr>
        <p:spPr>
          <a:xfrm>
            <a:off x="5397273" y="3125384"/>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ja-JP" altLang="en-US" sz="900"/>
              <a:t>「</a:t>
            </a:r>
            <a:r>
              <a:rPr lang="en-US" altLang="ja-JP" sz="900"/>
              <a:t>DAYBREAK</a:t>
            </a:r>
            <a:r>
              <a:rPr lang="ja-JP" altLang="en-US" sz="900"/>
              <a:t>」　　　　　　</a:t>
            </a:r>
          </a:p>
          <a:p>
            <a:r>
              <a:rPr lang="ja-JP" altLang="en-US" sz="900"/>
              <a:t>毎週月～金曜日 </a:t>
            </a:r>
            <a:r>
              <a:rPr lang="en-US" altLang="ja-JP" sz="900"/>
              <a:t>5:00-6:00</a:t>
            </a:r>
            <a:r>
              <a:rPr lang="ja-JP" altLang="en-US" sz="900"/>
              <a:t>　</a:t>
            </a:r>
            <a:r>
              <a:rPr lang="en-US" altLang="ja-JP" sz="900"/>
              <a:t>DJ </a:t>
            </a:r>
            <a:r>
              <a:rPr lang="ja-JP" altLang="en-US" sz="900"/>
              <a:t>飯室大吾</a:t>
            </a:r>
            <a:r>
              <a:rPr lang="en-US" altLang="ja-JP" sz="900"/>
              <a:t>/</a:t>
            </a:r>
            <a:r>
              <a:rPr lang="ja-JP" altLang="en-US" sz="900"/>
              <a:t>西田新</a:t>
            </a:r>
          </a:p>
        </p:txBody>
      </p:sp>
      <p:sp>
        <p:nvSpPr>
          <p:cNvPr id="37" name="テキスト ボックス 36">
            <a:extLst>
              <a:ext uri="{FF2B5EF4-FFF2-40B4-BE49-F238E27FC236}">
                <a16:creationId xmlns:a16="http://schemas.microsoft.com/office/drawing/2014/main" id="{1A35BFDA-F4D3-61F8-4B14-FC6D70FCA312}"/>
              </a:ext>
            </a:extLst>
          </p:cNvPr>
          <p:cNvSpPr txBox="1"/>
          <p:nvPr/>
        </p:nvSpPr>
        <p:spPr>
          <a:xfrm>
            <a:off x="8296575" y="3125384"/>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WEEKEND PLUS</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毎週</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土～日</a:t>
            </a:r>
            <a:r>
              <a:rPr kumimoji="1" lang="zh-TW"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曜日 </a:t>
            </a:r>
            <a:r>
              <a:rPr kumimoji="1" lang="en-US" altLang="zh-TW"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5:00-7:00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DJ</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田中麻希</a:t>
            </a:r>
            <a:endParaRPr kumimoji="1" lang="en-US" altLang="zh-TW"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9" name="テキスト ボックス 38">
            <a:extLst>
              <a:ext uri="{FF2B5EF4-FFF2-40B4-BE49-F238E27FC236}">
                <a16:creationId xmlns:a16="http://schemas.microsoft.com/office/drawing/2014/main" id="{9DEEDE5B-605A-E009-8B83-FF9D927696D7}"/>
              </a:ext>
            </a:extLst>
          </p:cNvPr>
          <p:cNvSpPr txBox="1"/>
          <p:nvPr/>
        </p:nvSpPr>
        <p:spPr>
          <a:xfrm>
            <a:off x="5413902" y="5476802"/>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RADIO ANTHEMS</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毎週金曜日 </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18:00-20:00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DJ:</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深町絵里</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cxnSp>
        <p:nvCxnSpPr>
          <p:cNvPr id="41" name="直線コネクタ 40">
            <a:extLst>
              <a:ext uri="{FF2B5EF4-FFF2-40B4-BE49-F238E27FC236}">
                <a16:creationId xmlns:a16="http://schemas.microsoft.com/office/drawing/2014/main" id="{2A50C865-AE8E-E15E-3E4E-F69211813DA8}"/>
              </a:ext>
            </a:extLst>
          </p:cNvPr>
          <p:cNvCxnSpPr>
            <a:cxnSpLocks/>
          </p:cNvCxnSpPr>
          <p:nvPr/>
        </p:nvCxnSpPr>
        <p:spPr>
          <a:xfrm flipH="1">
            <a:off x="5299375" y="3604283"/>
            <a:ext cx="5904000" cy="0"/>
          </a:xfrm>
          <a:prstGeom prst="line">
            <a:avLst/>
          </a:prstGeom>
          <a:ln w="3175">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70759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FC13324-A63E-0392-B09B-27FADE5216B0}"/>
              </a:ext>
            </a:extLst>
          </p:cNvPr>
          <p:cNvSpPr>
            <a:spLocks noGrp="1"/>
          </p:cNvSpPr>
          <p:nvPr>
            <p:ph type="title"/>
          </p:nvPr>
        </p:nvSpPr>
        <p:spPr/>
        <p:txBody>
          <a:bodyPr/>
          <a:lstStyle/>
          <a:p>
            <a:r>
              <a:rPr lang="ja-JP" altLang="en-US"/>
              <a:t>サービス一覧</a:t>
            </a:r>
          </a:p>
        </p:txBody>
      </p:sp>
      <p:sp>
        <p:nvSpPr>
          <p:cNvPr id="4" name="スライド番号プレースホルダー 3">
            <a:extLst>
              <a:ext uri="{FF2B5EF4-FFF2-40B4-BE49-F238E27FC236}">
                <a16:creationId xmlns:a16="http://schemas.microsoft.com/office/drawing/2014/main" id="{E4DF066C-8448-5B05-26C2-2FA243C52C01}"/>
              </a:ext>
            </a:extLst>
          </p:cNvPr>
          <p:cNvSpPr>
            <a:spLocks noGrp="1"/>
          </p:cNvSpPr>
          <p:nvPr>
            <p:ph type="sldNum" sz="quarter" idx="12"/>
          </p:nvPr>
        </p:nvSpPr>
        <p:spPr/>
        <p:txBody>
          <a:bodyPr/>
          <a:lstStyle/>
          <a:p>
            <a:fld id="{0A02556B-612F-45EA-8CAE-134C16D722C5}" type="slidenum">
              <a:rPr lang="ja-JP" altLang="en-US" smtClean="0"/>
              <a:pPr/>
              <a:t>16</a:t>
            </a:fld>
            <a:endParaRPr lang="ja-JP" altLang="en-US"/>
          </a:p>
        </p:txBody>
      </p:sp>
      <p:sp>
        <p:nvSpPr>
          <p:cNvPr id="6" name="テキスト プレースホルダー 5">
            <a:extLst>
              <a:ext uri="{FF2B5EF4-FFF2-40B4-BE49-F238E27FC236}">
                <a16:creationId xmlns:a16="http://schemas.microsoft.com/office/drawing/2014/main" id="{62208E9A-6200-AAD8-89E0-FA94C7D534F6}"/>
              </a:ext>
            </a:extLst>
          </p:cNvPr>
          <p:cNvSpPr>
            <a:spLocks noGrp="1"/>
          </p:cNvSpPr>
          <p:nvPr>
            <p:ph type="body" sz="half" idx="2"/>
          </p:nvPr>
        </p:nvSpPr>
        <p:spPr/>
        <p:txBody>
          <a:bodyPr/>
          <a:lstStyle/>
          <a:p>
            <a:r>
              <a:rPr lang="en-US" altLang="ja-JP" dirty="0"/>
              <a:t>04</a:t>
            </a:r>
            <a:endParaRPr lang="ja-JP" altLang="en-US" dirty="0"/>
          </a:p>
        </p:txBody>
      </p:sp>
    </p:spTree>
    <p:extLst>
      <p:ext uri="{BB962C8B-B14F-4D97-AF65-F5344CB8AC3E}">
        <p14:creationId xmlns:p14="http://schemas.microsoft.com/office/powerpoint/2010/main" val="2356665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B14F90F6-EA40-C53E-ACA4-CE5591FB68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6000" y="2349000"/>
            <a:ext cx="3240000" cy="2160000"/>
          </a:xfrm>
          <a:prstGeom prst="roundRect">
            <a:avLst/>
          </a:prstGeom>
          <a:effectLst>
            <a:outerShdw blurRad="50800" dist="38100" dir="2700000" algn="tl" rotWithShape="0">
              <a:prstClr val="black">
                <a:alpha val="40000"/>
              </a:prstClr>
            </a:outerShdw>
          </a:effectLst>
        </p:spPr>
      </p:pic>
      <p:sp>
        <p:nvSpPr>
          <p:cNvPr id="54" name="四角形: 角を丸くする 53">
            <a:extLst>
              <a:ext uri="{FF2B5EF4-FFF2-40B4-BE49-F238E27FC236}">
                <a16:creationId xmlns:a16="http://schemas.microsoft.com/office/drawing/2014/main" id="{885BDAF0-E931-AA9C-E86F-8D3BE5A04680}"/>
              </a:ext>
            </a:extLst>
          </p:cNvPr>
          <p:cNvSpPr/>
          <p:nvPr/>
        </p:nvSpPr>
        <p:spPr>
          <a:xfrm>
            <a:off x="7868651" y="1482291"/>
            <a:ext cx="3157086" cy="184805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スポット</a:t>
            </a:r>
            <a:r>
              <a:rPr kumimoji="1" lang="en-US" altLang="ja-JP"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CM</a:t>
            </a: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・生コマーシャル</a:t>
            </a:r>
          </a:p>
        </p:txBody>
      </p:sp>
      <p:sp>
        <p:nvSpPr>
          <p:cNvPr id="31" name="四角形: 角を丸くする 30">
            <a:extLst>
              <a:ext uri="{FF2B5EF4-FFF2-40B4-BE49-F238E27FC236}">
                <a16:creationId xmlns:a16="http://schemas.microsoft.com/office/drawing/2014/main" id="{00629CBA-F52B-9C87-D157-07C9C2D2FF34}"/>
              </a:ext>
            </a:extLst>
          </p:cNvPr>
          <p:cNvSpPr/>
          <p:nvPr/>
        </p:nvSpPr>
        <p:spPr>
          <a:xfrm>
            <a:off x="1166263" y="3742891"/>
            <a:ext cx="3157086" cy="184805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時報・インフォメーション提供</a:t>
            </a:r>
          </a:p>
        </p:txBody>
      </p:sp>
      <p:sp>
        <p:nvSpPr>
          <p:cNvPr id="29" name="四角形: 角を丸くする 28">
            <a:extLst>
              <a:ext uri="{FF2B5EF4-FFF2-40B4-BE49-F238E27FC236}">
                <a16:creationId xmlns:a16="http://schemas.microsoft.com/office/drawing/2014/main" id="{A0A26EEB-EF6D-7A70-6D68-6A3FF517BFA6}"/>
              </a:ext>
            </a:extLst>
          </p:cNvPr>
          <p:cNvSpPr/>
          <p:nvPr/>
        </p:nvSpPr>
        <p:spPr>
          <a:xfrm>
            <a:off x="1166263" y="1482291"/>
            <a:ext cx="3157086" cy="201317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番組コーナー提供・特番</a:t>
            </a:r>
          </a:p>
        </p:txBody>
      </p:sp>
      <p:sp>
        <p:nvSpPr>
          <p:cNvPr id="6" name="テキスト プレースホルダー 5">
            <a:extLst>
              <a:ext uri="{FF2B5EF4-FFF2-40B4-BE49-F238E27FC236}">
                <a16:creationId xmlns:a16="http://schemas.microsoft.com/office/drawing/2014/main" id="{021A9557-6FBD-0A3F-77D4-4923D6C56469}"/>
              </a:ext>
            </a:extLst>
          </p:cNvPr>
          <p:cNvSpPr>
            <a:spLocks noGrp="1"/>
          </p:cNvSpPr>
          <p:nvPr>
            <p:ph type="body" sz="quarter" idx="13"/>
          </p:nvPr>
        </p:nvSpPr>
        <p:spPr>
          <a:xfrm>
            <a:off x="838200" y="1040177"/>
            <a:ext cx="10515600" cy="345810"/>
          </a:xfrm>
        </p:spPr>
        <p:txBody>
          <a:bodyPr/>
          <a:lstStyle/>
          <a:p>
            <a:r>
              <a:rPr lang="ja-JP" altLang="en-US"/>
              <a:t>電波展開としてのプロモーション</a:t>
            </a:r>
          </a:p>
        </p:txBody>
      </p:sp>
      <p:sp>
        <p:nvSpPr>
          <p:cNvPr id="5" name="タイトル 4">
            <a:extLst>
              <a:ext uri="{FF2B5EF4-FFF2-40B4-BE49-F238E27FC236}">
                <a16:creationId xmlns:a16="http://schemas.microsoft.com/office/drawing/2014/main" id="{879556EA-24A3-16DF-6DE1-DFC23CB051A8}"/>
              </a:ext>
            </a:extLst>
          </p:cNvPr>
          <p:cNvSpPr>
            <a:spLocks noGrp="1"/>
          </p:cNvSpPr>
          <p:nvPr>
            <p:ph type="title"/>
          </p:nvPr>
        </p:nvSpPr>
        <p:spPr>
          <a:xfrm>
            <a:off x="855460" y="511175"/>
            <a:ext cx="5544000" cy="349250"/>
          </a:xfrm>
        </p:spPr>
        <p:txBody>
          <a:bodyPr>
            <a:normAutofit/>
          </a:bodyPr>
          <a:lstStyle/>
          <a:p>
            <a:r>
              <a:rPr lang="ja-JP" altLang="en-US"/>
              <a:t>サービス一覧</a:t>
            </a:r>
          </a:p>
        </p:txBody>
      </p:sp>
      <p:sp>
        <p:nvSpPr>
          <p:cNvPr id="3" name="スライド番号プレースホルダー 2">
            <a:extLst>
              <a:ext uri="{FF2B5EF4-FFF2-40B4-BE49-F238E27FC236}">
                <a16:creationId xmlns:a16="http://schemas.microsoft.com/office/drawing/2014/main" id="{70ACD64D-C4E4-9D13-F3CE-B95FD8585A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02556B-612F-45EA-8CAE-134C16D722C5}" type="slidenum">
              <a:rPr kumimoji="0" lang="ja-JP" altLang="en-US"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ja-JP" altLang="en-US"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pic>
        <p:nvPicPr>
          <p:cNvPr id="20" name="図 19">
            <a:extLst>
              <a:ext uri="{FF2B5EF4-FFF2-40B4-BE49-F238E27FC236}">
                <a16:creationId xmlns:a16="http://schemas.microsoft.com/office/drawing/2014/main" id="{330A9516-DD0F-AB4D-DC57-6F7E7FA0F1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4574" y="1950549"/>
            <a:ext cx="1080000" cy="675000"/>
          </a:xfrm>
          <a:prstGeom prst="rect">
            <a:avLst/>
          </a:prstGeom>
        </p:spPr>
      </p:pic>
      <p:pic>
        <p:nvPicPr>
          <p:cNvPr id="21" name="図 20">
            <a:extLst>
              <a:ext uri="{FF2B5EF4-FFF2-40B4-BE49-F238E27FC236}">
                <a16:creationId xmlns:a16="http://schemas.microsoft.com/office/drawing/2014/main" id="{7B94A5B1-FE89-822C-9F52-C297D20547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90714" y="1950549"/>
            <a:ext cx="1080000" cy="675000"/>
          </a:xfrm>
          <a:prstGeom prst="rect">
            <a:avLst/>
          </a:prstGeom>
        </p:spPr>
      </p:pic>
      <p:pic>
        <p:nvPicPr>
          <p:cNvPr id="24" name="図 23">
            <a:extLst>
              <a:ext uri="{FF2B5EF4-FFF2-40B4-BE49-F238E27FC236}">
                <a16:creationId xmlns:a16="http://schemas.microsoft.com/office/drawing/2014/main" id="{B13A2403-2861-8D73-F9AE-9296A9893A45}"/>
              </a:ext>
            </a:extLst>
          </p:cNvPr>
          <p:cNvPicPr>
            <a:picLocks noChangeAspect="1"/>
          </p:cNvPicPr>
          <p:nvPr/>
        </p:nvPicPr>
        <p:blipFill>
          <a:blip r:embed="rId6" cstate="screen">
            <a:duotone>
              <a:schemeClr val="accent5">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53529" y1="52353" x2="53529" y2="52353"/>
                        <a14:foregroundMark x1="28824" y1="54412" x2="28824" y2="54412"/>
                      </a14:backgroundRemoval>
                    </a14:imgEffect>
                  </a14:imgLayer>
                </a14:imgProps>
              </a:ext>
              <a:ext uri="{28A0092B-C50C-407E-A947-70E740481C1C}">
                <a14:useLocalDpi xmlns:a14="http://schemas.microsoft.com/office/drawing/2010/main"/>
              </a:ext>
            </a:extLst>
          </a:blip>
          <a:stretch>
            <a:fillRect/>
          </a:stretch>
        </p:blipFill>
        <p:spPr>
          <a:xfrm>
            <a:off x="1859100" y="4367964"/>
            <a:ext cx="720000" cy="720000"/>
          </a:xfrm>
          <a:prstGeom prst="rect">
            <a:avLst/>
          </a:prstGeom>
        </p:spPr>
      </p:pic>
      <p:pic>
        <p:nvPicPr>
          <p:cNvPr id="26" name="図 25">
            <a:extLst>
              <a:ext uri="{FF2B5EF4-FFF2-40B4-BE49-F238E27FC236}">
                <a16:creationId xmlns:a16="http://schemas.microsoft.com/office/drawing/2014/main" id="{1B57AECC-BF33-76C9-101A-A4E135D6A37F}"/>
              </a:ext>
            </a:extLst>
          </p:cNvPr>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577421" y="4368800"/>
            <a:ext cx="720000" cy="718329"/>
          </a:xfrm>
          <a:prstGeom prst="rect">
            <a:avLst/>
          </a:prstGeom>
        </p:spPr>
      </p:pic>
      <p:pic>
        <p:nvPicPr>
          <p:cNvPr id="27" name="図 26">
            <a:extLst>
              <a:ext uri="{FF2B5EF4-FFF2-40B4-BE49-F238E27FC236}">
                <a16:creationId xmlns:a16="http://schemas.microsoft.com/office/drawing/2014/main" id="{CED836A3-0784-1A79-45EA-6E9296975265}"/>
              </a:ext>
            </a:extLst>
          </p:cNvPr>
          <p:cNvPicPr>
            <a:picLocks noChangeAspect="1"/>
          </p:cNvPicPr>
          <p:nvPr/>
        </p:nvPicPr>
        <p:blipFill>
          <a:blip r:embed="rId9" cstate="screen">
            <a:duotone>
              <a:schemeClr val="accent5">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39333" y1="37167" x2="39333" y2="37167"/>
                        <a14:foregroundMark x1="19500" y1="37833" x2="19500" y2="37833"/>
                        <a14:foregroundMark x1="81500" y1="37667" x2="81500" y2="37667"/>
                      </a14:backgroundRemoval>
                    </a14:imgEffect>
                  </a14:imgLayer>
                </a14:imgProps>
              </a:ext>
              <a:ext uri="{28A0092B-C50C-407E-A947-70E740481C1C}">
                <a14:useLocalDpi xmlns:a14="http://schemas.microsoft.com/office/drawing/2010/main"/>
              </a:ext>
            </a:extLst>
          </a:blip>
          <a:stretch>
            <a:fillRect/>
          </a:stretch>
        </p:blipFill>
        <p:spPr>
          <a:xfrm>
            <a:off x="3333230" y="4277964"/>
            <a:ext cx="900000" cy="900000"/>
          </a:xfrm>
          <a:prstGeom prst="rect">
            <a:avLst/>
          </a:prstGeom>
        </p:spPr>
      </p:pic>
      <p:cxnSp>
        <p:nvCxnSpPr>
          <p:cNvPr id="38" name="コネクタ: カギ線 37">
            <a:extLst>
              <a:ext uri="{FF2B5EF4-FFF2-40B4-BE49-F238E27FC236}">
                <a16:creationId xmlns:a16="http://schemas.microsoft.com/office/drawing/2014/main" id="{7AA3C964-C772-0B50-5A0A-23478E29D267}"/>
              </a:ext>
            </a:extLst>
          </p:cNvPr>
          <p:cNvCxnSpPr>
            <a:cxnSpLocks/>
          </p:cNvCxnSpPr>
          <p:nvPr/>
        </p:nvCxnSpPr>
        <p:spPr>
          <a:xfrm>
            <a:off x="4323349" y="198755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2" name="コネクタ: カギ線 51">
            <a:extLst>
              <a:ext uri="{FF2B5EF4-FFF2-40B4-BE49-F238E27FC236}">
                <a16:creationId xmlns:a16="http://schemas.microsoft.com/office/drawing/2014/main" id="{E86B2E37-6D9B-13DD-C707-279BCEFFD49E}"/>
              </a:ext>
            </a:extLst>
          </p:cNvPr>
          <p:cNvCxnSpPr>
            <a:cxnSpLocks/>
          </p:cNvCxnSpPr>
          <p:nvPr/>
        </p:nvCxnSpPr>
        <p:spPr>
          <a:xfrm flipV="1">
            <a:off x="4323348" y="450900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3" name="コネクタ: カギ線 52">
            <a:extLst>
              <a:ext uri="{FF2B5EF4-FFF2-40B4-BE49-F238E27FC236}">
                <a16:creationId xmlns:a16="http://schemas.microsoft.com/office/drawing/2014/main" id="{86AED633-88A5-8417-9648-1F04BC16F944}"/>
              </a:ext>
            </a:extLst>
          </p:cNvPr>
          <p:cNvCxnSpPr>
            <a:cxnSpLocks/>
          </p:cNvCxnSpPr>
          <p:nvPr/>
        </p:nvCxnSpPr>
        <p:spPr>
          <a:xfrm flipH="1">
            <a:off x="6807766" y="198755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55" name="四角形: 角を丸くする 54">
            <a:extLst>
              <a:ext uri="{FF2B5EF4-FFF2-40B4-BE49-F238E27FC236}">
                <a16:creationId xmlns:a16="http://schemas.microsoft.com/office/drawing/2014/main" id="{7410FDAD-E517-5346-C4FD-D4CCF025DEC8}"/>
              </a:ext>
            </a:extLst>
          </p:cNvPr>
          <p:cNvSpPr/>
          <p:nvPr/>
        </p:nvSpPr>
        <p:spPr>
          <a:xfrm>
            <a:off x="7905225" y="3803939"/>
            <a:ext cx="3157086" cy="184805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その他</a:t>
            </a:r>
            <a:endParaRPr kumimoji="1" lang="en-US" altLang="ja-JP"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endParaRPr>
          </a:p>
        </p:txBody>
      </p:sp>
      <p:cxnSp>
        <p:nvCxnSpPr>
          <p:cNvPr id="56" name="コネクタ: カギ線 55">
            <a:extLst>
              <a:ext uri="{FF2B5EF4-FFF2-40B4-BE49-F238E27FC236}">
                <a16:creationId xmlns:a16="http://schemas.microsoft.com/office/drawing/2014/main" id="{8142A171-2468-A987-0A3A-8AA075AF3CAD}"/>
              </a:ext>
            </a:extLst>
          </p:cNvPr>
          <p:cNvCxnSpPr>
            <a:cxnSpLocks/>
          </p:cNvCxnSpPr>
          <p:nvPr/>
        </p:nvCxnSpPr>
        <p:spPr>
          <a:xfrm flipH="1" flipV="1">
            <a:off x="6807765" y="450900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pic>
        <p:nvPicPr>
          <p:cNvPr id="57" name="図 56">
            <a:extLst>
              <a:ext uri="{FF2B5EF4-FFF2-40B4-BE49-F238E27FC236}">
                <a16:creationId xmlns:a16="http://schemas.microsoft.com/office/drawing/2014/main" id="{B2FC4604-A476-962C-5E24-1C39C59A8F3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87620" y="2134324"/>
            <a:ext cx="1440000" cy="961043"/>
          </a:xfrm>
          <a:prstGeom prst="roundRect">
            <a:avLst/>
          </a:prstGeom>
        </p:spPr>
      </p:pic>
      <p:sp>
        <p:nvSpPr>
          <p:cNvPr id="58" name="テキスト ボックス 57">
            <a:extLst>
              <a:ext uri="{FF2B5EF4-FFF2-40B4-BE49-F238E27FC236}">
                <a16:creationId xmlns:a16="http://schemas.microsoft.com/office/drawing/2014/main" id="{F1D917A3-39AE-4CF3-682D-32E15BF1BD23}"/>
              </a:ext>
            </a:extLst>
          </p:cNvPr>
          <p:cNvSpPr txBox="1"/>
          <p:nvPr/>
        </p:nvSpPr>
        <p:spPr>
          <a:xfrm>
            <a:off x="1352446" y="5097289"/>
            <a:ext cx="278473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時報　　　ニュース　　　天気情報　　　　交通情報</a:t>
            </a:r>
          </a:p>
        </p:txBody>
      </p:sp>
      <p:pic>
        <p:nvPicPr>
          <p:cNvPr id="60" name="図 59">
            <a:extLst>
              <a:ext uri="{FF2B5EF4-FFF2-40B4-BE49-F238E27FC236}">
                <a16:creationId xmlns:a16="http://schemas.microsoft.com/office/drawing/2014/main" id="{70F6839A-AE73-D7BC-B2E5-03438486097A}"/>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9483768" y="2134324"/>
            <a:ext cx="1440000" cy="961043"/>
          </a:xfrm>
          <a:prstGeom prst="roundRect">
            <a:avLst/>
          </a:prstGeom>
        </p:spPr>
      </p:pic>
      <p:pic>
        <p:nvPicPr>
          <p:cNvPr id="63" name="図 62">
            <a:extLst>
              <a:ext uri="{FF2B5EF4-FFF2-40B4-BE49-F238E27FC236}">
                <a16:creationId xmlns:a16="http://schemas.microsoft.com/office/drawing/2014/main" id="{3D3E2456-920E-B333-B3E3-BDFAF5770DBE}"/>
              </a:ext>
            </a:extLst>
          </p:cNvPr>
          <p:cNvPicPr>
            <a:picLocks noChangeAspect="1"/>
          </p:cNvPicPr>
          <p:nvPr/>
        </p:nvPicPr>
        <p:blipFill>
          <a:blip r:embed="rId13" cstate="screen">
            <a:duotone>
              <a:srgbClr val="5B9BD5">
                <a:shade val="45000"/>
                <a:satMod val="135000"/>
              </a:srgbClr>
              <a:prstClr val="white"/>
            </a:duotone>
            <a:extLst>
              <a:ext uri="{BEBA8EAE-BF5A-486C-A8C5-ECC9F3942E4B}">
                <a14:imgProps xmlns:a14="http://schemas.microsoft.com/office/drawing/2010/main">
                  <a14:imgLayer r:embed="rId14">
                    <a14:imgEffect>
                      <a14:backgroundRemoval t="0" b="97949" l="0" r="98462">
                        <a14:foregroundMark x1="8152" y1="31779" x2="8152" y2="31779"/>
                        <a14:foregroundMark x1="34565" y1="8460" x2="10435" y2="26898"/>
                        <a14:foregroundMark x1="21196" y1="13991" x2="21196" y2="13991"/>
                        <a14:foregroundMark x1="16848" y1="16377" x2="4891" y2="41649"/>
                        <a14:foregroundMark x1="4891" y1="42733" x2="6304" y2="64967"/>
                        <a14:foregroundMark x1="50652" y1="25163" x2="50870" y2="46746"/>
                        <a14:foregroundMark x1="50870" y1="46746" x2="61304" y2="59544"/>
                        <a14:foregroundMark x1="47174" y1="31996" x2="47174" y2="31996"/>
                        <a14:foregroundMark x1="47283" y1="29826" x2="47283" y2="36659"/>
                        <a14:foregroundMark x1="53696" y1="38720" x2="53696" y2="38720"/>
                        <a14:foregroundMark x1="53804" y1="37527" x2="53804" y2="39154"/>
                        <a14:foregroundMark x1="71087" y1="12690" x2="91087" y2="27874"/>
                        <a14:foregroundMark x1="91087" y1="27874" x2="95761" y2="38720"/>
                        <a14:foregroundMark x1="95761" y1="38720" x2="95761" y2="39262"/>
                        <a14:foregroundMark x1="29783" y1="7158" x2="51304" y2="5965"/>
                        <a14:foregroundMark x1="51304" y1="5965" x2="70978" y2="9002"/>
                        <a14:foregroundMark x1="63152" y1="4230" x2="50109" y2="2278"/>
                        <a14:foregroundMark x1="50109" y1="2278" x2="25435" y2="9002"/>
                        <a14:foregroundMark x1="26957" y1="9002" x2="20217" y2="13015"/>
                        <a14:foregroundMark x1="20217" y1="13015" x2="7174" y2="35141"/>
                        <a14:foregroundMark x1="7174" y1="35141" x2="2283" y2="53145"/>
                        <a14:foregroundMark x1="4783" y1="58134" x2="15652" y2="77766"/>
                        <a14:foregroundMark x1="15652" y1="77766" x2="30870" y2="89805"/>
                        <a14:foregroundMark x1="30870" y1="89805" x2="35543" y2="91757"/>
                        <a14:foregroundMark x1="28043" y1="90672" x2="54022" y2="94143"/>
                        <a14:foregroundMark x1="54022" y1="94143" x2="67174" y2="93167"/>
                        <a14:foregroundMark x1="67174" y1="93167" x2="75870" y2="89913"/>
                        <a14:foregroundMark x1="61630" y1="92516" x2="83043" y2="80694"/>
                        <a14:foregroundMark x1="83043" y1="80694" x2="91304" y2="69631"/>
                        <a14:foregroundMark x1="93913" y1="37093" x2="96522" y2="62148"/>
                        <a14:foregroundMark x1="94239" y1="65727" x2="87391" y2="78091"/>
                        <a14:foregroundMark x1="87391" y1="78091" x2="87065" y2="78416"/>
                        <a14:foregroundMark x1="66848" y1="90998" x2="45435" y2="96095"/>
                        <a14:foregroundMark x1="86413" y1="71041" x2="85870" y2="74403"/>
                        <a14:foregroundMark x1="91087" y1="76898" x2="92065" y2="76573"/>
                        <a14:foregroundMark x1="52308" y1="97436" x2="52308" y2="97436"/>
                        <a14:foregroundMark x1="23590" y1="8718" x2="23590" y2="8718"/>
                        <a14:foregroundMark x1="23590" y1="8718" x2="23590" y2="8718"/>
                        <a14:foregroundMark x1="23077" y1="8718" x2="24615" y2="8718"/>
                        <a14:foregroundMark x1="23077" y1="8205" x2="23077" y2="8205"/>
                        <a14:foregroundMark x1="23590" y1="8205" x2="23590" y2="8205"/>
                        <a14:foregroundMark x1="23590" y1="8205" x2="24615" y2="9231"/>
                        <a14:foregroundMark x1="46154" y1="31282" x2="46154" y2="28718"/>
                        <a14:foregroundMark x1="98974" y1="49231" x2="98974" y2="49231"/>
                        <a14:foregroundMark x1="49744" y1="0" x2="49744" y2="0"/>
                        <a14:foregroundMark x1="44615" y1="513" x2="44615" y2="513"/>
                        <a14:foregroundMark x1="44103" y1="513" x2="44103" y2="513"/>
                        <a14:foregroundMark x1="22051" y1="9744" x2="23077" y2="8205"/>
                        <a14:foregroundMark x1="85128" y1="70769" x2="85128" y2="70769"/>
                        <a14:foregroundMark x1="86154" y1="70769" x2="86154" y2="70769"/>
                        <a14:foregroundMark x1="88205" y1="69744" x2="86667" y2="70769"/>
                        <a14:foregroundMark x1="86667" y1="70769" x2="86667" y2="70769"/>
                        <a14:foregroundMark x1="86667" y1="70769" x2="86667" y2="70769"/>
                        <a14:foregroundMark x1="85641" y1="70769" x2="86667" y2="70256"/>
                        <a14:foregroundMark x1="91282" y1="76923" x2="91282" y2="76923"/>
                        <a14:foregroundMark x1="0" y1="47692" x2="0" y2="47692"/>
                        <a14:foregroundMark x1="23077" y1="8718" x2="24615" y2="7692"/>
                        <a14:foregroundMark x1="54359" y1="1026" x2="51795" y2="0"/>
                        <a14:foregroundMark x1="37949" y1="97949" x2="35385" y2="93846"/>
                        <a14:backgroundMark x1="25761" y1="31887" x2="31739" y2="62690"/>
                        <a14:backgroundMark x1="91845" y1="76988" x2="93152" y2="78308"/>
                        <a14:backgroundMark x1="54393" y1="39154" x2="85657" y2="70736"/>
                        <a14:backgroundMark x1="30489" y1="15006" x2="45160" y2="29826"/>
                        <a14:backgroundMark x1="23270" y1="7713" x2="23455" y2="7901"/>
                        <a14:backgroundMark x1="22935" y1="7375" x2="22967" y2="7407"/>
                        <a14:backgroundMark x1="93152" y1="78308" x2="93152" y2="78308"/>
                      </a14:backgroundRemoval>
                    </a14:imgEffect>
                  </a14:imgLayer>
                </a14:imgProps>
              </a:ext>
              <a:ext uri="{28A0092B-C50C-407E-A947-70E740481C1C}">
                <a14:useLocalDpi xmlns:a14="http://schemas.microsoft.com/office/drawing/2010/main"/>
              </a:ext>
            </a:extLst>
          </a:blip>
          <a:stretch>
            <a:fillRect/>
          </a:stretch>
        </p:blipFill>
        <p:spPr>
          <a:xfrm>
            <a:off x="1319099" y="4457378"/>
            <a:ext cx="540000" cy="541175"/>
          </a:xfrm>
          <a:prstGeom prst="rect">
            <a:avLst/>
          </a:prstGeom>
        </p:spPr>
      </p:pic>
      <p:pic>
        <p:nvPicPr>
          <p:cNvPr id="1024" name="図 1023">
            <a:extLst>
              <a:ext uri="{FF2B5EF4-FFF2-40B4-BE49-F238E27FC236}">
                <a16:creationId xmlns:a16="http://schemas.microsoft.com/office/drawing/2014/main" id="{5951A2A4-9623-D65E-F19C-AD25C7CFE696}"/>
              </a:ext>
            </a:extLst>
          </p:cNvPr>
          <p:cNvPicPr>
            <a:picLocks noChangeAspect="1"/>
          </p:cNvPicPr>
          <p:nvPr/>
        </p:nvPicPr>
        <p:blipFill>
          <a:blip r:embed="rId15" cstate="screen">
            <a:duotone>
              <a:schemeClr val="accent5">
                <a:shade val="45000"/>
                <a:satMod val="135000"/>
              </a:schemeClr>
              <a:prstClr val="white"/>
            </a:duotone>
            <a:extLst>
              <a:ext uri="{BEBA8EAE-BF5A-486C-A8C5-ECC9F3942E4B}">
                <a14:imgProps xmlns:a14="http://schemas.microsoft.com/office/drawing/2010/main">
                  <a14:imgLayer r:embed="rId16">
                    <a14:imgEffect>
                      <a14:backgroundRemoval t="10000" b="90000" l="10000" r="90000">
                        <a14:foregroundMark x1="38000" y1="67000" x2="38000" y2="67000"/>
                        <a14:foregroundMark x1="73667" y1="71000" x2="73667" y2="71000"/>
                      </a14:backgroundRemoval>
                    </a14:imgEffect>
                  </a14:imgLayer>
                </a14:imgProps>
              </a:ext>
              <a:ext uri="{28A0092B-C50C-407E-A947-70E740481C1C}">
                <a14:useLocalDpi xmlns:a14="http://schemas.microsoft.com/office/drawing/2010/main"/>
              </a:ext>
            </a:extLst>
          </a:blip>
          <a:stretch>
            <a:fillRect/>
          </a:stretch>
        </p:blipFill>
        <p:spPr>
          <a:xfrm>
            <a:off x="8352855" y="4300231"/>
            <a:ext cx="720000" cy="720000"/>
          </a:xfrm>
          <a:prstGeom prst="rect">
            <a:avLst/>
          </a:prstGeom>
        </p:spPr>
      </p:pic>
      <p:pic>
        <p:nvPicPr>
          <p:cNvPr id="1025" name="図 1024">
            <a:extLst>
              <a:ext uri="{FF2B5EF4-FFF2-40B4-BE49-F238E27FC236}">
                <a16:creationId xmlns:a16="http://schemas.microsoft.com/office/drawing/2014/main" id="{90098D8B-022A-B7E0-BCFB-393F92AACA72}"/>
              </a:ext>
            </a:extLst>
          </p:cNvPr>
          <p:cNvPicPr>
            <a:picLocks noChangeAspect="1"/>
          </p:cNvPicPr>
          <p:nvPr/>
        </p:nvPicPr>
        <p:blipFill>
          <a:blip r:embed="rId17" cstate="screen">
            <a:duotone>
              <a:schemeClr val="accent5">
                <a:shade val="45000"/>
                <a:satMod val="135000"/>
              </a:schemeClr>
              <a:prstClr val="white"/>
            </a:duotone>
            <a:extLst>
              <a:ext uri="{BEBA8EAE-BF5A-486C-A8C5-ECC9F3942E4B}">
                <a14:imgProps xmlns:a14="http://schemas.microsoft.com/office/drawing/2010/main">
                  <a14:imgLayer r:embed="rId18">
                    <a14:imgEffect>
                      <a14:backgroundRemoval t="10000" b="90000" l="10000" r="90000">
                        <a14:foregroundMark x1="39833" y1="22833" x2="39833" y2="22833"/>
                        <a14:foregroundMark x1="63667" y1="26500" x2="63667" y2="26500"/>
                        <a14:foregroundMark x1="77000" y1="48167" x2="77000" y2="48167"/>
                        <a14:foregroundMark x1="66667" y1="56167" x2="66667" y2="56167"/>
                        <a14:foregroundMark x1="49333" y1="72833" x2="49333" y2="72833"/>
                        <a14:foregroundMark x1="41000" y1="69167" x2="41000" y2="69167"/>
                        <a14:foregroundMark x1="32000" y1="69833" x2="32000" y2="69833"/>
                        <a14:foregroundMark x1="29500" y1="56167" x2="29500" y2="56167"/>
                        <a14:foregroundMark x1="29333" y1="40167" x2="29333" y2="40167"/>
                        <a14:foregroundMark x1="48000" y1="38500" x2="48000" y2="38500"/>
                        <a14:foregroundMark x1="47000" y1="54833" x2="47000" y2="54833"/>
                      </a14:backgroundRemoval>
                    </a14:imgEffect>
                  </a14:imgLayer>
                </a14:imgProps>
              </a:ext>
              <a:ext uri="{28A0092B-C50C-407E-A947-70E740481C1C}">
                <a14:useLocalDpi xmlns:a14="http://schemas.microsoft.com/office/drawing/2010/main"/>
              </a:ext>
            </a:extLst>
          </a:blip>
          <a:stretch>
            <a:fillRect/>
          </a:stretch>
        </p:blipFill>
        <p:spPr>
          <a:xfrm>
            <a:off x="9087194" y="4300231"/>
            <a:ext cx="720000" cy="720000"/>
          </a:xfrm>
          <a:prstGeom prst="rect">
            <a:avLst/>
          </a:prstGeom>
        </p:spPr>
      </p:pic>
      <p:pic>
        <p:nvPicPr>
          <p:cNvPr id="1027" name="図 1026">
            <a:extLst>
              <a:ext uri="{FF2B5EF4-FFF2-40B4-BE49-F238E27FC236}">
                <a16:creationId xmlns:a16="http://schemas.microsoft.com/office/drawing/2014/main" id="{2D27A40A-1354-A9F5-0053-9A4A9886158C}"/>
              </a:ext>
            </a:extLst>
          </p:cNvPr>
          <p:cNvPicPr>
            <a:picLocks noChangeAspect="1"/>
          </p:cNvPicPr>
          <p:nvPr/>
        </p:nvPicPr>
        <p:blipFill>
          <a:blip r:embed="rId1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823461" y="4300231"/>
            <a:ext cx="720000" cy="720000"/>
          </a:xfrm>
          <a:prstGeom prst="rect">
            <a:avLst/>
          </a:prstGeom>
        </p:spPr>
      </p:pic>
      <p:sp>
        <p:nvSpPr>
          <p:cNvPr id="1029" name="テキスト ボックス 1028">
            <a:extLst>
              <a:ext uri="{FF2B5EF4-FFF2-40B4-BE49-F238E27FC236}">
                <a16:creationId xmlns:a16="http://schemas.microsoft.com/office/drawing/2014/main" id="{4427DC0F-B3A6-0C1E-F0B6-593CBDD1B932}"/>
              </a:ext>
            </a:extLst>
          </p:cNvPr>
          <p:cNvSpPr txBox="1"/>
          <p:nvPr/>
        </p:nvSpPr>
        <p:spPr>
          <a:xfrm>
            <a:off x="7920183" y="5004154"/>
            <a:ext cx="305404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リスナーに対して</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プレゼント企画・アンケート実施・メルマガ配信など</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pic>
        <p:nvPicPr>
          <p:cNvPr id="4" name="図 3">
            <a:extLst>
              <a:ext uri="{FF2B5EF4-FFF2-40B4-BE49-F238E27FC236}">
                <a16:creationId xmlns:a16="http://schemas.microsoft.com/office/drawing/2014/main" id="{0D3FD1E7-553D-75FB-0430-96287DF18F8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95808" y="2679558"/>
            <a:ext cx="1078647" cy="677572"/>
          </a:xfrm>
          <a:prstGeom prst="rect">
            <a:avLst/>
          </a:prstGeom>
        </p:spPr>
      </p:pic>
      <p:pic>
        <p:nvPicPr>
          <p:cNvPr id="8" name="図 7">
            <a:extLst>
              <a:ext uri="{FF2B5EF4-FFF2-40B4-BE49-F238E27FC236}">
                <a16:creationId xmlns:a16="http://schemas.microsoft.com/office/drawing/2014/main" id="{B2784578-E812-384E-4844-51E2D313BA2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89633" y="2679558"/>
            <a:ext cx="1086156" cy="673111"/>
          </a:xfrm>
          <a:prstGeom prst="rect">
            <a:avLst/>
          </a:prstGeom>
        </p:spPr>
      </p:pic>
    </p:spTree>
    <p:extLst>
      <p:ext uri="{BB962C8B-B14F-4D97-AF65-F5344CB8AC3E}">
        <p14:creationId xmlns:p14="http://schemas.microsoft.com/office/powerpoint/2010/main" val="90882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31243-825D-3022-BE45-3B533AB1CAD9}"/>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093A2EC1-6FF9-D0F5-38FD-2DD9CA70B5C2}"/>
              </a:ext>
            </a:extLst>
          </p:cNvPr>
          <p:cNvSpPr/>
          <p:nvPr/>
        </p:nvSpPr>
        <p:spPr>
          <a:xfrm>
            <a:off x="6418523" y="1482291"/>
            <a:ext cx="4423144" cy="4365616"/>
          </a:xfrm>
          <a:prstGeom prst="roundRect">
            <a:avLst>
              <a:gd name="adj" fmla="val 5464"/>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イベントでの協賛展開</a:t>
            </a:r>
          </a:p>
        </p:txBody>
      </p:sp>
      <p:pic>
        <p:nvPicPr>
          <p:cNvPr id="13" name="図 12">
            <a:extLst>
              <a:ext uri="{FF2B5EF4-FFF2-40B4-BE49-F238E27FC236}">
                <a16:creationId xmlns:a16="http://schemas.microsoft.com/office/drawing/2014/main" id="{DC1D6596-D025-AAB3-FA92-0D08F6FD4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3667" y="4204822"/>
            <a:ext cx="1350330" cy="900000"/>
          </a:xfrm>
          <a:prstGeom prst="roundRect">
            <a:avLst/>
          </a:prstGeom>
        </p:spPr>
      </p:pic>
      <p:sp>
        <p:nvSpPr>
          <p:cNvPr id="9" name="四角形: 角を丸くする 8">
            <a:extLst>
              <a:ext uri="{FF2B5EF4-FFF2-40B4-BE49-F238E27FC236}">
                <a16:creationId xmlns:a16="http://schemas.microsoft.com/office/drawing/2014/main" id="{7A6D9939-F1ED-F838-315B-214A5065D416}"/>
              </a:ext>
            </a:extLst>
          </p:cNvPr>
          <p:cNvSpPr/>
          <p:nvPr/>
        </p:nvSpPr>
        <p:spPr>
          <a:xfrm>
            <a:off x="1350335" y="1482291"/>
            <a:ext cx="4423144" cy="4365616"/>
          </a:xfrm>
          <a:prstGeom prst="roundRect">
            <a:avLst>
              <a:gd name="adj" fmla="val 5464"/>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公開収録・ライブ</a:t>
            </a:r>
          </a:p>
        </p:txBody>
      </p:sp>
      <p:sp>
        <p:nvSpPr>
          <p:cNvPr id="6" name="テキスト プレースホルダー 5">
            <a:extLst>
              <a:ext uri="{FF2B5EF4-FFF2-40B4-BE49-F238E27FC236}">
                <a16:creationId xmlns:a16="http://schemas.microsoft.com/office/drawing/2014/main" id="{C90C218C-C4FF-530C-371A-2C1BCC2D4907}"/>
              </a:ext>
            </a:extLst>
          </p:cNvPr>
          <p:cNvSpPr>
            <a:spLocks noGrp="1"/>
          </p:cNvSpPr>
          <p:nvPr>
            <p:ph type="body" sz="quarter" idx="13"/>
          </p:nvPr>
        </p:nvSpPr>
        <p:spPr>
          <a:xfrm>
            <a:off x="838200" y="1014050"/>
            <a:ext cx="10515600" cy="345810"/>
          </a:xfrm>
        </p:spPr>
        <p:txBody>
          <a:bodyPr/>
          <a:lstStyle/>
          <a:p>
            <a:r>
              <a:rPr lang="ja-JP" altLang="en-US" dirty="0"/>
              <a:t>イベントとしてのプロモーション</a:t>
            </a:r>
          </a:p>
        </p:txBody>
      </p:sp>
      <p:sp>
        <p:nvSpPr>
          <p:cNvPr id="5" name="タイトル 4">
            <a:extLst>
              <a:ext uri="{FF2B5EF4-FFF2-40B4-BE49-F238E27FC236}">
                <a16:creationId xmlns:a16="http://schemas.microsoft.com/office/drawing/2014/main" id="{AEDAA066-3B86-0F9A-2906-8EAFD13FE13E}"/>
              </a:ext>
            </a:extLst>
          </p:cNvPr>
          <p:cNvSpPr>
            <a:spLocks noGrp="1"/>
          </p:cNvSpPr>
          <p:nvPr>
            <p:ph type="title"/>
          </p:nvPr>
        </p:nvSpPr>
        <p:spPr>
          <a:xfrm>
            <a:off x="855460" y="511175"/>
            <a:ext cx="5544000" cy="349250"/>
          </a:xfrm>
        </p:spPr>
        <p:txBody>
          <a:bodyPr>
            <a:normAutofit/>
          </a:bodyPr>
          <a:lstStyle/>
          <a:p>
            <a:r>
              <a:rPr lang="ja-JP" altLang="en-US"/>
              <a:t>サービス一覧</a:t>
            </a:r>
          </a:p>
        </p:txBody>
      </p:sp>
      <p:sp>
        <p:nvSpPr>
          <p:cNvPr id="3" name="スライド番号プレースホルダー 2">
            <a:extLst>
              <a:ext uri="{FF2B5EF4-FFF2-40B4-BE49-F238E27FC236}">
                <a16:creationId xmlns:a16="http://schemas.microsoft.com/office/drawing/2014/main" id="{2E1563DD-CC53-D0E4-27CD-2C162F5A7B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02556B-612F-45EA-8CAE-134C16D722C5}" type="slidenum">
              <a:rPr kumimoji="0" lang="ja-JP" altLang="en-US"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ja-JP" altLang="en-US"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pic>
        <p:nvPicPr>
          <p:cNvPr id="2" name="図 1">
            <a:extLst>
              <a:ext uri="{FF2B5EF4-FFF2-40B4-BE49-F238E27FC236}">
                <a16:creationId xmlns:a16="http://schemas.microsoft.com/office/drawing/2014/main" id="{188FC83A-FFC5-9BF6-B417-296755BF6C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6030" y="1989000"/>
            <a:ext cx="2768130" cy="1845419"/>
          </a:xfrm>
          <a:prstGeom prst="roundRect">
            <a:avLst/>
          </a:prstGeom>
        </p:spPr>
      </p:pic>
      <p:pic>
        <p:nvPicPr>
          <p:cNvPr id="4" name="図 3">
            <a:extLst>
              <a:ext uri="{FF2B5EF4-FFF2-40B4-BE49-F238E27FC236}">
                <a16:creationId xmlns:a16="http://schemas.microsoft.com/office/drawing/2014/main" id="{37068629-830D-61D8-8E15-7249E834A7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5944" y="1989000"/>
            <a:ext cx="1890000" cy="1260000"/>
          </a:xfrm>
          <a:prstGeom prst="roundRect">
            <a:avLst/>
          </a:prstGeom>
        </p:spPr>
      </p:pic>
      <p:pic>
        <p:nvPicPr>
          <p:cNvPr id="7" name="図 6">
            <a:extLst>
              <a:ext uri="{FF2B5EF4-FFF2-40B4-BE49-F238E27FC236}">
                <a16:creationId xmlns:a16="http://schemas.microsoft.com/office/drawing/2014/main" id="{0F8C2DB6-931C-8276-3315-7891657B94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35147" y="2799000"/>
            <a:ext cx="1889076" cy="1260000"/>
          </a:xfrm>
          <a:prstGeom prst="roundRect">
            <a:avLst/>
          </a:prstGeom>
        </p:spPr>
      </p:pic>
      <p:pic>
        <p:nvPicPr>
          <p:cNvPr id="8" name="図 7">
            <a:extLst>
              <a:ext uri="{FF2B5EF4-FFF2-40B4-BE49-F238E27FC236}">
                <a16:creationId xmlns:a16="http://schemas.microsoft.com/office/drawing/2014/main" id="{88089663-670C-92A1-379F-91C7B37E02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20917" y="3844822"/>
            <a:ext cx="1887638" cy="1260000"/>
          </a:xfrm>
          <a:prstGeom prst="roundRect">
            <a:avLst/>
          </a:prstGeom>
        </p:spPr>
      </p:pic>
      <p:pic>
        <p:nvPicPr>
          <p:cNvPr id="12" name="図 11">
            <a:extLst>
              <a:ext uri="{FF2B5EF4-FFF2-40B4-BE49-F238E27FC236}">
                <a16:creationId xmlns:a16="http://schemas.microsoft.com/office/drawing/2014/main" id="{1A1704F8-31C1-1887-2CAD-9AC62E37F2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61960" y="3918300"/>
            <a:ext cx="1350331" cy="900000"/>
          </a:xfrm>
          <a:prstGeom prst="roundRect">
            <a:avLst/>
          </a:prstGeom>
        </p:spPr>
      </p:pic>
      <p:sp>
        <p:nvSpPr>
          <p:cNvPr id="16" name="テキスト ボックス 15">
            <a:extLst>
              <a:ext uri="{FF2B5EF4-FFF2-40B4-BE49-F238E27FC236}">
                <a16:creationId xmlns:a16="http://schemas.microsoft.com/office/drawing/2014/main" id="{1D806735-838B-A0FB-13E3-C5ED27483027}"/>
              </a:ext>
            </a:extLst>
          </p:cNvPr>
          <p:cNvSpPr txBox="1"/>
          <p:nvPr/>
        </p:nvSpPr>
        <p:spPr>
          <a:xfrm>
            <a:off x="7040558" y="5184617"/>
            <a:ext cx="317907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イベント協賛露出、ブース出店、サンプリング配布 など</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イベント現地でのプロモーションが可能</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17" name="テキスト ボックス 16">
            <a:extLst>
              <a:ext uri="{FF2B5EF4-FFF2-40B4-BE49-F238E27FC236}">
                <a16:creationId xmlns:a16="http://schemas.microsoft.com/office/drawing/2014/main" id="{FCF4130A-D03C-923B-BD27-4D1DD310111F}"/>
              </a:ext>
            </a:extLst>
          </p:cNvPr>
          <p:cNvSpPr txBox="1"/>
          <p:nvPr/>
        </p:nvSpPr>
        <p:spPr>
          <a:xfrm>
            <a:off x="2365909" y="5184617"/>
            <a:ext cx="239200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番組リスナーがリアルイベントで来場し、</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実際の商品や施設に触れる機会を展開</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pic>
        <p:nvPicPr>
          <p:cNvPr id="11" name="図 10">
            <a:extLst>
              <a:ext uri="{FF2B5EF4-FFF2-40B4-BE49-F238E27FC236}">
                <a16:creationId xmlns:a16="http://schemas.microsoft.com/office/drawing/2014/main" id="{64290C81-98C6-FAB8-10D9-D52F3D56D8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82514" y="4165768"/>
            <a:ext cx="1350331" cy="900000"/>
          </a:xfrm>
          <a:prstGeom prst="roundRect">
            <a:avLst/>
          </a:prstGeom>
        </p:spPr>
      </p:pic>
    </p:spTree>
    <p:extLst>
      <p:ext uri="{BB962C8B-B14F-4D97-AF65-F5344CB8AC3E}">
        <p14:creationId xmlns:p14="http://schemas.microsoft.com/office/powerpoint/2010/main" val="543717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D1563-6F8D-83FB-1D05-9A933FBD5F8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491EA431-F84D-D545-253D-946FAC617F53}"/>
              </a:ext>
            </a:extLst>
          </p:cNvPr>
          <p:cNvSpPr>
            <a:spLocks noGrp="1"/>
          </p:cNvSpPr>
          <p:nvPr>
            <p:ph type="title"/>
          </p:nvPr>
        </p:nvSpPr>
        <p:spPr/>
        <p:txBody>
          <a:bodyPr/>
          <a:lstStyle/>
          <a:p>
            <a:r>
              <a:rPr lang="ja-JP" altLang="en-US"/>
              <a:t>ラジオの現在地について</a:t>
            </a:r>
          </a:p>
        </p:txBody>
      </p:sp>
      <p:sp>
        <p:nvSpPr>
          <p:cNvPr id="4" name="スライド番号プレースホルダー 3">
            <a:extLst>
              <a:ext uri="{FF2B5EF4-FFF2-40B4-BE49-F238E27FC236}">
                <a16:creationId xmlns:a16="http://schemas.microsoft.com/office/drawing/2014/main" id="{71F928CA-C279-66A5-383C-3FC4A4102300}"/>
              </a:ext>
            </a:extLst>
          </p:cNvPr>
          <p:cNvSpPr>
            <a:spLocks noGrp="1"/>
          </p:cNvSpPr>
          <p:nvPr>
            <p:ph type="sldNum" sz="quarter" idx="12"/>
          </p:nvPr>
        </p:nvSpPr>
        <p:spPr/>
        <p:txBody>
          <a:bodyPr/>
          <a:lstStyle/>
          <a:p>
            <a:fld id="{0A02556B-612F-45EA-8CAE-134C16D722C5}" type="slidenum">
              <a:rPr lang="ja-JP" altLang="en-US" smtClean="0"/>
              <a:pPr/>
              <a:t>19</a:t>
            </a:fld>
            <a:endParaRPr lang="ja-JP" altLang="en-US"/>
          </a:p>
        </p:txBody>
      </p:sp>
      <p:sp>
        <p:nvSpPr>
          <p:cNvPr id="6" name="テキスト プレースホルダー 5">
            <a:extLst>
              <a:ext uri="{FF2B5EF4-FFF2-40B4-BE49-F238E27FC236}">
                <a16:creationId xmlns:a16="http://schemas.microsoft.com/office/drawing/2014/main" id="{61DF0C55-870E-5D40-A5ED-02E23400BD1D}"/>
              </a:ext>
            </a:extLst>
          </p:cNvPr>
          <p:cNvSpPr>
            <a:spLocks noGrp="1"/>
          </p:cNvSpPr>
          <p:nvPr>
            <p:ph type="body" sz="half" idx="2"/>
          </p:nvPr>
        </p:nvSpPr>
        <p:spPr/>
        <p:txBody>
          <a:bodyPr/>
          <a:lstStyle/>
          <a:p>
            <a:r>
              <a:rPr lang="en-US" altLang="ja-JP" dirty="0"/>
              <a:t>05</a:t>
            </a:r>
            <a:endParaRPr lang="ja-JP" altLang="en-US" dirty="0"/>
          </a:p>
        </p:txBody>
      </p:sp>
    </p:spTree>
    <p:extLst>
      <p:ext uri="{BB962C8B-B14F-4D97-AF65-F5344CB8AC3E}">
        <p14:creationId xmlns:p14="http://schemas.microsoft.com/office/powerpoint/2010/main" val="272366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1F50E0-8B2C-2EA9-D5F3-C023D4F4B4C9}"/>
              </a:ext>
            </a:extLst>
          </p:cNvPr>
          <p:cNvSpPr>
            <a:spLocks noGrp="1"/>
          </p:cNvSpPr>
          <p:nvPr>
            <p:ph type="title"/>
          </p:nvPr>
        </p:nvSpPr>
        <p:spPr>
          <a:xfrm>
            <a:off x="1065405" y="2991978"/>
            <a:ext cx="8376978" cy="874044"/>
          </a:xfrm>
        </p:spPr>
        <p:txBody>
          <a:bodyPr/>
          <a:lstStyle/>
          <a:p>
            <a:r>
              <a:rPr kumimoji="1" lang="ja-JP" altLang="en-US"/>
              <a:t>株式会社</a:t>
            </a:r>
            <a:r>
              <a:rPr kumimoji="1" lang="en-US" altLang="ja-JP"/>
              <a:t>FM802 </a:t>
            </a:r>
            <a:r>
              <a:rPr kumimoji="1" lang="ja-JP" altLang="en-US"/>
              <a:t>について</a:t>
            </a:r>
          </a:p>
        </p:txBody>
      </p:sp>
      <p:sp>
        <p:nvSpPr>
          <p:cNvPr id="3" name="スライド番号プレースホルダー 2">
            <a:extLst>
              <a:ext uri="{FF2B5EF4-FFF2-40B4-BE49-F238E27FC236}">
                <a16:creationId xmlns:a16="http://schemas.microsoft.com/office/drawing/2014/main" id="{064D8779-0C6C-0684-3CDE-3AC2623023BF}"/>
              </a:ext>
            </a:extLst>
          </p:cNvPr>
          <p:cNvSpPr>
            <a:spLocks noGrp="1"/>
          </p:cNvSpPr>
          <p:nvPr>
            <p:ph type="sldNum" sz="quarter" idx="12"/>
          </p:nvPr>
        </p:nvSpPr>
        <p:spPr/>
        <p:txBody>
          <a:bodyPr/>
          <a:lstStyle/>
          <a:p>
            <a:fld id="{0A02556B-612F-45EA-8CAE-134C16D722C5}" type="slidenum">
              <a:rPr lang="ja-JP" altLang="en-US" smtClean="0"/>
              <a:pPr/>
              <a:t>2</a:t>
            </a:fld>
            <a:endParaRPr lang="ja-JP" altLang="en-US"/>
          </a:p>
        </p:txBody>
      </p:sp>
      <p:sp>
        <p:nvSpPr>
          <p:cNvPr id="4" name="テキスト プレースホルダー 3">
            <a:extLst>
              <a:ext uri="{FF2B5EF4-FFF2-40B4-BE49-F238E27FC236}">
                <a16:creationId xmlns:a16="http://schemas.microsoft.com/office/drawing/2014/main" id="{BD2C04E8-29C8-F2FF-2A6F-4C7BAEE59EB4}"/>
              </a:ext>
            </a:extLst>
          </p:cNvPr>
          <p:cNvSpPr>
            <a:spLocks noGrp="1"/>
          </p:cNvSpPr>
          <p:nvPr>
            <p:ph type="body" sz="half" idx="2"/>
          </p:nvPr>
        </p:nvSpPr>
        <p:spPr>
          <a:xfrm>
            <a:off x="7690586" y="3975233"/>
            <a:ext cx="3243714" cy="1536463"/>
          </a:xfrm>
        </p:spPr>
        <p:txBody>
          <a:bodyPr/>
          <a:lstStyle/>
          <a:p>
            <a:pPr algn="r"/>
            <a:r>
              <a:rPr kumimoji="1" lang="ja-JP" altLang="en-US"/>
              <a:t>０１</a:t>
            </a:r>
          </a:p>
        </p:txBody>
      </p:sp>
    </p:spTree>
    <p:extLst>
      <p:ext uri="{BB962C8B-B14F-4D97-AF65-F5344CB8AC3E}">
        <p14:creationId xmlns:p14="http://schemas.microsoft.com/office/powerpoint/2010/main" val="2315427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ローチャート: 結合子 8">
            <a:extLst>
              <a:ext uri="{FF2B5EF4-FFF2-40B4-BE49-F238E27FC236}">
                <a16:creationId xmlns:a16="http://schemas.microsoft.com/office/drawing/2014/main" id="{031749AA-4B41-B1FF-B789-3DE9307FE412}"/>
              </a:ext>
            </a:extLst>
          </p:cNvPr>
          <p:cNvSpPr>
            <a:spLocks noChangeAspect="1"/>
          </p:cNvSpPr>
          <p:nvPr/>
        </p:nvSpPr>
        <p:spPr>
          <a:xfrm>
            <a:off x="3399530"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6" name="テキスト プレースホルダー 5">
            <a:extLst>
              <a:ext uri="{FF2B5EF4-FFF2-40B4-BE49-F238E27FC236}">
                <a16:creationId xmlns:a16="http://schemas.microsoft.com/office/drawing/2014/main" id="{021A9557-6FBD-0A3F-77D4-4923D6C56469}"/>
              </a:ext>
            </a:extLst>
          </p:cNvPr>
          <p:cNvSpPr>
            <a:spLocks noGrp="1"/>
          </p:cNvSpPr>
          <p:nvPr>
            <p:ph type="body" sz="quarter" idx="13"/>
          </p:nvPr>
        </p:nvSpPr>
        <p:spPr/>
        <p:txBody>
          <a:bodyPr/>
          <a:lstStyle/>
          <a:p>
            <a:r>
              <a:rPr lang="en-US" altLang="ja-JP" err="1"/>
              <a:t>radiko</a:t>
            </a:r>
            <a:r>
              <a:rPr lang="ja-JP" altLang="en-US"/>
              <a:t>に関して</a:t>
            </a:r>
          </a:p>
        </p:txBody>
      </p:sp>
      <p:sp>
        <p:nvSpPr>
          <p:cNvPr id="5" name="タイトル 4">
            <a:extLst>
              <a:ext uri="{FF2B5EF4-FFF2-40B4-BE49-F238E27FC236}">
                <a16:creationId xmlns:a16="http://schemas.microsoft.com/office/drawing/2014/main" id="{879556EA-24A3-16DF-6DE1-DFC23CB051A8}"/>
              </a:ext>
            </a:extLst>
          </p:cNvPr>
          <p:cNvSpPr>
            <a:spLocks noGrp="1"/>
          </p:cNvSpPr>
          <p:nvPr>
            <p:ph type="title"/>
          </p:nvPr>
        </p:nvSpPr>
        <p:spPr/>
        <p:txBody>
          <a:bodyPr/>
          <a:lstStyle/>
          <a:p>
            <a:r>
              <a:rPr lang="ja-JP" altLang="en-US"/>
              <a:t>ラジオの現在地について</a:t>
            </a:r>
          </a:p>
        </p:txBody>
      </p:sp>
      <p:sp>
        <p:nvSpPr>
          <p:cNvPr id="3" name="スライド番号プレースホルダー 2">
            <a:extLst>
              <a:ext uri="{FF2B5EF4-FFF2-40B4-BE49-F238E27FC236}">
                <a16:creationId xmlns:a16="http://schemas.microsoft.com/office/drawing/2014/main" id="{70ACD64D-C4E4-9D13-F3CE-B95FD8585A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02556B-612F-45EA-8CAE-134C16D722C5}" type="slidenum">
              <a:rPr kumimoji="0" lang="ja-JP" altLang="en-US"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ja-JP" altLang="en-US"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25" name="テキスト ボックス 24">
            <a:extLst>
              <a:ext uri="{FF2B5EF4-FFF2-40B4-BE49-F238E27FC236}">
                <a16:creationId xmlns:a16="http://schemas.microsoft.com/office/drawing/2014/main" id="{B3BD7811-50A3-2107-65B1-A124CFD0E10C}"/>
              </a:ext>
            </a:extLst>
          </p:cNvPr>
          <p:cNvSpPr txBox="1"/>
          <p:nvPr/>
        </p:nvSpPr>
        <p:spPr>
          <a:xfrm>
            <a:off x="1767840" y="1295454"/>
            <a:ext cx="6210701"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err="1">
                <a:ln>
                  <a:noFill/>
                </a:ln>
                <a:solidFill>
                  <a:prstClr val="black">
                    <a:lumMod val="75000"/>
                    <a:lumOff val="25000"/>
                  </a:prstClr>
                </a:solidFill>
                <a:effectLst/>
                <a:uLnTx/>
                <a:uFillTx/>
                <a:latin typeface="BIZ UDPゴシック"/>
                <a:ea typeface="BIZ UDPゴシック"/>
                <a:cs typeface="+mn-cs"/>
              </a:rPr>
              <a:t>radiko</a:t>
            </a:r>
            <a:r>
              <a:rPr kumimoji="0" lang="en-US" altLang="ja-JP"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0" lang="ja-JP" altLang="en-US"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ラジコ</a:t>
            </a:r>
            <a:r>
              <a:rPr kumimoji="0" lang="en-US" altLang="ja-JP"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0" lang="ja-JP" altLang="en-US"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は、スマートフォンやアプリ・パソコン・スマートスピーカーでラジオやポッドキャストが聴ける無料のサービスです。ライフスタイルに合わせて様々なシーンで音声コンテンツが楽しめます。</a:t>
            </a:r>
            <a:endParaRPr kumimoji="0"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28" name="四角形: 角を丸くする 27">
            <a:extLst>
              <a:ext uri="{FF2B5EF4-FFF2-40B4-BE49-F238E27FC236}">
                <a16:creationId xmlns:a16="http://schemas.microsoft.com/office/drawing/2014/main" id="{D1F1CB73-A2C2-0253-97DE-CD09DB165D2E}"/>
              </a:ext>
            </a:extLst>
          </p:cNvPr>
          <p:cNvSpPr/>
          <p:nvPr/>
        </p:nvSpPr>
        <p:spPr>
          <a:xfrm>
            <a:off x="4953532" y="3292045"/>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エリアフリープラン</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（初月無料＋</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\385/</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全国のラジオ局聴取可能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30</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聴取制限なし</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0" name="テキスト ボックス 29">
            <a:extLst>
              <a:ext uri="{FF2B5EF4-FFF2-40B4-BE49-F238E27FC236}">
                <a16:creationId xmlns:a16="http://schemas.microsoft.com/office/drawing/2014/main" id="{E9FA12FD-CAF0-A34A-DA97-58AEF9C4ED09}"/>
              </a:ext>
            </a:extLst>
          </p:cNvPr>
          <p:cNvSpPr txBox="1"/>
          <p:nvPr/>
        </p:nvSpPr>
        <p:spPr>
          <a:xfrm>
            <a:off x="1711190" y="5494912"/>
            <a:ext cx="304800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App </a:t>
            </a:r>
            <a:r>
              <a:rPr kumimoji="1" lang="en-US" altLang="ja-JP" sz="800" b="0" i="0" u="none" strike="noStrike" kern="1200" cap="none" spc="0" normalizeH="0" baseline="0" noProof="0" err="1">
                <a:ln>
                  <a:noFill/>
                </a:ln>
                <a:solidFill>
                  <a:prstClr val="black">
                    <a:lumMod val="75000"/>
                    <a:lumOff val="25000"/>
                  </a:prstClr>
                </a:solidFill>
                <a:effectLst/>
                <a:uLnTx/>
                <a:uFillTx/>
                <a:latin typeface="BIZ UDPゴシック"/>
                <a:ea typeface="BIZ UDPゴシック"/>
                <a:cs typeface="+mn-cs"/>
              </a:rPr>
              <a:t>Store,Google</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Play</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から登録の場合は</a:t>
            </a:r>
            <a:endPar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※1\480</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円</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 </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※2\620</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円</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 </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※3\1,100</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円</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endPar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2" name="四角形: 角を丸くする 31">
            <a:extLst>
              <a:ext uri="{FF2B5EF4-FFF2-40B4-BE49-F238E27FC236}">
                <a16:creationId xmlns:a16="http://schemas.microsoft.com/office/drawing/2014/main" id="{71CAF266-3A0F-0CC4-AA79-F5665AD5A5FF}"/>
              </a:ext>
            </a:extLst>
          </p:cNvPr>
          <p:cNvSpPr/>
          <p:nvPr/>
        </p:nvSpPr>
        <p:spPr>
          <a:xfrm>
            <a:off x="1598503" y="4420808"/>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タイムフリー</a:t>
            </a:r>
            <a:r>
              <a:rPr kumimoji="1" lang="en-US" altLang="ja-JP"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30</a:t>
            </a: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プラン</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（初月無料＋</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\480/</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全国のラジオ局聴取可能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30</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聴取制限なし</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3" name="四角形: 角を丸くする 32">
            <a:extLst>
              <a:ext uri="{FF2B5EF4-FFF2-40B4-BE49-F238E27FC236}">
                <a16:creationId xmlns:a16="http://schemas.microsoft.com/office/drawing/2014/main" id="{FF86F6F2-7CDE-B8E4-33DB-C87F58FA54AC}"/>
              </a:ext>
            </a:extLst>
          </p:cNvPr>
          <p:cNvSpPr/>
          <p:nvPr/>
        </p:nvSpPr>
        <p:spPr>
          <a:xfrm>
            <a:off x="4953532" y="4420808"/>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ダブルプラン</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（初月無料＋</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\865/</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全国のラジオ局聴取可能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30</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聴取制限なし</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4" name="四角形: 角を丸くする 33">
            <a:extLst>
              <a:ext uri="{FF2B5EF4-FFF2-40B4-BE49-F238E27FC236}">
                <a16:creationId xmlns:a16="http://schemas.microsoft.com/office/drawing/2014/main" id="{0A23D579-E7E8-AA32-9F64-49BFDBA91F88}"/>
              </a:ext>
            </a:extLst>
          </p:cNvPr>
          <p:cNvSpPr/>
          <p:nvPr/>
        </p:nvSpPr>
        <p:spPr>
          <a:xfrm>
            <a:off x="1597190" y="3292045"/>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タイムフリー</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（無料）</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7</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日以内に放送された番組を、再生し始めてから</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24</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時間以内であれば、合計</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時間まで、いつでも聴くことができます。</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12" name="フローチャート: 結合子 11">
            <a:extLst>
              <a:ext uri="{FF2B5EF4-FFF2-40B4-BE49-F238E27FC236}">
                <a16:creationId xmlns:a16="http://schemas.microsoft.com/office/drawing/2014/main" id="{C38FFF97-30E3-BBEC-D2F2-E1186F123F48}"/>
              </a:ext>
            </a:extLst>
          </p:cNvPr>
          <p:cNvSpPr>
            <a:spLocks noChangeAspect="1"/>
          </p:cNvSpPr>
          <p:nvPr/>
        </p:nvSpPr>
        <p:spPr>
          <a:xfrm>
            <a:off x="1692986"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13" name="フローチャート: 結合子 12">
            <a:extLst>
              <a:ext uri="{FF2B5EF4-FFF2-40B4-BE49-F238E27FC236}">
                <a16:creationId xmlns:a16="http://schemas.microsoft.com/office/drawing/2014/main" id="{AE136B9B-C134-AC75-D25D-7BE810E220BD}"/>
              </a:ext>
            </a:extLst>
          </p:cNvPr>
          <p:cNvSpPr>
            <a:spLocks noChangeAspect="1"/>
          </p:cNvSpPr>
          <p:nvPr/>
        </p:nvSpPr>
        <p:spPr>
          <a:xfrm>
            <a:off x="6820700"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14" name="フローチャート: 結合子 13">
            <a:extLst>
              <a:ext uri="{FF2B5EF4-FFF2-40B4-BE49-F238E27FC236}">
                <a16:creationId xmlns:a16="http://schemas.microsoft.com/office/drawing/2014/main" id="{3AFCADBE-5AFB-3295-4E7A-FBF257696E69}"/>
              </a:ext>
            </a:extLst>
          </p:cNvPr>
          <p:cNvSpPr>
            <a:spLocks noChangeAspect="1"/>
          </p:cNvSpPr>
          <p:nvPr/>
        </p:nvSpPr>
        <p:spPr>
          <a:xfrm>
            <a:off x="5110115"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2" name="テキスト ボックス 1">
            <a:extLst>
              <a:ext uri="{FF2B5EF4-FFF2-40B4-BE49-F238E27FC236}">
                <a16:creationId xmlns:a16="http://schemas.microsoft.com/office/drawing/2014/main" id="{9C7CD59E-6A80-0F25-5739-DA8162D3FE51}"/>
              </a:ext>
            </a:extLst>
          </p:cNvPr>
          <p:cNvSpPr txBox="1"/>
          <p:nvPr/>
        </p:nvSpPr>
        <p:spPr>
          <a:xfrm>
            <a:off x="1692986"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850</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万人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4" name="テキスト ボックス 3">
            <a:extLst>
              <a:ext uri="{FF2B5EF4-FFF2-40B4-BE49-F238E27FC236}">
                <a16:creationId xmlns:a16="http://schemas.microsoft.com/office/drawing/2014/main" id="{3F8AEC4C-FE0F-F055-F7B7-C3E9FE01BB24}"/>
              </a:ext>
            </a:extLst>
          </p:cNvPr>
          <p:cNvSpPr txBox="1"/>
          <p:nvPr/>
        </p:nvSpPr>
        <p:spPr>
          <a:xfrm>
            <a:off x="3399530"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ja-JP" altLang="en-US"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１８</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5</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万人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16" name="テキスト ボックス 15">
            <a:extLst>
              <a:ext uri="{FF2B5EF4-FFF2-40B4-BE49-F238E27FC236}">
                <a16:creationId xmlns:a16="http://schemas.microsoft.com/office/drawing/2014/main" id="{D5253BD0-79AF-43D0-6078-7DF3A0356675}"/>
              </a:ext>
            </a:extLst>
          </p:cNvPr>
          <p:cNvSpPr txBox="1"/>
          <p:nvPr/>
        </p:nvSpPr>
        <p:spPr>
          <a:xfrm>
            <a:off x="5110115"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130</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分</a:t>
            </a:r>
            <a:r>
              <a:rPr kumimoji="1" lang="en-US" altLang="ja-JP"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17" name="テキスト ボックス 16">
            <a:extLst>
              <a:ext uri="{FF2B5EF4-FFF2-40B4-BE49-F238E27FC236}">
                <a16:creationId xmlns:a16="http://schemas.microsoft.com/office/drawing/2014/main" id="{135CD539-841D-69DB-8976-892CE9613D6E}"/>
              </a:ext>
            </a:extLst>
          </p:cNvPr>
          <p:cNvSpPr txBox="1"/>
          <p:nvPr/>
        </p:nvSpPr>
        <p:spPr>
          <a:xfrm>
            <a:off x="6820700"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100</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万人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7" name="四角形: 角を丸くする 6">
            <a:extLst>
              <a:ext uri="{FF2B5EF4-FFF2-40B4-BE49-F238E27FC236}">
                <a16:creationId xmlns:a16="http://schemas.microsoft.com/office/drawing/2014/main" id="{074B47C9-732E-C74C-1A8E-E61E2A8F246D}"/>
              </a:ext>
            </a:extLst>
          </p:cNvPr>
          <p:cNvSpPr/>
          <p:nvPr/>
        </p:nvSpPr>
        <p:spPr>
          <a:xfrm>
            <a:off x="1692380"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rPr>
              <a:t>月間ユーザー数</a:t>
            </a:r>
          </a:p>
        </p:txBody>
      </p:sp>
      <p:sp>
        <p:nvSpPr>
          <p:cNvPr id="8" name="四角形: 角を丸くする 7">
            <a:extLst>
              <a:ext uri="{FF2B5EF4-FFF2-40B4-BE49-F238E27FC236}">
                <a16:creationId xmlns:a16="http://schemas.microsoft.com/office/drawing/2014/main" id="{E333681E-9524-71F0-EB1F-38CEA1C732F4}"/>
              </a:ext>
            </a:extLst>
          </p:cNvPr>
          <p:cNvSpPr/>
          <p:nvPr/>
        </p:nvSpPr>
        <p:spPr>
          <a:xfrm>
            <a:off x="3399530"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b="1">
                <a:solidFill>
                  <a:srgbClr val="4472C4"/>
                </a:solidFill>
                <a:latin typeface="BIZ UDPゴシック"/>
                <a:ea typeface="BIZ UDPゴシック"/>
              </a:rPr>
              <a:t>1</a:t>
            </a:r>
            <a:r>
              <a:rPr lang="ja-JP" altLang="en-US" sz="1100" b="1">
                <a:solidFill>
                  <a:srgbClr val="4472C4"/>
                </a:solidFill>
                <a:latin typeface="BIZ UDPゴシック"/>
                <a:ea typeface="BIZ UDPゴシック"/>
              </a:rPr>
              <a:t>日の</a:t>
            </a:r>
            <a:r>
              <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rPr>
              <a:t>ユーザー数</a:t>
            </a:r>
          </a:p>
        </p:txBody>
      </p:sp>
      <p:sp>
        <p:nvSpPr>
          <p:cNvPr id="10" name="四角形: 角を丸くする 9">
            <a:extLst>
              <a:ext uri="{FF2B5EF4-FFF2-40B4-BE49-F238E27FC236}">
                <a16:creationId xmlns:a16="http://schemas.microsoft.com/office/drawing/2014/main" id="{5F40F2C1-903E-9BEE-ABF1-8897EDA68B96}"/>
              </a:ext>
            </a:extLst>
          </p:cNvPr>
          <p:cNvSpPr/>
          <p:nvPr/>
        </p:nvSpPr>
        <p:spPr>
          <a:xfrm>
            <a:off x="5110115"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1">
                <a:solidFill>
                  <a:srgbClr val="4472C4"/>
                </a:solidFill>
                <a:latin typeface="BIZ UDPゴシック"/>
                <a:ea typeface="BIZ UDPゴシック"/>
              </a:rPr>
              <a:t>平均利用時間</a:t>
            </a:r>
            <a:r>
              <a:rPr lang="en-US" altLang="ja-JP" sz="1100" b="1">
                <a:solidFill>
                  <a:srgbClr val="4472C4"/>
                </a:solidFill>
                <a:latin typeface="BIZ UDPゴシック"/>
                <a:ea typeface="BIZ UDPゴシック"/>
              </a:rPr>
              <a:t>/</a:t>
            </a:r>
            <a:r>
              <a:rPr lang="ja-JP" altLang="en-US" sz="1100" b="1">
                <a:solidFill>
                  <a:srgbClr val="4472C4"/>
                </a:solidFill>
                <a:latin typeface="BIZ UDPゴシック"/>
                <a:ea typeface="BIZ UDPゴシック"/>
              </a:rPr>
              <a:t>日</a:t>
            </a:r>
            <a:endPar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endParaRPr>
          </a:p>
        </p:txBody>
      </p:sp>
      <p:sp>
        <p:nvSpPr>
          <p:cNvPr id="11" name="四角形: 角を丸くする 10">
            <a:extLst>
              <a:ext uri="{FF2B5EF4-FFF2-40B4-BE49-F238E27FC236}">
                <a16:creationId xmlns:a16="http://schemas.microsoft.com/office/drawing/2014/main" id="{690C1066-A1CE-5394-597F-378F6626E32E}"/>
              </a:ext>
            </a:extLst>
          </p:cNvPr>
          <p:cNvSpPr/>
          <p:nvPr/>
        </p:nvSpPr>
        <p:spPr>
          <a:xfrm>
            <a:off x="6820700"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rPr>
              <a:t>有料会員数</a:t>
            </a:r>
          </a:p>
        </p:txBody>
      </p:sp>
      <p:pic>
        <p:nvPicPr>
          <p:cNvPr id="18" name="図 17">
            <a:extLst>
              <a:ext uri="{FF2B5EF4-FFF2-40B4-BE49-F238E27FC236}">
                <a16:creationId xmlns:a16="http://schemas.microsoft.com/office/drawing/2014/main" id="{2136F3E2-2793-1C33-E613-E57AF392A37D}"/>
              </a:ext>
            </a:extLst>
          </p:cNvPr>
          <p:cNvPicPr>
            <a:picLocks noChangeAspect="1"/>
          </p:cNvPicPr>
          <p:nvPr/>
        </p:nvPicPr>
        <p:blipFill>
          <a:blip r:embed="rId3"/>
          <a:stretch>
            <a:fillRect/>
          </a:stretch>
        </p:blipFill>
        <p:spPr>
          <a:xfrm>
            <a:off x="8380457" y="1209862"/>
            <a:ext cx="2213040" cy="4438273"/>
          </a:xfrm>
          <a:prstGeom prst="rect">
            <a:avLst/>
          </a:prstGeom>
        </p:spPr>
      </p:pic>
    </p:spTree>
    <p:extLst>
      <p:ext uri="{BB962C8B-B14F-4D97-AF65-F5344CB8AC3E}">
        <p14:creationId xmlns:p14="http://schemas.microsoft.com/office/powerpoint/2010/main" val="261940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D6702403-B3EF-E173-2518-708C84DA66CD}"/>
              </a:ext>
            </a:extLst>
          </p:cNvPr>
          <p:cNvSpPr/>
          <p:nvPr/>
        </p:nvSpPr>
        <p:spPr>
          <a:xfrm>
            <a:off x="6244256" y="3585408"/>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12">
              <a:defRPr/>
            </a:pPr>
            <a:r>
              <a:rPr kumimoji="1" lang="en-US" altLang="ja-JP" sz="1050">
                <a:solidFill>
                  <a:prstClr val="black">
                    <a:lumMod val="75000"/>
                    <a:lumOff val="25000"/>
                  </a:prstClr>
                </a:solidFill>
                <a:latin typeface="BIZ UDPゴシック"/>
                <a:ea typeface="BIZ UDPゴシック"/>
              </a:rPr>
              <a:t>(%)</a:t>
            </a: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ja-JP" altLang="en-US" sz="1050">
              <a:solidFill>
                <a:prstClr val="black">
                  <a:lumMod val="75000"/>
                  <a:lumOff val="25000"/>
                </a:prstClr>
              </a:solidFill>
              <a:latin typeface="BIZ UDPゴシック"/>
              <a:ea typeface="BIZ UDPゴシック"/>
            </a:endParaRPr>
          </a:p>
        </p:txBody>
      </p:sp>
      <p:sp>
        <p:nvSpPr>
          <p:cNvPr id="31" name="正方形/長方形 30">
            <a:extLst>
              <a:ext uri="{FF2B5EF4-FFF2-40B4-BE49-F238E27FC236}">
                <a16:creationId xmlns:a16="http://schemas.microsoft.com/office/drawing/2014/main" id="{0E418486-A51D-8A99-1FC6-AED134D956D7}"/>
              </a:ext>
            </a:extLst>
          </p:cNvPr>
          <p:cNvSpPr/>
          <p:nvPr/>
        </p:nvSpPr>
        <p:spPr>
          <a:xfrm>
            <a:off x="1627744" y="3585408"/>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12">
              <a:defRPr/>
            </a:pPr>
            <a:r>
              <a:rPr kumimoji="1" lang="en-US" altLang="ja-JP" sz="1050">
                <a:solidFill>
                  <a:prstClr val="black">
                    <a:lumMod val="75000"/>
                    <a:lumOff val="25000"/>
                  </a:prstClr>
                </a:solidFill>
                <a:latin typeface="BIZ UDPゴシック"/>
                <a:ea typeface="BIZ UDPゴシック"/>
              </a:rPr>
              <a:t>(%)</a:t>
            </a: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ja-JP" altLang="en-US" sz="1050">
              <a:solidFill>
                <a:prstClr val="black">
                  <a:lumMod val="75000"/>
                  <a:lumOff val="25000"/>
                </a:prstClr>
              </a:solidFill>
              <a:latin typeface="BIZ UDPゴシック"/>
              <a:ea typeface="BIZ UDPゴシック"/>
            </a:endParaRPr>
          </a:p>
        </p:txBody>
      </p:sp>
      <p:sp>
        <p:nvSpPr>
          <p:cNvPr id="30" name="正方形/長方形 29">
            <a:extLst>
              <a:ext uri="{FF2B5EF4-FFF2-40B4-BE49-F238E27FC236}">
                <a16:creationId xmlns:a16="http://schemas.microsoft.com/office/drawing/2014/main" id="{2C39BCC1-3C53-F16D-F66F-6F6075A54D80}"/>
              </a:ext>
            </a:extLst>
          </p:cNvPr>
          <p:cNvSpPr/>
          <p:nvPr/>
        </p:nvSpPr>
        <p:spPr>
          <a:xfrm>
            <a:off x="6244256" y="1462718"/>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a:solidFill>
                  <a:schemeClr val="tx1">
                    <a:lumMod val="75000"/>
                    <a:lumOff val="25000"/>
                  </a:schemeClr>
                </a:solidFill>
              </a:rPr>
              <a:t>(%)</a:t>
            </a: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ja-JP" altLang="en-US" sz="1050">
              <a:solidFill>
                <a:schemeClr val="tx1">
                  <a:lumMod val="75000"/>
                  <a:lumOff val="25000"/>
                </a:schemeClr>
              </a:solidFill>
            </a:endParaRPr>
          </a:p>
        </p:txBody>
      </p:sp>
      <p:sp>
        <p:nvSpPr>
          <p:cNvPr id="29" name="正方形/長方形 28">
            <a:extLst>
              <a:ext uri="{FF2B5EF4-FFF2-40B4-BE49-F238E27FC236}">
                <a16:creationId xmlns:a16="http://schemas.microsoft.com/office/drawing/2014/main" id="{6A2F4DC1-4248-5DBE-BDEB-FB398D9C79C3}"/>
              </a:ext>
            </a:extLst>
          </p:cNvPr>
          <p:cNvSpPr/>
          <p:nvPr/>
        </p:nvSpPr>
        <p:spPr>
          <a:xfrm>
            <a:off x="1627744" y="1467274"/>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12">
              <a:defRPr/>
            </a:pPr>
            <a:r>
              <a:rPr kumimoji="1" lang="en-US" altLang="ja-JP" sz="1050">
                <a:solidFill>
                  <a:prstClr val="black">
                    <a:lumMod val="75000"/>
                    <a:lumOff val="25000"/>
                  </a:prstClr>
                </a:solidFill>
                <a:latin typeface="BIZ UDPゴシック"/>
                <a:ea typeface="BIZ UDPゴシック"/>
              </a:rPr>
              <a:t>(%)</a:t>
            </a: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ja-JP" altLang="en-US" sz="1050">
              <a:solidFill>
                <a:prstClr val="black">
                  <a:lumMod val="75000"/>
                  <a:lumOff val="25000"/>
                </a:prstClr>
              </a:solidFill>
              <a:latin typeface="BIZ UDPゴシック"/>
              <a:ea typeface="BIZ UDPゴシック"/>
            </a:endParaRPr>
          </a:p>
        </p:txBody>
      </p:sp>
      <p:graphicFrame>
        <p:nvGraphicFramePr>
          <p:cNvPr id="24" name="グラフ 23">
            <a:extLst>
              <a:ext uri="{FF2B5EF4-FFF2-40B4-BE49-F238E27FC236}">
                <a16:creationId xmlns:a16="http://schemas.microsoft.com/office/drawing/2014/main" id="{260E3A51-403F-3DE1-4267-43076D3877B4}"/>
              </a:ext>
            </a:extLst>
          </p:cNvPr>
          <p:cNvGraphicFramePr/>
          <p:nvPr>
            <p:extLst>
              <p:ext uri="{D42A27DB-BD31-4B8C-83A1-F6EECF244321}">
                <p14:modId xmlns:p14="http://schemas.microsoft.com/office/powerpoint/2010/main" val="3344249535"/>
              </p:ext>
            </p:extLst>
          </p:nvPr>
        </p:nvGraphicFramePr>
        <p:xfrm>
          <a:off x="6244256" y="1462719"/>
          <a:ext cx="4320000" cy="255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グラフ 26">
            <a:extLst>
              <a:ext uri="{FF2B5EF4-FFF2-40B4-BE49-F238E27FC236}">
                <a16:creationId xmlns:a16="http://schemas.microsoft.com/office/drawing/2014/main" id="{D1F5A4DE-7510-5CDC-5977-271678EBEA13}"/>
              </a:ext>
            </a:extLst>
          </p:cNvPr>
          <p:cNvGraphicFramePr/>
          <p:nvPr>
            <p:extLst>
              <p:ext uri="{D42A27DB-BD31-4B8C-83A1-F6EECF244321}">
                <p14:modId xmlns:p14="http://schemas.microsoft.com/office/powerpoint/2010/main" val="4248252803"/>
              </p:ext>
            </p:extLst>
          </p:nvPr>
        </p:nvGraphicFramePr>
        <p:xfrm>
          <a:off x="6244256" y="3585408"/>
          <a:ext cx="4320000" cy="25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a:extLst>
              <a:ext uri="{FF2B5EF4-FFF2-40B4-BE49-F238E27FC236}">
                <a16:creationId xmlns:a16="http://schemas.microsoft.com/office/drawing/2014/main" id="{D68FAF22-D57A-F562-9353-1E13BEA948E2}"/>
              </a:ext>
            </a:extLst>
          </p:cNvPr>
          <p:cNvGraphicFramePr/>
          <p:nvPr>
            <p:extLst>
              <p:ext uri="{D42A27DB-BD31-4B8C-83A1-F6EECF244321}">
                <p14:modId xmlns:p14="http://schemas.microsoft.com/office/powerpoint/2010/main" val="3398788621"/>
              </p:ext>
            </p:extLst>
          </p:nvPr>
        </p:nvGraphicFramePr>
        <p:xfrm>
          <a:off x="1627744" y="1467274"/>
          <a:ext cx="4320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グラフ 25">
            <a:extLst>
              <a:ext uri="{FF2B5EF4-FFF2-40B4-BE49-F238E27FC236}">
                <a16:creationId xmlns:a16="http://schemas.microsoft.com/office/drawing/2014/main" id="{F2E966E7-1144-6A52-C88E-8CAD043EFB37}"/>
              </a:ext>
            </a:extLst>
          </p:cNvPr>
          <p:cNvGraphicFramePr/>
          <p:nvPr>
            <p:extLst>
              <p:ext uri="{D42A27DB-BD31-4B8C-83A1-F6EECF244321}">
                <p14:modId xmlns:p14="http://schemas.microsoft.com/office/powerpoint/2010/main" val="3690477791"/>
              </p:ext>
            </p:extLst>
          </p:nvPr>
        </p:nvGraphicFramePr>
        <p:xfrm>
          <a:off x="1627744" y="3585408"/>
          <a:ext cx="4320000" cy="2556000"/>
        </p:xfrm>
        <a:graphic>
          <a:graphicData uri="http://schemas.openxmlformats.org/drawingml/2006/chart">
            <c:chart xmlns:c="http://schemas.openxmlformats.org/drawingml/2006/chart" xmlns:r="http://schemas.openxmlformats.org/officeDocument/2006/relationships" r:id="rId5"/>
          </a:graphicData>
        </a:graphic>
      </p:graphicFrame>
      <p:pic>
        <p:nvPicPr>
          <p:cNvPr id="8196" name="Picture 2" descr="spac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7" y="46040"/>
            <a:ext cx="95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
            <a:extLst>
              <a:ext uri="{FF2B5EF4-FFF2-40B4-BE49-F238E27FC236}">
                <a16:creationId xmlns:a16="http://schemas.microsoft.com/office/drawing/2014/main" id="{6B8920F3-44D3-4F27-BFC0-A350B65ACFE0}"/>
              </a:ext>
            </a:extLst>
          </p:cNvPr>
          <p:cNvSpPr>
            <a:spLocks noChangeArrowheads="1"/>
          </p:cNvSpPr>
          <p:nvPr/>
        </p:nvSpPr>
        <p:spPr bwMode="auto">
          <a:xfrm>
            <a:off x="1143000" y="41192"/>
            <a:ext cx="7281316"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914423" eaLnBrk="0" fontAlgn="base" hangingPunct="0">
              <a:spcBef>
                <a:spcPct val="0"/>
              </a:spcBef>
              <a:spcAft>
                <a:spcPct val="0"/>
              </a:spcAft>
              <a:buNone/>
              <a:defRPr/>
            </a:pPr>
            <a:r>
              <a:rPr lang="ja-JP" altLang="en-US" sz="1290" b="1">
                <a:solidFill>
                  <a:srgbClr val="FFFFFF"/>
                </a:solidFill>
                <a:latin typeface="+mn-ea"/>
                <a:ea typeface="+mn-ea"/>
              </a:rPr>
              <a:t>　　　</a:t>
            </a:r>
            <a:r>
              <a:rPr lang="ja-JP" altLang="en-US" sz="1290" b="1" u="sng">
                <a:solidFill>
                  <a:srgbClr val="FFFFFF"/>
                </a:solidFill>
                <a:latin typeface="+mn-ea"/>
                <a:ea typeface="+mn-ea"/>
              </a:rPr>
              <a:t>ラジオは「ながら接触」しやすいメディア！</a:t>
            </a:r>
            <a:endParaRPr lang="en-US" altLang="ja-JP" sz="1290" b="1" u="sng">
              <a:solidFill>
                <a:srgbClr val="FFFFFF"/>
              </a:solidFill>
              <a:latin typeface="+mn-ea"/>
              <a:ea typeface="+mn-ea"/>
            </a:endParaRPr>
          </a:p>
        </p:txBody>
      </p:sp>
      <p:sp>
        <p:nvSpPr>
          <p:cNvPr id="4" name="コンテンツ プレースホルダー 3">
            <a:extLst>
              <a:ext uri="{FF2B5EF4-FFF2-40B4-BE49-F238E27FC236}">
                <a16:creationId xmlns:a16="http://schemas.microsoft.com/office/drawing/2014/main" id="{0A009A1D-0CE7-C2D9-0583-FD95C1A7D4A8}"/>
              </a:ext>
            </a:extLst>
          </p:cNvPr>
          <p:cNvSpPr>
            <a:spLocks noGrp="1"/>
          </p:cNvSpPr>
          <p:nvPr>
            <p:ph type="body" sz="quarter" idx="13"/>
          </p:nvPr>
        </p:nvSpPr>
        <p:spPr/>
        <p:txBody>
          <a:bodyPr>
            <a:normAutofit/>
          </a:bodyPr>
          <a:lstStyle/>
          <a:p>
            <a:r>
              <a:rPr lang="ja-JP" altLang="en-US"/>
              <a:t>仕事中や買い物に行く移動中など、屋内でも屋外でも「ながら聴取」されるメディアです。</a:t>
            </a:r>
          </a:p>
        </p:txBody>
      </p:sp>
      <p:sp>
        <p:nvSpPr>
          <p:cNvPr id="3" name="タイトル 2">
            <a:extLst>
              <a:ext uri="{FF2B5EF4-FFF2-40B4-BE49-F238E27FC236}">
                <a16:creationId xmlns:a16="http://schemas.microsoft.com/office/drawing/2014/main" id="{CED08F41-4DD4-1530-F179-E667BC3E21D7}"/>
              </a:ext>
            </a:extLst>
          </p:cNvPr>
          <p:cNvSpPr>
            <a:spLocks noGrp="1"/>
          </p:cNvSpPr>
          <p:nvPr>
            <p:ph type="title"/>
          </p:nvPr>
        </p:nvSpPr>
        <p:spPr/>
        <p:txBody>
          <a:bodyPr>
            <a:normAutofit/>
          </a:bodyPr>
          <a:lstStyle/>
          <a:p>
            <a:r>
              <a:rPr lang="ja-JP" altLang="en-US"/>
              <a:t>ラジオの現在地について</a:t>
            </a:r>
          </a:p>
        </p:txBody>
      </p:sp>
      <p:sp>
        <p:nvSpPr>
          <p:cNvPr id="18" name="テキスト ボックス 17">
            <a:extLst>
              <a:ext uri="{FF2B5EF4-FFF2-40B4-BE49-F238E27FC236}">
                <a16:creationId xmlns:a16="http://schemas.microsoft.com/office/drawing/2014/main" id="{CC0AB0CE-EDB4-4EA6-A618-419D7EB63B62}"/>
              </a:ext>
            </a:extLst>
          </p:cNvPr>
          <p:cNvSpPr txBox="1"/>
          <p:nvPr/>
        </p:nvSpPr>
        <p:spPr>
          <a:xfrm>
            <a:off x="4801413" y="5701610"/>
            <a:ext cx="2589170" cy="215444"/>
          </a:xfrm>
          <a:prstGeom prst="rect">
            <a:avLst/>
          </a:prstGeom>
          <a:noFill/>
        </p:spPr>
        <p:txBody>
          <a:bodyPr wrap="none" rtlCol="0">
            <a:spAutoFit/>
          </a:bodyPr>
          <a:lstStyle/>
          <a:p>
            <a:pPr algn="ct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株式会社ビデオリサーチによる関西圏個人聴取率調査</a:t>
            </a:r>
          </a:p>
        </p:txBody>
      </p:sp>
      <p:sp>
        <p:nvSpPr>
          <p:cNvPr id="2" name="スライド番号プレースホルダー 3">
            <a:extLst>
              <a:ext uri="{FF2B5EF4-FFF2-40B4-BE49-F238E27FC236}">
                <a16:creationId xmlns:a16="http://schemas.microsoft.com/office/drawing/2014/main" id="{ABB8AEBF-8A9A-3055-1721-765EE3C7D1C6}"/>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21</a:t>
            </a:fld>
            <a:endParaRPr lang="en-US" altLang="ja-JP"/>
          </a:p>
        </p:txBody>
      </p:sp>
    </p:spTree>
    <p:extLst>
      <p:ext uri="{BB962C8B-B14F-4D97-AF65-F5344CB8AC3E}">
        <p14:creationId xmlns:p14="http://schemas.microsoft.com/office/powerpoint/2010/main" val="33294351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65CB6B64-B909-CAE0-1257-D0F3AB8CB3E9}"/>
              </a:ext>
            </a:extLst>
          </p:cNvPr>
          <p:cNvGraphicFramePr>
            <a:graphicFrameLocks/>
          </p:cNvGraphicFramePr>
          <p:nvPr>
            <p:extLst>
              <p:ext uri="{D42A27DB-BD31-4B8C-83A1-F6EECF244321}">
                <p14:modId xmlns:p14="http://schemas.microsoft.com/office/powerpoint/2010/main" val="3735601634"/>
              </p:ext>
            </p:extLst>
          </p:nvPr>
        </p:nvGraphicFramePr>
        <p:xfrm>
          <a:off x="5354831" y="1799984"/>
          <a:ext cx="5957254" cy="259598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5"/>
          <p:cNvGrpSpPr/>
          <p:nvPr/>
        </p:nvGrpSpPr>
        <p:grpSpPr>
          <a:xfrm>
            <a:off x="609600" y="511175"/>
            <a:ext cx="10972800" cy="5486400"/>
            <a:chOff x="0" y="0"/>
            <a:chExt cx="4334933" cy="2167467"/>
          </a:xfrm>
          <a:noFill/>
        </p:grpSpPr>
        <p:sp>
          <p:nvSpPr>
            <p:cNvPr id="6" name="Freeform 6"/>
            <p:cNvSpPr/>
            <p:nvPr/>
          </p:nvSpPr>
          <p:spPr>
            <a:xfrm>
              <a:off x="0" y="0"/>
              <a:ext cx="4334933" cy="2167467"/>
            </a:xfrm>
            <a:custGeom>
              <a:avLst/>
              <a:gdLst/>
              <a:ahLst/>
              <a:cxnLst/>
              <a:rect l="l" t="t" r="r" b="b"/>
              <a:pathLst>
                <a:path w="4334933" h="2167467">
                  <a:moveTo>
                    <a:pt x="0" y="0"/>
                  </a:moveTo>
                  <a:lnTo>
                    <a:pt x="4334933" y="0"/>
                  </a:lnTo>
                  <a:lnTo>
                    <a:pt x="4334933" y="2167467"/>
                  </a:lnTo>
                  <a:lnTo>
                    <a:pt x="0" y="2167467"/>
                  </a:lnTo>
                  <a:close/>
                </a:path>
              </a:pathLst>
            </a:custGeom>
            <a:grpFill/>
            <a:ln w="19050" cap="sq">
              <a:solidFill>
                <a:srgbClr val="050102"/>
              </a:solidFill>
              <a:prstDash val="solid"/>
              <a:miter/>
            </a:ln>
          </p:spPr>
          <p:txBody>
            <a:bodyPr/>
            <a:lstStyle/>
            <a:p>
              <a:endParaRPr lang="ja-JP" altLang="en-US" sz="1200">
                <a:latin typeface="+mn-ea"/>
              </a:endParaRPr>
            </a:p>
          </p:txBody>
        </p:sp>
        <p:sp>
          <p:nvSpPr>
            <p:cNvPr id="7" name="TextBox 7"/>
            <p:cNvSpPr txBox="1"/>
            <p:nvPr/>
          </p:nvSpPr>
          <p:spPr>
            <a:xfrm>
              <a:off x="0" y="-57150"/>
              <a:ext cx="4334933" cy="2224617"/>
            </a:xfrm>
            <a:prstGeom prst="rect">
              <a:avLst/>
            </a:prstGeom>
            <a:grpFill/>
          </p:spPr>
          <p:txBody>
            <a:bodyPr lIns="33867" tIns="33867" rIns="33867" bIns="33867" rtlCol="0" anchor="ctr"/>
            <a:lstStyle/>
            <a:p>
              <a:pPr algn="ctr">
                <a:lnSpc>
                  <a:spcPts val="2432"/>
                </a:lnSpc>
              </a:pPr>
              <a:endParaRPr sz="1200">
                <a:latin typeface="+mn-ea"/>
              </a:endParaRPr>
            </a:p>
          </p:txBody>
        </p:sp>
      </p:grpSp>
      <p:sp>
        <p:nvSpPr>
          <p:cNvPr id="2" name="テキスト プレースホルダー 1">
            <a:extLst>
              <a:ext uri="{FF2B5EF4-FFF2-40B4-BE49-F238E27FC236}">
                <a16:creationId xmlns:a16="http://schemas.microsoft.com/office/drawing/2014/main" id="{BB754BBA-2C0E-0525-D60C-6C1FAF6325EC}"/>
              </a:ext>
            </a:extLst>
          </p:cNvPr>
          <p:cNvSpPr>
            <a:spLocks noGrp="1"/>
          </p:cNvSpPr>
          <p:nvPr>
            <p:ph type="body" sz="quarter" idx="13"/>
          </p:nvPr>
        </p:nvSpPr>
        <p:spPr/>
        <p:txBody>
          <a:bodyPr/>
          <a:lstStyle/>
          <a:p>
            <a:r>
              <a:rPr lang="ja-JP" altLang="en-US">
                <a:latin typeface="+mn-ea"/>
              </a:rPr>
              <a:t>ラジオ広告に関して</a:t>
            </a:r>
          </a:p>
        </p:txBody>
      </p:sp>
      <p:sp>
        <p:nvSpPr>
          <p:cNvPr id="276" name="タイトル 275">
            <a:extLst>
              <a:ext uri="{FF2B5EF4-FFF2-40B4-BE49-F238E27FC236}">
                <a16:creationId xmlns:a16="http://schemas.microsoft.com/office/drawing/2014/main" id="{0105F223-C11E-E2BD-ADFC-6B63ABDC8C54}"/>
              </a:ext>
            </a:extLst>
          </p:cNvPr>
          <p:cNvSpPr>
            <a:spLocks noGrp="1"/>
          </p:cNvSpPr>
          <p:nvPr>
            <p:ph type="title"/>
          </p:nvPr>
        </p:nvSpPr>
        <p:spPr/>
        <p:txBody>
          <a:bodyPr>
            <a:normAutofit/>
          </a:bodyPr>
          <a:lstStyle/>
          <a:p>
            <a:r>
              <a:rPr lang="ja-JP" altLang="en-US">
                <a:latin typeface="+mn-ea"/>
                <a:ea typeface="+mn-ea"/>
              </a:rPr>
              <a:t>ラジオの現在地について</a:t>
            </a:r>
          </a:p>
        </p:txBody>
      </p:sp>
      <p:pic>
        <p:nvPicPr>
          <p:cNvPr id="3" name="図 2">
            <a:extLst>
              <a:ext uri="{FF2B5EF4-FFF2-40B4-BE49-F238E27FC236}">
                <a16:creationId xmlns:a16="http://schemas.microsoft.com/office/drawing/2014/main" id="{87666EC0-8CB4-8384-B777-4FB091937634}"/>
              </a:ext>
            </a:extLst>
          </p:cNvPr>
          <p:cNvPicPr>
            <a:picLocks noChangeAspect="1"/>
          </p:cNvPicPr>
          <p:nvPr/>
        </p:nvPicPr>
        <p:blipFill>
          <a:blip r:embed="rId3"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1133243" y="1721520"/>
            <a:ext cx="4072799" cy="1629502"/>
          </a:xfrm>
          <a:prstGeom prst="rect">
            <a:avLst/>
          </a:prstGeom>
        </p:spPr>
      </p:pic>
      <p:sp>
        <p:nvSpPr>
          <p:cNvPr id="8" name="正方形/長方形 7">
            <a:extLst>
              <a:ext uri="{FF2B5EF4-FFF2-40B4-BE49-F238E27FC236}">
                <a16:creationId xmlns:a16="http://schemas.microsoft.com/office/drawing/2014/main" id="{B66CA4D7-DF42-A47F-BF45-9375D7AB47CF}"/>
              </a:ext>
            </a:extLst>
          </p:cNvPr>
          <p:cNvSpPr/>
          <p:nvPr/>
        </p:nvSpPr>
        <p:spPr>
          <a:xfrm>
            <a:off x="1133243" y="1721521"/>
            <a:ext cx="1205666" cy="1705350"/>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9" name="矢印: 右 8">
            <a:extLst>
              <a:ext uri="{FF2B5EF4-FFF2-40B4-BE49-F238E27FC236}">
                <a16:creationId xmlns:a16="http://schemas.microsoft.com/office/drawing/2014/main" id="{33A5B8AE-E155-9892-E788-AFD31F4B32F2}"/>
              </a:ext>
            </a:extLst>
          </p:cNvPr>
          <p:cNvSpPr/>
          <p:nvPr/>
        </p:nvSpPr>
        <p:spPr>
          <a:xfrm>
            <a:off x="2098587" y="1930136"/>
            <a:ext cx="2628000" cy="152400"/>
          </a:xfrm>
          <a:prstGeom prst="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grpSp>
        <p:nvGrpSpPr>
          <p:cNvPr id="13" name="グループ化 12">
            <a:extLst>
              <a:ext uri="{FF2B5EF4-FFF2-40B4-BE49-F238E27FC236}">
                <a16:creationId xmlns:a16="http://schemas.microsoft.com/office/drawing/2014/main" id="{4E1C634F-8DDB-4092-93A2-06874F133469}"/>
              </a:ext>
            </a:extLst>
          </p:cNvPr>
          <p:cNvGrpSpPr/>
          <p:nvPr/>
        </p:nvGrpSpPr>
        <p:grpSpPr>
          <a:xfrm>
            <a:off x="5903211" y="1645690"/>
            <a:ext cx="5142434" cy="1145120"/>
            <a:chOff x="2934789" y="3762067"/>
            <a:chExt cx="6601098" cy="1194803"/>
          </a:xfrm>
        </p:grpSpPr>
        <p:sp>
          <p:nvSpPr>
            <p:cNvPr id="14" name="二等辺三角形 13">
              <a:extLst>
                <a:ext uri="{FF2B5EF4-FFF2-40B4-BE49-F238E27FC236}">
                  <a16:creationId xmlns:a16="http://schemas.microsoft.com/office/drawing/2014/main" id="{D50291C2-D7A0-5BB5-6030-A9228B09421D}"/>
                </a:ext>
              </a:extLst>
            </p:cNvPr>
            <p:cNvSpPr/>
            <p:nvPr/>
          </p:nvSpPr>
          <p:spPr>
            <a:xfrm rot="1452792" flipH="1" flipV="1">
              <a:off x="3112852" y="3946370"/>
              <a:ext cx="230331" cy="478504"/>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5" name="二等辺三角形 14">
              <a:extLst>
                <a:ext uri="{FF2B5EF4-FFF2-40B4-BE49-F238E27FC236}">
                  <a16:creationId xmlns:a16="http://schemas.microsoft.com/office/drawing/2014/main" id="{F5CAF3EF-DB60-7A32-4D79-E81C2A67A379}"/>
                </a:ext>
              </a:extLst>
            </p:cNvPr>
            <p:cNvSpPr/>
            <p:nvPr/>
          </p:nvSpPr>
          <p:spPr>
            <a:xfrm rot="299821" flipH="1" flipV="1">
              <a:off x="4366886" y="3815741"/>
              <a:ext cx="230331" cy="478504"/>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6" name="二等辺三角形 15">
              <a:extLst>
                <a:ext uri="{FF2B5EF4-FFF2-40B4-BE49-F238E27FC236}">
                  <a16:creationId xmlns:a16="http://schemas.microsoft.com/office/drawing/2014/main" id="{07C4FBE8-3305-B0B2-9E19-1893CAC310ED}"/>
                </a:ext>
              </a:extLst>
            </p:cNvPr>
            <p:cNvSpPr/>
            <p:nvPr/>
          </p:nvSpPr>
          <p:spPr>
            <a:xfrm rot="19783582" flipH="1" flipV="1">
              <a:off x="5303429" y="3925700"/>
              <a:ext cx="230331" cy="478504"/>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7" name="二等辺三角形 16">
              <a:extLst>
                <a:ext uri="{FF2B5EF4-FFF2-40B4-BE49-F238E27FC236}">
                  <a16:creationId xmlns:a16="http://schemas.microsoft.com/office/drawing/2014/main" id="{5E17A6E6-B919-DA88-422A-8EEFCB2783CA}"/>
                </a:ext>
              </a:extLst>
            </p:cNvPr>
            <p:cNvSpPr/>
            <p:nvPr/>
          </p:nvSpPr>
          <p:spPr>
            <a:xfrm rot="20767918" flipH="1" flipV="1">
              <a:off x="6804675" y="3959240"/>
              <a:ext cx="169633" cy="814965"/>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8" name="二等辺三角形 17">
              <a:extLst>
                <a:ext uri="{FF2B5EF4-FFF2-40B4-BE49-F238E27FC236}">
                  <a16:creationId xmlns:a16="http://schemas.microsoft.com/office/drawing/2014/main" id="{0A90EF94-20E6-15E4-5AF1-8BF25A4FFAA1}"/>
                </a:ext>
              </a:extLst>
            </p:cNvPr>
            <p:cNvSpPr/>
            <p:nvPr/>
          </p:nvSpPr>
          <p:spPr>
            <a:xfrm rot="185271" flipH="1" flipV="1">
              <a:off x="8374879" y="4046219"/>
              <a:ext cx="165178" cy="910651"/>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9" name="四角形: 角を丸くする 24">
              <a:extLst>
                <a:ext uri="{FF2B5EF4-FFF2-40B4-BE49-F238E27FC236}">
                  <a16:creationId xmlns:a16="http://schemas.microsoft.com/office/drawing/2014/main" id="{6CD59404-F359-4D90-0244-4A2D54BB8253}"/>
                </a:ext>
              </a:extLst>
            </p:cNvPr>
            <p:cNvSpPr/>
            <p:nvPr/>
          </p:nvSpPr>
          <p:spPr>
            <a:xfrm>
              <a:off x="2934789" y="3762067"/>
              <a:ext cx="2673531" cy="339669"/>
            </a:xfrm>
            <a:prstGeom prst="roundRect">
              <a:avLst/>
            </a:prstGeom>
            <a:solidFill>
              <a:srgbClr val="4472C4">
                <a:lumMod val="20000"/>
                <a:lumOff val="80000"/>
              </a:srgbClr>
            </a:solidFill>
            <a:ln w="12700" cap="flat" cmpd="sng" algn="ctr">
              <a:noFill/>
              <a:prstDash val="solid"/>
              <a:miter lim="800000"/>
            </a:ln>
            <a:effectLst/>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0070C0"/>
                  </a:solidFill>
                  <a:effectLst/>
                  <a:uLnTx/>
                  <a:uFillTx/>
                  <a:latin typeface="+mn-ea"/>
                  <a:cs typeface="+mn-cs"/>
                </a:rPr>
                <a:t>記憶に残りやすい</a:t>
              </a:r>
              <a:endParaRPr kumimoji="1" lang="ja-JP" altLang="en-US" sz="1200" b="0" i="0" u="none" strike="noStrike" kern="0" cap="none" spc="0" normalizeH="0" baseline="0" noProof="0">
                <a:ln>
                  <a:noFill/>
                </a:ln>
                <a:solidFill>
                  <a:srgbClr val="0070C0"/>
                </a:solidFill>
                <a:effectLst/>
                <a:uLnTx/>
                <a:uFillTx/>
                <a:latin typeface="+mn-ea"/>
                <a:cs typeface="+mn-cs"/>
              </a:endParaRPr>
            </a:p>
          </p:txBody>
        </p:sp>
        <p:sp>
          <p:nvSpPr>
            <p:cNvPr id="20" name="四角形: 角を丸くする 25">
              <a:extLst>
                <a:ext uri="{FF2B5EF4-FFF2-40B4-BE49-F238E27FC236}">
                  <a16:creationId xmlns:a16="http://schemas.microsoft.com/office/drawing/2014/main" id="{26B9AF78-8DBF-90E1-93CE-18294B7EED9B}"/>
                </a:ext>
              </a:extLst>
            </p:cNvPr>
            <p:cNvSpPr/>
            <p:nvPr/>
          </p:nvSpPr>
          <p:spPr>
            <a:xfrm>
              <a:off x="5700713" y="3762067"/>
              <a:ext cx="1867037" cy="339669"/>
            </a:xfrm>
            <a:prstGeom prst="roundRect">
              <a:avLst/>
            </a:prstGeom>
            <a:solidFill>
              <a:srgbClr val="4472C4">
                <a:lumMod val="20000"/>
                <a:lumOff val="80000"/>
              </a:srgbClr>
            </a:solidFill>
            <a:ln w="12700" cap="flat" cmpd="sng" algn="ctr">
              <a:noFill/>
              <a:prstDash val="solid"/>
              <a:miter lim="800000"/>
            </a:ln>
            <a:effectLst/>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0070C0"/>
                  </a:solidFill>
                  <a:effectLst/>
                  <a:uLnTx/>
                  <a:uFillTx/>
                  <a:latin typeface="+mn-ea"/>
                  <a:cs typeface="+mn-cs"/>
                </a:rPr>
                <a:t>信頼性が高い</a:t>
              </a:r>
              <a:endParaRPr kumimoji="1" lang="ja-JP" altLang="en-US" sz="1200" b="0" i="0" u="none" strike="noStrike" kern="0" cap="none" spc="0" normalizeH="0" baseline="0" noProof="0">
                <a:ln>
                  <a:noFill/>
                </a:ln>
                <a:solidFill>
                  <a:srgbClr val="0070C0"/>
                </a:solidFill>
                <a:effectLst/>
                <a:uLnTx/>
                <a:uFillTx/>
                <a:latin typeface="+mn-ea"/>
                <a:cs typeface="+mn-cs"/>
              </a:endParaRPr>
            </a:p>
          </p:txBody>
        </p:sp>
        <p:sp>
          <p:nvSpPr>
            <p:cNvPr id="21" name="四角形: 角を丸くする 27">
              <a:extLst>
                <a:ext uri="{FF2B5EF4-FFF2-40B4-BE49-F238E27FC236}">
                  <a16:creationId xmlns:a16="http://schemas.microsoft.com/office/drawing/2014/main" id="{9031BFAB-423C-427A-3AF9-075CA7752C4D}"/>
                </a:ext>
              </a:extLst>
            </p:cNvPr>
            <p:cNvSpPr/>
            <p:nvPr/>
          </p:nvSpPr>
          <p:spPr>
            <a:xfrm>
              <a:off x="7668850" y="3762067"/>
              <a:ext cx="1867037" cy="339669"/>
            </a:xfrm>
            <a:prstGeom prst="roundRect">
              <a:avLst/>
            </a:prstGeom>
            <a:solidFill>
              <a:srgbClr val="4472C4">
                <a:lumMod val="20000"/>
                <a:lumOff val="80000"/>
              </a:srgbClr>
            </a:solidFill>
            <a:ln w="12700" cap="flat" cmpd="sng" algn="ctr">
              <a:noFill/>
              <a:prstDash val="solid"/>
              <a:miter lim="800000"/>
            </a:ln>
            <a:effectLst/>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150" normalizeH="0" baseline="0" noProof="0">
                  <a:ln>
                    <a:noFill/>
                  </a:ln>
                  <a:solidFill>
                    <a:srgbClr val="0070C0"/>
                  </a:solidFill>
                  <a:effectLst/>
                  <a:uLnTx/>
                  <a:uFillTx/>
                  <a:latin typeface="+mn-ea"/>
                  <a:cs typeface="+mn-cs"/>
                </a:rPr>
                <a:t>ストレスフリー</a:t>
              </a:r>
              <a:endParaRPr kumimoji="1" lang="ja-JP" altLang="en-US" sz="1200" b="0" i="0" u="none" strike="noStrike" kern="0" cap="none" spc="-150" normalizeH="0" baseline="0" noProof="0">
                <a:ln>
                  <a:noFill/>
                </a:ln>
                <a:solidFill>
                  <a:srgbClr val="0070C0"/>
                </a:solidFill>
                <a:effectLst/>
                <a:uLnTx/>
                <a:uFillTx/>
                <a:latin typeface="+mn-ea"/>
                <a:cs typeface="+mn-cs"/>
              </a:endParaRPr>
            </a:p>
          </p:txBody>
        </p:sp>
      </p:grpSp>
      <p:sp>
        <p:nvSpPr>
          <p:cNvPr id="22" name="Google Shape;334;p17">
            <a:extLst>
              <a:ext uri="{FF2B5EF4-FFF2-40B4-BE49-F238E27FC236}">
                <a16:creationId xmlns:a16="http://schemas.microsoft.com/office/drawing/2014/main" id="{CE4BBDB4-7069-4579-4A8A-AB3C8DA7A7E6}"/>
              </a:ext>
            </a:extLst>
          </p:cNvPr>
          <p:cNvSpPr/>
          <p:nvPr/>
        </p:nvSpPr>
        <p:spPr>
          <a:xfrm>
            <a:off x="9551059" y="4186295"/>
            <a:ext cx="1568058" cy="200014"/>
          </a:xfrm>
          <a:prstGeom prst="rect">
            <a:avLst/>
          </a:prstGeom>
          <a:noFill/>
          <a:ln>
            <a:noFill/>
          </a:ln>
        </p:spPr>
        <p:txBody>
          <a:bodyPr spcFirstLastPara="1" wrap="square" lIns="91425" tIns="45700" rIns="91425" bIns="45700" anchor="t" anchorCtr="0">
            <a:spAutoFit/>
          </a:bodyPr>
          <a:lstStyle/>
          <a:p>
            <a:pPr defTabSz="914400"/>
            <a:r>
              <a:rPr kumimoji="1" lang="ja-JP" altLang="en-US" sz="700">
                <a:solidFill>
                  <a:prstClr val="black"/>
                </a:solidFill>
                <a:latin typeface="+mn-ea"/>
                <a:cs typeface="Century Gothic"/>
                <a:sym typeface="Century Gothic"/>
              </a:rPr>
              <a:t>ビデオリサーチ「</a:t>
            </a:r>
            <a:r>
              <a:rPr kumimoji="1" lang="en-US" altLang="ja-JP" sz="700">
                <a:solidFill>
                  <a:prstClr val="black"/>
                </a:solidFill>
                <a:latin typeface="+mn-ea"/>
                <a:cs typeface="Century Gothic"/>
                <a:sym typeface="Century Gothic"/>
              </a:rPr>
              <a:t>ACR/ex</a:t>
            </a:r>
            <a:r>
              <a:rPr kumimoji="1" lang="ja-JP" altLang="en-US" sz="700">
                <a:solidFill>
                  <a:prstClr val="black"/>
                </a:solidFill>
                <a:latin typeface="+mn-ea"/>
                <a:cs typeface="Century Gothic"/>
                <a:sym typeface="Century Gothic"/>
              </a:rPr>
              <a:t> </a:t>
            </a:r>
            <a:r>
              <a:rPr kumimoji="1" lang="en-US" altLang="ja-JP" sz="700">
                <a:solidFill>
                  <a:prstClr val="black"/>
                </a:solidFill>
                <a:latin typeface="+mn-ea"/>
                <a:cs typeface="Century Gothic"/>
                <a:sym typeface="Century Gothic"/>
              </a:rPr>
              <a:t>2023</a:t>
            </a:r>
            <a:r>
              <a:rPr kumimoji="1" lang="ja-JP" altLang="en-US" sz="700">
                <a:solidFill>
                  <a:prstClr val="black"/>
                </a:solidFill>
                <a:latin typeface="+mn-ea"/>
                <a:cs typeface="Century Gothic"/>
                <a:sym typeface="Century Gothic"/>
              </a:rPr>
              <a:t>」</a:t>
            </a:r>
            <a:endParaRPr kumimoji="1" lang="en-US" altLang="ja-JP" sz="700">
              <a:solidFill>
                <a:prstClr val="black"/>
              </a:solidFill>
              <a:latin typeface="+mn-ea"/>
              <a:cs typeface="Century Gothic"/>
              <a:sym typeface="Century Gothic"/>
            </a:endParaRPr>
          </a:p>
        </p:txBody>
      </p:sp>
      <p:graphicFrame>
        <p:nvGraphicFramePr>
          <p:cNvPr id="23" name="表 22">
            <a:extLst>
              <a:ext uri="{FF2B5EF4-FFF2-40B4-BE49-F238E27FC236}">
                <a16:creationId xmlns:a16="http://schemas.microsoft.com/office/drawing/2014/main" id="{37195AA5-4E68-AD38-4E19-6B204F52412A}"/>
              </a:ext>
            </a:extLst>
          </p:cNvPr>
          <p:cNvGraphicFramePr>
            <a:graphicFrameLocks noGrp="1"/>
          </p:cNvGraphicFramePr>
          <p:nvPr>
            <p:extLst>
              <p:ext uri="{D42A27DB-BD31-4B8C-83A1-F6EECF244321}">
                <p14:modId xmlns:p14="http://schemas.microsoft.com/office/powerpoint/2010/main" val="1674855981"/>
              </p:ext>
            </p:extLst>
          </p:nvPr>
        </p:nvGraphicFramePr>
        <p:xfrm>
          <a:off x="1177597" y="4295129"/>
          <a:ext cx="4320000" cy="1512000"/>
        </p:xfrm>
        <a:graphic>
          <a:graphicData uri="http://schemas.openxmlformats.org/drawingml/2006/table">
            <a:tbl>
              <a:tblPr firstRow="1" bandRow="1"/>
              <a:tblGrid>
                <a:gridCol w="1080000">
                  <a:extLst>
                    <a:ext uri="{9D8B030D-6E8A-4147-A177-3AD203B41FA5}">
                      <a16:colId xmlns:a16="http://schemas.microsoft.com/office/drawing/2014/main" val="1942100960"/>
                    </a:ext>
                  </a:extLst>
                </a:gridCol>
                <a:gridCol w="1080000">
                  <a:extLst>
                    <a:ext uri="{9D8B030D-6E8A-4147-A177-3AD203B41FA5}">
                      <a16:colId xmlns:a16="http://schemas.microsoft.com/office/drawing/2014/main" val="2627257501"/>
                    </a:ext>
                  </a:extLst>
                </a:gridCol>
                <a:gridCol w="1080000">
                  <a:extLst>
                    <a:ext uri="{9D8B030D-6E8A-4147-A177-3AD203B41FA5}">
                      <a16:colId xmlns:a16="http://schemas.microsoft.com/office/drawing/2014/main" val="1431086932"/>
                    </a:ext>
                  </a:extLst>
                </a:gridCol>
                <a:gridCol w="1080000">
                  <a:extLst>
                    <a:ext uri="{9D8B030D-6E8A-4147-A177-3AD203B41FA5}">
                      <a16:colId xmlns:a16="http://schemas.microsoft.com/office/drawing/2014/main" val="585340372"/>
                    </a:ext>
                  </a:extLst>
                </a:gridCol>
              </a:tblGrid>
              <a:tr h="252000">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endParaRPr kumimoji="1" lang="ja-JP" altLang="en-US" sz="1000">
                        <a:latin typeface="BIZ UDPゴシック" panose="020B0400000000000000" pitchFamily="50" charset="-128"/>
                        <a:ea typeface="BIZ UDPゴシック" panose="020B0400000000000000" pitchFamily="50" charset="-128"/>
                      </a:endParaRP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デジタル広告</a:t>
                      </a: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動画広告</a:t>
                      </a: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音声広告</a:t>
                      </a: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3802045212"/>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リーチ数</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3138945589"/>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効果までの時間</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3762068287"/>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広告費</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2655308129"/>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記憶 ・ 印象</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3751376196"/>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ストレス</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2137718273"/>
                  </a:ext>
                </a:extLst>
              </a:tr>
            </a:tbl>
          </a:graphicData>
        </a:graphic>
      </p:graphicFrame>
      <p:sp>
        <p:nvSpPr>
          <p:cNvPr id="24" name="矢印: 右 23">
            <a:extLst>
              <a:ext uri="{FF2B5EF4-FFF2-40B4-BE49-F238E27FC236}">
                <a16:creationId xmlns:a16="http://schemas.microsoft.com/office/drawing/2014/main" id="{6728A049-CAF0-E38E-674A-FB8BF769B5D0}"/>
              </a:ext>
            </a:extLst>
          </p:cNvPr>
          <p:cNvSpPr/>
          <p:nvPr/>
        </p:nvSpPr>
        <p:spPr>
          <a:xfrm>
            <a:off x="5527510" y="4583750"/>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25" name="テキスト ボックス 24">
            <a:extLst>
              <a:ext uri="{FF2B5EF4-FFF2-40B4-BE49-F238E27FC236}">
                <a16:creationId xmlns:a16="http://schemas.microsoft.com/office/drawing/2014/main" id="{7220E700-B7CF-BF53-0F05-9ED458C080C9}"/>
              </a:ext>
            </a:extLst>
          </p:cNvPr>
          <p:cNvSpPr txBox="1"/>
          <p:nvPr/>
        </p:nvSpPr>
        <p:spPr>
          <a:xfrm>
            <a:off x="5691789" y="4541024"/>
            <a:ext cx="2776722"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n-ea"/>
              </a:rPr>
              <a:t>広く知ってもらうにはデジタル広告などが有効</a:t>
            </a:r>
          </a:p>
        </p:txBody>
      </p:sp>
      <p:sp>
        <p:nvSpPr>
          <p:cNvPr id="26" name="矢印: 右 25">
            <a:extLst>
              <a:ext uri="{FF2B5EF4-FFF2-40B4-BE49-F238E27FC236}">
                <a16:creationId xmlns:a16="http://schemas.microsoft.com/office/drawing/2014/main" id="{9356EDE0-7F46-A5A8-8192-35AEDEC36800}"/>
              </a:ext>
            </a:extLst>
          </p:cNvPr>
          <p:cNvSpPr/>
          <p:nvPr/>
        </p:nvSpPr>
        <p:spPr>
          <a:xfrm>
            <a:off x="5527510" y="4845032"/>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27" name="テキスト ボックス 26">
            <a:extLst>
              <a:ext uri="{FF2B5EF4-FFF2-40B4-BE49-F238E27FC236}">
                <a16:creationId xmlns:a16="http://schemas.microsoft.com/office/drawing/2014/main" id="{ADB22328-F764-5BE9-0254-C1C023E74059}"/>
              </a:ext>
            </a:extLst>
          </p:cNvPr>
          <p:cNvSpPr txBox="1"/>
          <p:nvPr/>
        </p:nvSpPr>
        <p:spPr>
          <a:xfrm>
            <a:off x="5691789" y="4802306"/>
            <a:ext cx="1943161"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n-ea"/>
              </a:rPr>
              <a:t>即効性があるのはデジタル広告</a:t>
            </a:r>
          </a:p>
        </p:txBody>
      </p:sp>
      <p:sp>
        <p:nvSpPr>
          <p:cNvPr id="28" name="矢印: 右 27">
            <a:extLst>
              <a:ext uri="{FF2B5EF4-FFF2-40B4-BE49-F238E27FC236}">
                <a16:creationId xmlns:a16="http://schemas.microsoft.com/office/drawing/2014/main" id="{CA6BF2C7-8D57-7A75-8197-1B793CD35E85}"/>
              </a:ext>
            </a:extLst>
          </p:cNvPr>
          <p:cNvSpPr/>
          <p:nvPr/>
        </p:nvSpPr>
        <p:spPr>
          <a:xfrm>
            <a:off x="5527510" y="5105890"/>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29" name="テキスト ボックス 28">
            <a:extLst>
              <a:ext uri="{FF2B5EF4-FFF2-40B4-BE49-F238E27FC236}">
                <a16:creationId xmlns:a16="http://schemas.microsoft.com/office/drawing/2014/main" id="{9DDA62FF-9EB3-7E2D-332E-F3A866DDF020}"/>
              </a:ext>
            </a:extLst>
          </p:cNvPr>
          <p:cNvSpPr txBox="1"/>
          <p:nvPr/>
        </p:nvSpPr>
        <p:spPr>
          <a:xfrm>
            <a:off x="5691789" y="5063164"/>
            <a:ext cx="3820277"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a:ln>
                  <a:noFill/>
                </a:ln>
                <a:solidFill>
                  <a:srgbClr val="0070C0"/>
                </a:solidFill>
                <a:effectLst/>
                <a:uLnTx/>
                <a:uFillTx/>
                <a:latin typeface="+mn-ea"/>
              </a:rPr>
              <a:t>最低金額はデジタルの方が安いが、一定の効果を期待すると高い</a:t>
            </a:r>
          </a:p>
        </p:txBody>
      </p:sp>
      <p:sp>
        <p:nvSpPr>
          <p:cNvPr id="30" name="矢印: 右 29">
            <a:extLst>
              <a:ext uri="{FF2B5EF4-FFF2-40B4-BE49-F238E27FC236}">
                <a16:creationId xmlns:a16="http://schemas.microsoft.com/office/drawing/2014/main" id="{6B411B31-99F4-E903-176B-84946072385D}"/>
              </a:ext>
            </a:extLst>
          </p:cNvPr>
          <p:cNvSpPr/>
          <p:nvPr/>
        </p:nvSpPr>
        <p:spPr>
          <a:xfrm>
            <a:off x="5527510" y="5339650"/>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31" name="テキスト ボックス 30">
            <a:extLst>
              <a:ext uri="{FF2B5EF4-FFF2-40B4-BE49-F238E27FC236}">
                <a16:creationId xmlns:a16="http://schemas.microsoft.com/office/drawing/2014/main" id="{A0C2F81B-AD72-C095-C70B-20549C052328}"/>
              </a:ext>
            </a:extLst>
          </p:cNvPr>
          <p:cNvSpPr txBox="1"/>
          <p:nvPr/>
        </p:nvSpPr>
        <p:spPr>
          <a:xfrm>
            <a:off x="5691789" y="5296924"/>
            <a:ext cx="2871299"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a:ln>
                  <a:noFill/>
                </a:ln>
                <a:solidFill>
                  <a:srgbClr val="0070C0"/>
                </a:solidFill>
                <a:effectLst/>
                <a:uLnTx/>
                <a:uFillTx/>
                <a:latin typeface="+mn-ea"/>
              </a:rPr>
              <a:t>記憶・印象に残るという点で、音声広告は効果的</a:t>
            </a:r>
          </a:p>
        </p:txBody>
      </p:sp>
      <p:sp>
        <p:nvSpPr>
          <p:cNvPr id="32" name="矢印: 右 31">
            <a:extLst>
              <a:ext uri="{FF2B5EF4-FFF2-40B4-BE49-F238E27FC236}">
                <a16:creationId xmlns:a16="http://schemas.microsoft.com/office/drawing/2014/main" id="{B9B3DE3F-2ABA-734C-B217-1553B7F68870}"/>
              </a:ext>
            </a:extLst>
          </p:cNvPr>
          <p:cNvSpPr/>
          <p:nvPr/>
        </p:nvSpPr>
        <p:spPr>
          <a:xfrm>
            <a:off x="5527510" y="5587456"/>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33" name="テキスト ボックス 32">
            <a:extLst>
              <a:ext uri="{FF2B5EF4-FFF2-40B4-BE49-F238E27FC236}">
                <a16:creationId xmlns:a16="http://schemas.microsoft.com/office/drawing/2014/main" id="{F48DCD93-073B-C39A-8545-43CDA624412F}"/>
              </a:ext>
            </a:extLst>
          </p:cNvPr>
          <p:cNvSpPr txBox="1"/>
          <p:nvPr/>
        </p:nvSpPr>
        <p:spPr>
          <a:xfrm>
            <a:off x="5691789" y="5544730"/>
            <a:ext cx="3050835"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a:ln>
                  <a:noFill/>
                </a:ln>
                <a:solidFill>
                  <a:srgbClr val="0070C0"/>
                </a:solidFill>
                <a:effectLst/>
                <a:uLnTx/>
                <a:uFillTx/>
                <a:latin typeface="+mn-ea"/>
              </a:rPr>
              <a:t>動画・ディスプレイ広告をストレスと感じる方が多い</a:t>
            </a:r>
          </a:p>
        </p:txBody>
      </p:sp>
      <p:sp>
        <p:nvSpPr>
          <p:cNvPr id="34" name="テキスト ボックス 33">
            <a:extLst>
              <a:ext uri="{FF2B5EF4-FFF2-40B4-BE49-F238E27FC236}">
                <a16:creationId xmlns:a16="http://schemas.microsoft.com/office/drawing/2014/main" id="{FEC26C71-747C-0550-8813-3096DA930F40}"/>
              </a:ext>
            </a:extLst>
          </p:cNvPr>
          <p:cNvSpPr txBox="1"/>
          <p:nvPr/>
        </p:nvSpPr>
        <p:spPr>
          <a:xfrm>
            <a:off x="2546360" y="1721521"/>
            <a:ext cx="141096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rgbClr val="FF0000"/>
                </a:solidFill>
                <a:effectLst/>
                <a:uLnTx/>
                <a:uFillTx/>
                <a:latin typeface="+mn-ea"/>
              </a:rPr>
              <a:t>後々の数字に影響</a:t>
            </a:r>
          </a:p>
        </p:txBody>
      </p:sp>
      <p:sp>
        <p:nvSpPr>
          <p:cNvPr id="35" name="テキスト ボックス 34">
            <a:extLst>
              <a:ext uri="{FF2B5EF4-FFF2-40B4-BE49-F238E27FC236}">
                <a16:creationId xmlns:a16="http://schemas.microsoft.com/office/drawing/2014/main" id="{14603385-FBE0-8DCA-35EC-9D3F90DD0072}"/>
              </a:ext>
            </a:extLst>
          </p:cNvPr>
          <p:cNvSpPr txBox="1"/>
          <p:nvPr/>
        </p:nvSpPr>
        <p:spPr>
          <a:xfrm>
            <a:off x="5657973" y="1319334"/>
            <a:ext cx="2754280"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a:ln>
                  <a:noFill/>
                </a:ln>
                <a:solidFill>
                  <a:prstClr val="black"/>
                </a:solidFill>
                <a:effectLst/>
                <a:uLnTx/>
                <a:uFillTx/>
                <a:latin typeface="+mn-ea"/>
              </a:rPr>
              <a:t>● 意外と知られていない音声広告の特徴</a:t>
            </a:r>
          </a:p>
        </p:txBody>
      </p:sp>
      <p:sp>
        <p:nvSpPr>
          <p:cNvPr id="39" name="テキスト ボックス 38">
            <a:extLst>
              <a:ext uri="{FF2B5EF4-FFF2-40B4-BE49-F238E27FC236}">
                <a16:creationId xmlns:a16="http://schemas.microsoft.com/office/drawing/2014/main" id="{E856E7DB-6BCC-EDDB-58EE-C7B910BF72A1}"/>
              </a:ext>
            </a:extLst>
          </p:cNvPr>
          <p:cNvSpPr txBox="1"/>
          <p:nvPr/>
        </p:nvSpPr>
        <p:spPr>
          <a:xfrm>
            <a:off x="1187983" y="3438053"/>
            <a:ext cx="1096187"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知る ・ より好印象で記憶</a:t>
            </a:r>
          </a:p>
        </p:txBody>
      </p:sp>
      <p:sp>
        <p:nvSpPr>
          <p:cNvPr id="40" name="テキスト ボックス 39">
            <a:extLst>
              <a:ext uri="{FF2B5EF4-FFF2-40B4-BE49-F238E27FC236}">
                <a16:creationId xmlns:a16="http://schemas.microsoft.com/office/drawing/2014/main" id="{568C21CC-D2F2-CCB2-DF5B-5808ABB480EE}"/>
              </a:ext>
            </a:extLst>
          </p:cNvPr>
          <p:cNvSpPr txBox="1"/>
          <p:nvPr/>
        </p:nvSpPr>
        <p:spPr>
          <a:xfrm>
            <a:off x="2499445" y="3438053"/>
            <a:ext cx="80823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a:ln>
                  <a:noFill/>
                </a:ln>
                <a:solidFill>
                  <a:prstClr val="black"/>
                </a:solidFill>
                <a:effectLst/>
                <a:uLnTx/>
                <a:uFillTx/>
                <a:latin typeface="+mn-ea"/>
              </a:rPr>
              <a:t>EC</a:t>
            </a:r>
            <a:r>
              <a:rPr kumimoji="1" lang="ja-JP" altLang="en-US" sz="600" b="0" i="0" u="none" strike="noStrike" kern="0" cap="none" spc="0" normalizeH="0" baseline="0" noProof="0">
                <a:ln>
                  <a:noFill/>
                </a:ln>
                <a:solidFill>
                  <a:prstClr val="black"/>
                </a:solidFill>
                <a:effectLst/>
                <a:uLnTx/>
                <a:uFillTx/>
                <a:latin typeface="+mn-ea"/>
              </a:rPr>
              <a:t>サイトや店舗に</a:t>
            </a:r>
            <a:endParaRPr kumimoji="1" lang="en-US" altLang="ja-JP" sz="6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おける他社競争</a:t>
            </a:r>
          </a:p>
        </p:txBody>
      </p:sp>
      <p:sp>
        <p:nvSpPr>
          <p:cNvPr id="41" name="テキスト ボックス 40">
            <a:extLst>
              <a:ext uri="{FF2B5EF4-FFF2-40B4-BE49-F238E27FC236}">
                <a16:creationId xmlns:a16="http://schemas.microsoft.com/office/drawing/2014/main" id="{CB725D88-5C18-E7B3-55B8-6DD4418A6331}"/>
              </a:ext>
            </a:extLst>
          </p:cNvPr>
          <p:cNvSpPr txBox="1"/>
          <p:nvPr/>
        </p:nvSpPr>
        <p:spPr>
          <a:xfrm>
            <a:off x="3511574" y="3438053"/>
            <a:ext cx="465192" cy="18466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a:ln>
                  <a:noFill/>
                </a:ln>
                <a:solidFill>
                  <a:prstClr val="black"/>
                </a:solidFill>
                <a:effectLst/>
                <a:uLnTx/>
                <a:uFillTx/>
                <a:latin typeface="+mn-ea"/>
              </a:rPr>
              <a:t>LTVUP</a:t>
            </a:r>
            <a:endParaRPr kumimoji="1" lang="ja-JP" altLang="en-US" sz="600" b="0" i="0" u="none" strike="noStrike" kern="0" cap="none" spc="0" normalizeH="0" baseline="0" noProof="0">
              <a:ln>
                <a:noFill/>
              </a:ln>
              <a:solidFill>
                <a:prstClr val="black"/>
              </a:solidFill>
              <a:effectLst/>
              <a:uLnTx/>
              <a:uFillTx/>
              <a:latin typeface="+mn-ea"/>
            </a:endParaRPr>
          </a:p>
        </p:txBody>
      </p:sp>
      <p:sp>
        <p:nvSpPr>
          <p:cNvPr id="42" name="テキスト ボックス 41">
            <a:extLst>
              <a:ext uri="{FF2B5EF4-FFF2-40B4-BE49-F238E27FC236}">
                <a16:creationId xmlns:a16="http://schemas.microsoft.com/office/drawing/2014/main" id="{A14E1A50-8EEA-36AA-6B0F-F539FEAB1D77}"/>
              </a:ext>
            </a:extLst>
          </p:cNvPr>
          <p:cNvSpPr txBox="1"/>
          <p:nvPr/>
        </p:nvSpPr>
        <p:spPr>
          <a:xfrm>
            <a:off x="4079606" y="3438053"/>
            <a:ext cx="537327" cy="18466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客単価</a:t>
            </a:r>
            <a:r>
              <a:rPr kumimoji="1" lang="en-US" altLang="ja-JP" sz="600" b="0" i="0" u="none" strike="noStrike" kern="0" cap="none" spc="0" normalizeH="0" baseline="0" noProof="0">
                <a:ln>
                  <a:noFill/>
                </a:ln>
                <a:solidFill>
                  <a:prstClr val="black"/>
                </a:solidFill>
                <a:effectLst/>
                <a:uLnTx/>
                <a:uFillTx/>
                <a:latin typeface="+mn-ea"/>
              </a:rPr>
              <a:t>UP</a:t>
            </a:r>
            <a:endParaRPr kumimoji="1" lang="ja-JP" altLang="en-US" sz="600" b="0" i="0" u="none" strike="noStrike" kern="0" cap="none" spc="0" normalizeH="0" baseline="0" noProof="0">
              <a:ln>
                <a:noFill/>
              </a:ln>
              <a:solidFill>
                <a:prstClr val="black"/>
              </a:solidFill>
              <a:effectLst/>
              <a:uLnTx/>
              <a:uFillTx/>
              <a:latin typeface="+mn-ea"/>
            </a:endParaRPr>
          </a:p>
        </p:txBody>
      </p:sp>
      <p:sp>
        <p:nvSpPr>
          <p:cNvPr id="43" name="テキスト ボックス 42">
            <a:extLst>
              <a:ext uri="{FF2B5EF4-FFF2-40B4-BE49-F238E27FC236}">
                <a16:creationId xmlns:a16="http://schemas.microsoft.com/office/drawing/2014/main" id="{5788A353-40CC-A64B-C180-2D945A83963B}"/>
              </a:ext>
            </a:extLst>
          </p:cNvPr>
          <p:cNvSpPr txBox="1"/>
          <p:nvPr/>
        </p:nvSpPr>
        <p:spPr>
          <a:xfrm>
            <a:off x="4714677" y="3438053"/>
            <a:ext cx="468398" cy="18466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ファン化</a:t>
            </a:r>
          </a:p>
        </p:txBody>
      </p:sp>
      <p:sp>
        <p:nvSpPr>
          <p:cNvPr id="44" name="矢印: 右 43">
            <a:extLst>
              <a:ext uri="{FF2B5EF4-FFF2-40B4-BE49-F238E27FC236}">
                <a16:creationId xmlns:a16="http://schemas.microsoft.com/office/drawing/2014/main" id="{3B83DEB3-AFB7-A699-1C97-A8D191A4A6A8}"/>
              </a:ext>
            </a:extLst>
          </p:cNvPr>
          <p:cNvSpPr/>
          <p:nvPr/>
        </p:nvSpPr>
        <p:spPr>
          <a:xfrm>
            <a:off x="3952244" y="3483622"/>
            <a:ext cx="18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5" name="矢印: 右 44">
            <a:extLst>
              <a:ext uri="{FF2B5EF4-FFF2-40B4-BE49-F238E27FC236}">
                <a16:creationId xmlns:a16="http://schemas.microsoft.com/office/drawing/2014/main" id="{A8DD4E0E-E881-0C5C-EF1C-8B9FE05EEB8A}"/>
              </a:ext>
            </a:extLst>
          </p:cNvPr>
          <p:cNvSpPr/>
          <p:nvPr/>
        </p:nvSpPr>
        <p:spPr>
          <a:xfrm>
            <a:off x="4573566" y="3483622"/>
            <a:ext cx="18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6" name="矢印: 右 45">
            <a:extLst>
              <a:ext uri="{FF2B5EF4-FFF2-40B4-BE49-F238E27FC236}">
                <a16:creationId xmlns:a16="http://schemas.microsoft.com/office/drawing/2014/main" id="{1F2F88B0-00B7-21DC-292C-E9B15FE1E4C9}"/>
              </a:ext>
            </a:extLst>
          </p:cNvPr>
          <p:cNvSpPr/>
          <p:nvPr/>
        </p:nvSpPr>
        <p:spPr>
          <a:xfrm>
            <a:off x="3222117" y="3483622"/>
            <a:ext cx="36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7" name="矢印: 右 46">
            <a:extLst>
              <a:ext uri="{FF2B5EF4-FFF2-40B4-BE49-F238E27FC236}">
                <a16:creationId xmlns:a16="http://schemas.microsoft.com/office/drawing/2014/main" id="{68299C70-A1C9-592C-A952-FE1EF62B2358}"/>
              </a:ext>
            </a:extLst>
          </p:cNvPr>
          <p:cNvSpPr/>
          <p:nvPr/>
        </p:nvSpPr>
        <p:spPr>
          <a:xfrm>
            <a:off x="2189389" y="3483622"/>
            <a:ext cx="36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8" name="テキスト ボックス 47">
            <a:extLst>
              <a:ext uri="{FF2B5EF4-FFF2-40B4-BE49-F238E27FC236}">
                <a16:creationId xmlns:a16="http://schemas.microsoft.com/office/drawing/2014/main" id="{2024A501-8B39-EC2C-88A3-F20C58455BB2}"/>
              </a:ext>
            </a:extLst>
          </p:cNvPr>
          <p:cNvSpPr txBox="1"/>
          <p:nvPr/>
        </p:nvSpPr>
        <p:spPr>
          <a:xfrm>
            <a:off x="1217939" y="3638030"/>
            <a:ext cx="1292341" cy="353623"/>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インパクト </a:t>
            </a:r>
            <a:r>
              <a:rPr kumimoji="1" lang="en-US" altLang="ja-JP" sz="400" b="0" i="0" u="none" strike="noStrike" kern="0" cap="none" spc="0" normalizeH="0" baseline="0" noProof="0">
                <a:ln>
                  <a:noFill/>
                </a:ln>
                <a:solidFill>
                  <a:prstClr val="black"/>
                </a:solidFill>
                <a:effectLst/>
                <a:uLnTx/>
                <a:uFillTx/>
                <a:latin typeface="+mn-ea"/>
              </a:rPr>
              <a:t>… TVCM</a:t>
            </a:r>
            <a:r>
              <a:rPr kumimoji="1" lang="ja-JP" altLang="en-US" sz="400" b="0" i="0" u="none" strike="noStrike" kern="0" cap="none" spc="0" normalizeH="0" baseline="0" noProof="0">
                <a:ln>
                  <a:noFill/>
                </a:ln>
                <a:solidFill>
                  <a:prstClr val="black"/>
                </a:solidFill>
                <a:effectLst/>
                <a:uLnTx/>
                <a:uFillTx/>
                <a:latin typeface="+mn-ea"/>
              </a:rPr>
              <a:t>、動画</a:t>
            </a:r>
            <a:r>
              <a:rPr kumimoji="1" lang="en-US" altLang="ja-JP" sz="400" b="0" i="0" u="none" strike="noStrike" kern="0" cap="none" spc="0" normalizeH="0" baseline="0" noProof="0">
                <a:ln>
                  <a:noFill/>
                </a:ln>
                <a:solidFill>
                  <a:prstClr val="black"/>
                </a:solidFill>
                <a:effectLst/>
                <a:uLnTx/>
                <a:uFillTx/>
                <a:latin typeface="+mn-ea"/>
              </a:rPr>
              <a:t>CM</a:t>
            </a:r>
            <a:r>
              <a:rPr kumimoji="1" lang="ja-JP" altLang="en-US" sz="400" b="0" i="0" u="none" strike="noStrike" kern="0" cap="none" spc="0" normalizeH="0" baseline="0" noProof="0">
                <a:ln>
                  <a:noFill/>
                </a:ln>
                <a:solidFill>
                  <a:prstClr val="black"/>
                </a:solidFill>
                <a:effectLst/>
                <a:uLnTx/>
                <a:uFillTx/>
                <a:latin typeface="+mn-ea"/>
              </a:rPr>
              <a:t>、ディスプレイ広告</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信頼・安心感 </a:t>
            </a:r>
            <a:r>
              <a:rPr kumimoji="1" lang="en-US" altLang="ja-JP" sz="400" b="0" i="0" u="none" strike="noStrike" kern="0" cap="none" spc="0" normalizeH="0" baseline="0" noProof="0">
                <a:ln>
                  <a:noFill/>
                </a:ln>
                <a:solidFill>
                  <a:prstClr val="black"/>
                </a:solidFill>
                <a:effectLst/>
                <a:uLnTx/>
                <a:uFillTx/>
                <a:latin typeface="+mn-ea"/>
              </a:rPr>
              <a:t>… TVCM</a:t>
            </a:r>
            <a:r>
              <a:rPr kumimoji="1" lang="ja-JP" altLang="en-US" sz="400" b="0" i="0" u="none" strike="noStrike" kern="0" cap="none" spc="0" normalizeH="0" baseline="0" noProof="0">
                <a:ln>
                  <a:noFill/>
                </a:ln>
                <a:solidFill>
                  <a:prstClr val="black"/>
                </a:solidFill>
                <a:effectLst/>
                <a:uLnTx/>
                <a:uFillTx/>
                <a:latin typeface="+mn-ea"/>
              </a:rPr>
              <a:t>、音声</a:t>
            </a:r>
            <a:r>
              <a:rPr kumimoji="1" lang="en-US" altLang="ja-JP" sz="400" b="0" i="0" u="none" strike="noStrike" kern="0" cap="none" spc="0" normalizeH="0" baseline="0" noProof="0">
                <a:ln>
                  <a:noFill/>
                </a:ln>
                <a:solidFill>
                  <a:prstClr val="black"/>
                </a:solidFill>
                <a:effectLst/>
                <a:uLnTx/>
                <a:uFillTx/>
                <a:latin typeface="+mn-ea"/>
              </a:rPr>
              <a:t>CM</a:t>
            </a: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記憶・維持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音声</a:t>
            </a:r>
            <a:r>
              <a:rPr kumimoji="1" lang="en-US" altLang="ja-JP" sz="400" b="0" i="0" u="none" strike="noStrike" kern="0" cap="none" spc="0" normalizeH="0" baseline="0" noProof="0">
                <a:ln>
                  <a:noFill/>
                </a:ln>
                <a:solidFill>
                  <a:prstClr val="black"/>
                </a:solidFill>
                <a:effectLst/>
                <a:uLnTx/>
                <a:uFillTx/>
                <a:latin typeface="+mn-ea"/>
              </a:rPr>
              <a:t>CM</a:t>
            </a:r>
            <a:endParaRPr kumimoji="1" lang="ja-JP" altLang="en-US" sz="400" b="0" i="0" u="none" strike="noStrike" kern="0" cap="none" spc="0" normalizeH="0" baseline="0" noProof="0">
              <a:ln>
                <a:noFill/>
              </a:ln>
              <a:solidFill>
                <a:prstClr val="black"/>
              </a:solidFill>
              <a:effectLst/>
              <a:uLnTx/>
              <a:uFillTx/>
              <a:latin typeface="+mn-ea"/>
            </a:endParaRPr>
          </a:p>
        </p:txBody>
      </p:sp>
      <p:sp>
        <p:nvSpPr>
          <p:cNvPr id="49" name="テキスト ボックス 48">
            <a:extLst>
              <a:ext uri="{FF2B5EF4-FFF2-40B4-BE49-F238E27FC236}">
                <a16:creationId xmlns:a16="http://schemas.microsoft.com/office/drawing/2014/main" id="{B83DAFE5-5EB0-9946-DBFF-D937CE8918CF}"/>
              </a:ext>
            </a:extLst>
          </p:cNvPr>
          <p:cNvSpPr txBox="1"/>
          <p:nvPr/>
        </p:nvSpPr>
        <p:spPr>
          <a:xfrm>
            <a:off x="2499445" y="3638030"/>
            <a:ext cx="1330814" cy="353623"/>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買いやすさ </a:t>
            </a:r>
            <a:r>
              <a:rPr kumimoji="1" lang="en-US" altLang="ja-JP" sz="400" b="0" i="0" u="none" strike="noStrike" kern="0" cap="none" spc="0" normalizeH="0" baseline="0" noProof="0">
                <a:ln>
                  <a:noFill/>
                </a:ln>
                <a:solidFill>
                  <a:prstClr val="black"/>
                </a:solidFill>
                <a:effectLst/>
                <a:uLnTx/>
                <a:uFillTx/>
                <a:latin typeface="+mn-ea"/>
              </a:rPr>
              <a:t>… EC</a:t>
            </a:r>
            <a:r>
              <a:rPr kumimoji="1" lang="ja-JP" altLang="en-US" sz="400" b="0" i="0" u="none" strike="noStrike" kern="0" cap="none" spc="0" normalizeH="0" baseline="0" noProof="0">
                <a:ln>
                  <a:noFill/>
                </a:ln>
                <a:solidFill>
                  <a:prstClr val="black"/>
                </a:solidFill>
                <a:effectLst/>
                <a:uLnTx/>
                <a:uFillTx/>
                <a:latin typeface="+mn-ea"/>
              </a:rPr>
              <a:t>のバナー、テキスト、システムなど</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サービス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接客、商品陳列 など</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価格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販売額 など</a:t>
            </a:r>
          </a:p>
        </p:txBody>
      </p:sp>
      <p:sp>
        <p:nvSpPr>
          <p:cNvPr id="50" name="テキスト ボックス 49">
            <a:extLst>
              <a:ext uri="{FF2B5EF4-FFF2-40B4-BE49-F238E27FC236}">
                <a16:creationId xmlns:a16="http://schemas.microsoft.com/office/drawing/2014/main" id="{EE5D217E-2EBC-F217-C58D-4B2EC152A7FD}"/>
              </a:ext>
            </a:extLst>
          </p:cNvPr>
          <p:cNvSpPr txBox="1"/>
          <p:nvPr/>
        </p:nvSpPr>
        <p:spPr>
          <a:xfrm>
            <a:off x="3847171" y="3638030"/>
            <a:ext cx="1002197" cy="353623"/>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ブランド力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商品の信頼感、安心感</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サービス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接客、商品陳列 など</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価格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販売額 など</a:t>
            </a:r>
          </a:p>
        </p:txBody>
      </p:sp>
      <p:cxnSp>
        <p:nvCxnSpPr>
          <p:cNvPr id="51" name="直線コネクタ 50">
            <a:extLst>
              <a:ext uri="{FF2B5EF4-FFF2-40B4-BE49-F238E27FC236}">
                <a16:creationId xmlns:a16="http://schemas.microsoft.com/office/drawing/2014/main" id="{FD37C235-D432-0CBB-C9BC-96A74A9071C2}"/>
              </a:ext>
            </a:extLst>
          </p:cNvPr>
          <p:cNvCxnSpPr>
            <a:cxnSpLocks/>
          </p:cNvCxnSpPr>
          <p:nvPr/>
        </p:nvCxnSpPr>
        <p:spPr>
          <a:xfrm>
            <a:off x="2341628" y="2907542"/>
            <a:ext cx="1519" cy="540000"/>
          </a:xfrm>
          <a:prstGeom prst="line">
            <a:avLst/>
          </a:prstGeom>
          <a:noFill/>
          <a:ln w="6350" cap="flat" cmpd="sng" algn="ctr">
            <a:solidFill>
              <a:srgbClr val="4472C4"/>
            </a:solidFill>
            <a:prstDash val="dash"/>
            <a:miter lim="800000"/>
          </a:ln>
          <a:effectLst/>
        </p:spPr>
      </p:cxnSp>
      <p:cxnSp>
        <p:nvCxnSpPr>
          <p:cNvPr id="52" name="直線コネクタ 51">
            <a:extLst>
              <a:ext uri="{FF2B5EF4-FFF2-40B4-BE49-F238E27FC236}">
                <a16:creationId xmlns:a16="http://schemas.microsoft.com/office/drawing/2014/main" id="{F0C5BD50-FCAE-5B88-89FA-C18BEFE57CDD}"/>
              </a:ext>
            </a:extLst>
          </p:cNvPr>
          <p:cNvCxnSpPr>
            <a:cxnSpLocks/>
          </p:cNvCxnSpPr>
          <p:nvPr/>
        </p:nvCxnSpPr>
        <p:spPr>
          <a:xfrm>
            <a:off x="3449191" y="2691542"/>
            <a:ext cx="1519" cy="756000"/>
          </a:xfrm>
          <a:prstGeom prst="line">
            <a:avLst/>
          </a:prstGeom>
          <a:noFill/>
          <a:ln w="6350" cap="flat" cmpd="sng" algn="ctr">
            <a:solidFill>
              <a:srgbClr val="4472C4"/>
            </a:solidFill>
            <a:prstDash val="dash"/>
            <a:miter lim="800000"/>
          </a:ln>
          <a:effectLst/>
        </p:spPr>
      </p:cxnSp>
      <p:cxnSp>
        <p:nvCxnSpPr>
          <p:cNvPr id="53" name="直線コネクタ 52">
            <a:extLst>
              <a:ext uri="{FF2B5EF4-FFF2-40B4-BE49-F238E27FC236}">
                <a16:creationId xmlns:a16="http://schemas.microsoft.com/office/drawing/2014/main" id="{EE81F2DB-5771-7D14-70E3-5728E728913A}"/>
              </a:ext>
            </a:extLst>
          </p:cNvPr>
          <p:cNvCxnSpPr>
            <a:cxnSpLocks/>
          </p:cNvCxnSpPr>
          <p:nvPr/>
        </p:nvCxnSpPr>
        <p:spPr>
          <a:xfrm>
            <a:off x="4659236" y="3123542"/>
            <a:ext cx="1519" cy="324000"/>
          </a:xfrm>
          <a:prstGeom prst="line">
            <a:avLst/>
          </a:prstGeom>
          <a:noFill/>
          <a:ln w="6350" cap="flat" cmpd="sng" algn="ctr">
            <a:solidFill>
              <a:srgbClr val="4472C4"/>
            </a:solidFill>
            <a:prstDash val="dash"/>
            <a:miter lim="800000"/>
          </a:ln>
          <a:effectLst/>
        </p:spPr>
      </p:cxnSp>
      <p:cxnSp>
        <p:nvCxnSpPr>
          <p:cNvPr id="54" name="直線コネクタ 53">
            <a:extLst>
              <a:ext uri="{FF2B5EF4-FFF2-40B4-BE49-F238E27FC236}">
                <a16:creationId xmlns:a16="http://schemas.microsoft.com/office/drawing/2014/main" id="{679A1301-7F74-9E74-40BB-EE7603671049}"/>
              </a:ext>
            </a:extLst>
          </p:cNvPr>
          <p:cNvCxnSpPr>
            <a:cxnSpLocks/>
          </p:cNvCxnSpPr>
          <p:nvPr/>
        </p:nvCxnSpPr>
        <p:spPr>
          <a:xfrm>
            <a:off x="4041110" y="2907542"/>
            <a:ext cx="1519" cy="540000"/>
          </a:xfrm>
          <a:prstGeom prst="line">
            <a:avLst/>
          </a:prstGeom>
          <a:noFill/>
          <a:ln w="6350" cap="flat" cmpd="sng" algn="ctr">
            <a:solidFill>
              <a:srgbClr val="4472C4"/>
            </a:solidFill>
            <a:prstDash val="dash"/>
            <a:miter lim="800000"/>
          </a:ln>
          <a:effectLst/>
        </p:spPr>
      </p:cxnSp>
      <p:sp>
        <p:nvSpPr>
          <p:cNvPr id="55" name="テキスト ボックス 54">
            <a:extLst>
              <a:ext uri="{FF2B5EF4-FFF2-40B4-BE49-F238E27FC236}">
                <a16:creationId xmlns:a16="http://schemas.microsoft.com/office/drawing/2014/main" id="{90F3F116-9D4B-D745-E64A-141F1E1B79CE}"/>
              </a:ext>
            </a:extLst>
          </p:cNvPr>
          <p:cNvSpPr txBox="1"/>
          <p:nvPr/>
        </p:nvSpPr>
        <p:spPr>
          <a:xfrm>
            <a:off x="1007474" y="4054386"/>
            <a:ext cx="1345240"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a:ln>
                  <a:noFill/>
                </a:ln>
                <a:solidFill>
                  <a:prstClr val="black"/>
                </a:solidFill>
                <a:effectLst/>
                <a:uLnTx/>
                <a:uFillTx/>
                <a:latin typeface="+mn-ea"/>
              </a:rPr>
              <a:t>● 集客ツール比較</a:t>
            </a:r>
          </a:p>
        </p:txBody>
      </p:sp>
      <p:sp>
        <p:nvSpPr>
          <p:cNvPr id="56" name="テキスト ボックス 55">
            <a:extLst>
              <a:ext uri="{FF2B5EF4-FFF2-40B4-BE49-F238E27FC236}">
                <a16:creationId xmlns:a16="http://schemas.microsoft.com/office/drawing/2014/main" id="{F6880534-C1B6-8435-FEF4-92CDD6B92C36}"/>
              </a:ext>
            </a:extLst>
          </p:cNvPr>
          <p:cNvSpPr txBox="1"/>
          <p:nvPr/>
        </p:nvSpPr>
        <p:spPr>
          <a:xfrm>
            <a:off x="1007474" y="1319334"/>
            <a:ext cx="448231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a:ln>
                  <a:noFill/>
                </a:ln>
                <a:solidFill>
                  <a:prstClr val="black"/>
                </a:solidFill>
                <a:effectLst/>
                <a:uLnTx/>
                <a:uFillTx/>
                <a:latin typeface="+mn-ea"/>
              </a:rPr>
              <a:t>●認知している人の母数を増やすことが効果的な集客につながります</a:t>
            </a:r>
          </a:p>
        </p:txBody>
      </p:sp>
      <p:sp>
        <p:nvSpPr>
          <p:cNvPr id="57" name="正方形/長方形 56">
            <a:extLst>
              <a:ext uri="{FF2B5EF4-FFF2-40B4-BE49-F238E27FC236}">
                <a16:creationId xmlns:a16="http://schemas.microsoft.com/office/drawing/2014/main" id="{96703D16-5287-B47C-A305-451F39FBB768}"/>
              </a:ext>
            </a:extLst>
          </p:cNvPr>
          <p:cNvSpPr/>
          <p:nvPr/>
        </p:nvSpPr>
        <p:spPr>
          <a:xfrm>
            <a:off x="587134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8" name="正方形/長方形 57">
            <a:extLst>
              <a:ext uri="{FF2B5EF4-FFF2-40B4-BE49-F238E27FC236}">
                <a16:creationId xmlns:a16="http://schemas.microsoft.com/office/drawing/2014/main" id="{00BAA635-D64F-9ADE-165F-F74AE36973C8}"/>
              </a:ext>
            </a:extLst>
          </p:cNvPr>
          <p:cNvSpPr/>
          <p:nvPr/>
        </p:nvSpPr>
        <p:spPr>
          <a:xfrm>
            <a:off x="695040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9" name="正方形/長方形 58">
            <a:extLst>
              <a:ext uri="{FF2B5EF4-FFF2-40B4-BE49-F238E27FC236}">
                <a16:creationId xmlns:a16="http://schemas.microsoft.com/office/drawing/2014/main" id="{0E1ED5FD-1062-92DF-6FFF-6446F15E1665}"/>
              </a:ext>
            </a:extLst>
          </p:cNvPr>
          <p:cNvSpPr/>
          <p:nvPr/>
        </p:nvSpPr>
        <p:spPr>
          <a:xfrm>
            <a:off x="798180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0" name="正方形/長方形 59">
            <a:extLst>
              <a:ext uri="{FF2B5EF4-FFF2-40B4-BE49-F238E27FC236}">
                <a16:creationId xmlns:a16="http://schemas.microsoft.com/office/drawing/2014/main" id="{27B1E715-C767-334D-AE25-8F616EF1166E}"/>
              </a:ext>
            </a:extLst>
          </p:cNvPr>
          <p:cNvSpPr/>
          <p:nvPr/>
        </p:nvSpPr>
        <p:spPr>
          <a:xfrm>
            <a:off x="906086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1" name="正方形/長方形 60">
            <a:extLst>
              <a:ext uri="{FF2B5EF4-FFF2-40B4-BE49-F238E27FC236}">
                <a16:creationId xmlns:a16="http://schemas.microsoft.com/office/drawing/2014/main" id="{FF29F592-37E9-63B4-3193-1F6E911AE9A4}"/>
              </a:ext>
            </a:extLst>
          </p:cNvPr>
          <p:cNvSpPr/>
          <p:nvPr/>
        </p:nvSpPr>
        <p:spPr>
          <a:xfrm>
            <a:off x="10101435"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2" name="テキスト ボックス 61">
            <a:extLst>
              <a:ext uri="{FF2B5EF4-FFF2-40B4-BE49-F238E27FC236}">
                <a16:creationId xmlns:a16="http://schemas.microsoft.com/office/drawing/2014/main" id="{900D1A29-EE4A-A453-EF5F-CE6556C9DF81}"/>
              </a:ext>
            </a:extLst>
          </p:cNvPr>
          <p:cNvSpPr txBox="1"/>
          <p:nvPr/>
        </p:nvSpPr>
        <p:spPr>
          <a:xfrm>
            <a:off x="5761660" y="3393830"/>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63" name="テキスト ボックス 62">
            <a:extLst>
              <a:ext uri="{FF2B5EF4-FFF2-40B4-BE49-F238E27FC236}">
                <a16:creationId xmlns:a16="http://schemas.microsoft.com/office/drawing/2014/main" id="{65241A57-3F78-7DFA-E61F-4E3506741B73}"/>
              </a:ext>
            </a:extLst>
          </p:cNvPr>
          <p:cNvSpPr txBox="1"/>
          <p:nvPr/>
        </p:nvSpPr>
        <p:spPr>
          <a:xfrm>
            <a:off x="6820207" y="3393830"/>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256" name="テキスト ボックス 255">
            <a:extLst>
              <a:ext uri="{FF2B5EF4-FFF2-40B4-BE49-F238E27FC236}">
                <a16:creationId xmlns:a16="http://schemas.microsoft.com/office/drawing/2014/main" id="{797FC169-E2BB-9858-3261-7B31E9750816}"/>
              </a:ext>
            </a:extLst>
          </p:cNvPr>
          <p:cNvSpPr txBox="1"/>
          <p:nvPr/>
        </p:nvSpPr>
        <p:spPr>
          <a:xfrm>
            <a:off x="7866292" y="3385513"/>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257" name="テキスト ボックス 256">
            <a:extLst>
              <a:ext uri="{FF2B5EF4-FFF2-40B4-BE49-F238E27FC236}">
                <a16:creationId xmlns:a16="http://schemas.microsoft.com/office/drawing/2014/main" id="{940BBDFE-E87F-C5CE-6B1E-D6BB8AF2CFF1}"/>
              </a:ext>
            </a:extLst>
          </p:cNvPr>
          <p:cNvSpPr txBox="1"/>
          <p:nvPr/>
        </p:nvSpPr>
        <p:spPr>
          <a:xfrm>
            <a:off x="8924839" y="3385513"/>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258" name="テキスト ボックス 257">
            <a:extLst>
              <a:ext uri="{FF2B5EF4-FFF2-40B4-BE49-F238E27FC236}">
                <a16:creationId xmlns:a16="http://schemas.microsoft.com/office/drawing/2014/main" id="{619A5A92-5B29-4293-5CB5-422155313B09}"/>
              </a:ext>
            </a:extLst>
          </p:cNvPr>
          <p:cNvSpPr txBox="1"/>
          <p:nvPr/>
        </p:nvSpPr>
        <p:spPr>
          <a:xfrm>
            <a:off x="9973450" y="3385513"/>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36" name="テキスト ボックス 35">
            <a:extLst>
              <a:ext uri="{FF2B5EF4-FFF2-40B4-BE49-F238E27FC236}">
                <a16:creationId xmlns:a16="http://schemas.microsoft.com/office/drawing/2014/main" id="{F26FFC95-1AAC-31F4-DF33-AA2CA981F0CB}"/>
              </a:ext>
            </a:extLst>
          </p:cNvPr>
          <p:cNvSpPr txBox="1"/>
          <p:nvPr/>
        </p:nvSpPr>
        <p:spPr>
          <a:xfrm>
            <a:off x="1541151" y="3158465"/>
            <a:ext cx="389850" cy="215444"/>
          </a:xfrm>
          <a:prstGeom prst="rect">
            <a:avLst/>
          </a:prstGeom>
          <a:solidFill>
            <a:schemeClr val="bg1"/>
          </a:solidFill>
          <a:ln>
            <a:solidFill>
              <a:schemeClr val="tx1">
                <a:lumMod val="75000"/>
                <a:lumOff val="25000"/>
              </a:schemeClr>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lumMod val="75000"/>
                    <a:lumOff val="25000"/>
                  </a:prstClr>
                </a:solidFill>
                <a:effectLst/>
                <a:uLnTx/>
                <a:uFillTx/>
                <a:latin typeface="+mn-ea"/>
              </a:rPr>
              <a:t>集客</a:t>
            </a:r>
          </a:p>
        </p:txBody>
      </p:sp>
      <p:sp>
        <p:nvSpPr>
          <p:cNvPr id="37" name="テキスト ボックス 36">
            <a:extLst>
              <a:ext uri="{FF2B5EF4-FFF2-40B4-BE49-F238E27FC236}">
                <a16:creationId xmlns:a16="http://schemas.microsoft.com/office/drawing/2014/main" id="{B734542E-7822-D6E1-784B-F97C7BD580B4}"/>
              </a:ext>
            </a:extLst>
          </p:cNvPr>
          <p:cNvSpPr txBox="1"/>
          <p:nvPr/>
        </p:nvSpPr>
        <p:spPr>
          <a:xfrm>
            <a:off x="2499445" y="3158465"/>
            <a:ext cx="808234" cy="215444"/>
          </a:xfrm>
          <a:prstGeom prst="rect">
            <a:avLst/>
          </a:prstGeom>
          <a:solidFill>
            <a:schemeClr val="bg1"/>
          </a:solidFill>
          <a:ln>
            <a:solidFill>
              <a:schemeClr val="tx1">
                <a:lumMod val="75000"/>
                <a:lumOff val="25000"/>
              </a:schemeClr>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1" i="0" u="none" strike="noStrike" kern="0" cap="none" spc="0" normalizeH="0" baseline="0" noProof="0">
                <a:ln>
                  <a:noFill/>
                </a:ln>
                <a:solidFill>
                  <a:prstClr val="black">
                    <a:lumMod val="75000"/>
                    <a:lumOff val="25000"/>
                  </a:prstClr>
                </a:solidFill>
                <a:effectLst/>
                <a:uLnTx/>
                <a:uFillTx/>
                <a:latin typeface="+mn-ea"/>
              </a:rPr>
              <a:t>CV</a:t>
            </a:r>
            <a:r>
              <a:rPr kumimoji="1" lang="ja-JP" altLang="en-US" sz="800" b="1" i="0" u="none" strike="noStrike" kern="0" cap="none" spc="0" normalizeH="0" baseline="0" noProof="0">
                <a:ln>
                  <a:noFill/>
                </a:ln>
                <a:solidFill>
                  <a:prstClr val="black">
                    <a:lumMod val="75000"/>
                    <a:lumOff val="25000"/>
                  </a:prstClr>
                </a:solidFill>
                <a:effectLst/>
                <a:uLnTx/>
                <a:uFillTx/>
                <a:latin typeface="+mn-ea"/>
              </a:rPr>
              <a:t>率・客単価</a:t>
            </a:r>
          </a:p>
        </p:txBody>
      </p:sp>
      <p:sp>
        <p:nvSpPr>
          <p:cNvPr id="38" name="テキスト ボックス 37">
            <a:extLst>
              <a:ext uri="{FF2B5EF4-FFF2-40B4-BE49-F238E27FC236}">
                <a16:creationId xmlns:a16="http://schemas.microsoft.com/office/drawing/2014/main" id="{C5700CBB-7DED-C6C7-1D69-AE9876D0311A}"/>
              </a:ext>
            </a:extLst>
          </p:cNvPr>
          <p:cNvSpPr txBox="1"/>
          <p:nvPr/>
        </p:nvSpPr>
        <p:spPr>
          <a:xfrm>
            <a:off x="3798279" y="3158465"/>
            <a:ext cx="1099980" cy="215444"/>
          </a:xfrm>
          <a:prstGeom prst="rect">
            <a:avLst/>
          </a:prstGeom>
          <a:solidFill>
            <a:schemeClr val="bg1"/>
          </a:solidFill>
          <a:ln>
            <a:solidFill>
              <a:schemeClr val="tx1">
                <a:lumMod val="75000"/>
                <a:lumOff val="25000"/>
              </a:schemeClr>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lumMod val="75000"/>
                    <a:lumOff val="25000"/>
                  </a:prstClr>
                </a:solidFill>
                <a:effectLst/>
                <a:uLnTx/>
                <a:uFillTx/>
                <a:latin typeface="+mn-ea"/>
              </a:rPr>
              <a:t>ブランディング など</a:t>
            </a:r>
          </a:p>
        </p:txBody>
      </p:sp>
      <p:sp>
        <p:nvSpPr>
          <p:cNvPr id="10" name="スライド番号プレースホルダー 3">
            <a:extLst>
              <a:ext uri="{FF2B5EF4-FFF2-40B4-BE49-F238E27FC236}">
                <a16:creationId xmlns:a16="http://schemas.microsoft.com/office/drawing/2014/main" id="{B165B551-04D2-B770-02E0-6DEABA8D8B2C}"/>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22</a:t>
            </a:fld>
            <a:endParaRPr lang="en-US" altLang="ja-JP"/>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グラフ 35">
            <a:extLst>
              <a:ext uri="{FF2B5EF4-FFF2-40B4-BE49-F238E27FC236}">
                <a16:creationId xmlns:a16="http://schemas.microsoft.com/office/drawing/2014/main" id="{C066D252-E2B0-58F7-BE56-C70125F574B5}"/>
              </a:ext>
            </a:extLst>
          </p:cNvPr>
          <p:cNvGraphicFramePr/>
          <p:nvPr>
            <p:extLst>
              <p:ext uri="{D42A27DB-BD31-4B8C-83A1-F6EECF244321}">
                <p14:modId xmlns:p14="http://schemas.microsoft.com/office/powerpoint/2010/main" val="398114190"/>
              </p:ext>
            </p:extLst>
          </p:nvPr>
        </p:nvGraphicFramePr>
        <p:xfrm>
          <a:off x="1445223" y="1410873"/>
          <a:ext cx="9301556" cy="541708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2" descr="Netflix - Google Play のアプリ">
            <a:extLst>
              <a:ext uri="{FF2B5EF4-FFF2-40B4-BE49-F238E27FC236}">
                <a16:creationId xmlns:a16="http://schemas.microsoft.com/office/drawing/2014/main" id="{37C16E54-B085-2D2F-0AF7-CADF344BF68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157" b="23568"/>
          <a:stretch/>
        </p:blipFill>
        <p:spPr bwMode="auto">
          <a:xfrm>
            <a:off x="7460067" y="3399715"/>
            <a:ext cx="630681" cy="46729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2" descr="spa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7" y="46040"/>
            <a:ext cx="95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
            <a:extLst>
              <a:ext uri="{FF2B5EF4-FFF2-40B4-BE49-F238E27FC236}">
                <a16:creationId xmlns:a16="http://schemas.microsoft.com/office/drawing/2014/main" id="{6B8920F3-44D3-4F27-BFC0-A350B65ACFE0}"/>
              </a:ext>
            </a:extLst>
          </p:cNvPr>
          <p:cNvSpPr>
            <a:spLocks noChangeArrowheads="1"/>
          </p:cNvSpPr>
          <p:nvPr/>
        </p:nvSpPr>
        <p:spPr bwMode="auto">
          <a:xfrm>
            <a:off x="1143000" y="41192"/>
            <a:ext cx="7281316"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914423" eaLnBrk="0" fontAlgn="base" hangingPunct="0">
              <a:spcBef>
                <a:spcPct val="0"/>
              </a:spcBef>
              <a:spcAft>
                <a:spcPct val="0"/>
              </a:spcAft>
              <a:buNone/>
              <a:defRPr/>
            </a:pPr>
            <a:r>
              <a:rPr lang="ja-JP" altLang="en-US" sz="1290" b="1">
                <a:solidFill>
                  <a:srgbClr val="FFFFFF"/>
                </a:solidFill>
                <a:latin typeface="+mn-ea"/>
                <a:ea typeface="+mn-ea"/>
              </a:rPr>
              <a:t>　　　</a:t>
            </a:r>
            <a:r>
              <a:rPr lang="ja-JP" altLang="en-US" sz="1290" b="1" u="sng">
                <a:solidFill>
                  <a:srgbClr val="FFFFFF"/>
                </a:solidFill>
                <a:latin typeface="+mn-ea"/>
                <a:ea typeface="+mn-ea"/>
              </a:rPr>
              <a:t>ラジオは「ながら接触」しやすいメディア！</a:t>
            </a:r>
            <a:endParaRPr lang="en-US" altLang="ja-JP" sz="1290" b="1" u="sng">
              <a:solidFill>
                <a:srgbClr val="FFFFFF"/>
              </a:solidFill>
              <a:latin typeface="+mn-ea"/>
              <a:ea typeface="+mn-ea"/>
            </a:endParaRPr>
          </a:p>
        </p:txBody>
      </p:sp>
      <p:sp>
        <p:nvSpPr>
          <p:cNvPr id="4" name="コンテンツ プレースホルダー 3">
            <a:extLst>
              <a:ext uri="{FF2B5EF4-FFF2-40B4-BE49-F238E27FC236}">
                <a16:creationId xmlns:a16="http://schemas.microsoft.com/office/drawing/2014/main" id="{0A009A1D-0CE7-C2D9-0583-FD95C1A7D4A8}"/>
              </a:ext>
            </a:extLst>
          </p:cNvPr>
          <p:cNvSpPr>
            <a:spLocks noGrp="1"/>
          </p:cNvSpPr>
          <p:nvPr>
            <p:ph type="body" sz="quarter" idx="13"/>
          </p:nvPr>
        </p:nvSpPr>
        <p:spPr/>
        <p:txBody>
          <a:bodyPr>
            <a:normAutofit/>
          </a:bodyPr>
          <a:lstStyle/>
          <a:p>
            <a:r>
              <a:rPr lang="en-US" altLang="ja-JP"/>
              <a:t>1</a:t>
            </a:r>
            <a:r>
              <a:rPr lang="ja-JP" altLang="en-US"/>
              <a:t>週間あたりの</a:t>
            </a:r>
            <a:r>
              <a:rPr lang="en-US" altLang="ja-JP"/>
              <a:t>『</a:t>
            </a:r>
            <a:r>
              <a:rPr lang="ja-JP" altLang="en-US"/>
              <a:t>ラジオ</a:t>
            </a:r>
            <a:r>
              <a:rPr lang="en-US" altLang="ja-JP"/>
              <a:t>』</a:t>
            </a:r>
            <a:r>
              <a:rPr lang="ja-JP" altLang="en-US"/>
              <a:t>到達人口と</a:t>
            </a:r>
            <a:r>
              <a:rPr lang="en-US" altLang="ja-JP"/>
              <a:t>『</a:t>
            </a:r>
            <a:r>
              <a:rPr lang="ja-JP" altLang="en-US"/>
              <a:t>動画・音楽配信サービス</a:t>
            </a:r>
            <a:r>
              <a:rPr lang="en-US" altLang="ja-JP"/>
              <a:t>』</a:t>
            </a:r>
            <a:r>
              <a:rPr lang="ja-JP" altLang="en-US"/>
              <a:t>接触人数比較</a:t>
            </a:r>
          </a:p>
        </p:txBody>
      </p:sp>
      <p:sp>
        <p:nvSpPr>
          <p:cNvPr id="3" name="タイトル 2">
            <a:extLst>
              <a:ext uri="{FF2B5EF4-FFF2-40B4-BE49-F238E27FC236}">
                <a16:creationId xmlns:a16="http://schemas.microsoft.com/office/drawing/2014/main" id="{CED08F41-4DD4-1530-F179-E667BC3E21D7}"/>
              </a:ext>
            </a:extLst>
          </p:cNvPr>
          <p:cNvSpPr>
            <a:spLocks noGrp="1"/>
          </p:cNvSpPr>
          <p:nvPr>
            <p:ph type="title"/>
          </p:nvPr>
        </p:nvSpPr>
        <p:spPr/>
        <p:txBody>
          <a:bodyPr>
            <a:normAutofit/>
          </a:bodyPr>
          <a:lstStyle/>
          <a:p>
            <a:r>
              <a:rPr lang="ja-JP" altLang="en-US"/>
              <a:t>ラジオの現在地について</a:t>
            </a:r>
          </a:p>
        </p:txBody>
      </p:sp>
      <p:pic>
        <p:nvPicPr>
          <p:cNvPr id="2" name="Picture 2" descr="FM802のCM日時が変更になりました！ | 大阪で新築物件・注文住宅・リフォームなら株式会社スズホーム">
            <a:extLst>
              <a:ext uri="{FF2B5EF4-FFF2-40B4-BE49-F238E27FC236}">
                <a16:creationId xmlns:a16="http://schemas.microsoft.com/office/drawing/2014/main" id="{5B932B9B-0AB9-535A-53A7-82B65D7D5A3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1723" y="3095666"/>
            <a:ext cx="1489833" cy="5148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ゲームソフト | YouTube | プレイステーション">
            <a:extLst>
              <a:ext uri="{FF2B5EF4-FFF2-40B4-BE49-F238E27FC236}">
                <a16:creationId xmlns:a16="http://schemas.microsoft.com/office/drawing/2014/main" id="{3F9B6430-807F-CD7D-D737-307A30FE9CD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29254" y="2092077"/>
            <a:ext cx="913170" cy="292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mazon Prime Video for Windows を入手 - Microsoft Store ja-JP">
            <a:extLst>
              <a:ext uri="{FF2B5EF4-FFF2-40B4-BE49-F238E27FC236}">
                <a16:creationId xmlns:a16="http://schemas.microsoft.com/office/drawing/2014/main" id="{0126859B-8837-283C-280B-5E6F1438F25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06508" y="3006137"/>
            <a:ext cx="507116" cy="5071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ユニバーサルミュージックジャパン、Apple Musicの1カ月無料コード配布中 - iPhone Mania">
            <a:extLst>
              <a:ext uri="{FF2B5EF4-FFF2-40B4-BE49-F238E27FC236}">
                <a16:creationId xmlns:a16="http://schemas.microsoft.com/office/drawing/2014/main" id="{958B69E1-A7B6-0298-8F41-8DEC6C6DCB0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90374" y="3909023"/>
            <a:ext cx="555072" cy="3569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Listening is everything - Spotify">
            <a:extLst>
              <a:ext uri="{FF2B5EF4-FFF2-40B4-BE49-F238E27FC236}">
                <a16:creationId xmlns:a16="http://schemas.microsoft.com/office/drawing/2014/main" id="{A1833A46-1F21-AA9E-CB79-02C4195384B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051378" y="3994416"/>
            <a:ext cx="557143" cy="292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グループ会社・その他 | 会社紹介 | 朝日放送グループホールディングス">
            <a:extLst>
              <a:ext uri="{FF2B5EF4-FFF2-40B4-BE49-F238E27FC236}">
                <a16:creationId xmlns:a16="http://schemas.microsoft.com/office/drawing/2014/main" id="{BCEDA681-69B3-6479-6DE1-C84CAAC3FBB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34871" y="3699776"/>
            <a:ext cx="608987" cy="1653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a:extLst>
              <a:ext uri="{FF2B5EF4-FFF2-40B4-BE49-F238E27FC236}">
                <a16:creationId xmlns:a16="http://schemas.microsoft.com/office/drawing/2014/main" id="{31588B4A-708C-4867-AF91-C5EEE435D752}"/>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117345" y="3623167"/>
            <a:ext cx="574478" cy="29250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線コネクタ 26">
            <a:extLst>
              <a:ext uri="{FF2B5EF4-FFF2-40B4-BE49-F238E27FC236}">
                <a16:creationId xmlns:a16="http://schemas.microsoft.com/office/drawing/2014/main" id="{9B064030-12F6-A34A-BD48-8355BFA254F7}"/>
              </a:ext>
            </a:extLst>
          </p:cNvPr>
          <p:cNvCxnSpPr>
            <a:cxnSpLocks/>
          </p:cNvCxnSpPr>
          <p:nvPr/>
        </p:nvCxnSpPr>
        <p:spPr>
          <a:xfrm>
            <a:off x="2146270" y="3921275"/>
            <a:ext cx="83117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DA565D5D-41B1-EE60-BB7B-620901110D83}"/>
              </a:ext>
            </a:extLst>
          </p:cNvPr>
          <p:cNvSpPr txBox="1"/>
          <p:nvPr/>
        </p:nvSpPr>
        <p:spPr>
          <a:xfrm>
            <a:off x="2542751" y="5430307"/>
            <a:ext cx="7106496" cy="367537"/>
          </a:xfrm>
          <a:prstGeom prst="rect">
            <a:avLst/>
          </a:prstGeom>
          <a:noFill/>
        </p:spPr>
        <p:txBody>
          <a:bodyPr wrap="square" rtlCol="0">
            <a:spAutoFit/>
          </a:bodyPr>
          <a:lstStyle/>
          <a:p>
            <a:pPr algn="ct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ラジオ</a:t>
            </a: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到達人口：株式会社ビデオリサーチ 関西圏ラジオ聴取率調査</a:t>
            </a:r>
            <a:endParaRPr lang="en-US" altLang="ja-JP" sz="894" b="1">
              <a:solidFill>
                <a:schemeClr val="bg1">
                  <a:lumMod val="50000"/>
                </a:schemeClr>
              </a:solidFill>
              <a:latin typeface="+mn-ea"/>
              <a:cs typeface="Arial"/>
              <a:sym typeface="Arial"/>
            </a:endParaRPr>
          </a:p>
          <a:p>
            <a:pPr algn="ct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動画・音楽配信サービス</a:t>
            </a: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接触人数：株式会社ビデオリサーチ 関西地区</a:t>
            </a:r>
            <a:r>
              <a:rPr lang="en-US" altLang="ja-JP" sz="894" b="1">
                <a:solidFill>
                  <a:schemeClr val="bg1">
                    <a:lumMod val="50000"/>
                  </a:schemeClr>
                </a:solidFill>
                <a:latin typeface="+mn-ea"/>
                <a:cs typeface="Arial"/>
                <a:sym typeface="Arial"/>
              </a:rPr>
              <a:t>ACR</a:t>
            </a:r>
            <a:endParaRPr lang="ja-JP" altLang="en-US" sz="894" b="1">
              <a:solidFill>
                <a:schemeClr val="bg1">
                  <a:lumMod val="50000"/>
                </a:schemeClr>
              </a:solidFill>
              <a:latin typeface="+mn-ea"/>
              <a:cs typeface="Arial"/>
              <a:sym typeface="Arial"/>
            </a:endParaRPr>
          </a:p>
        </p:txBody>
      </p:sp>
      <p:sp>
        <p:nvSpPr>
          <p:cNvPr id="31" name="正方形/長方形 30">
            <a:extLst>
              <a:ext uri="{FF2B5EF4-FFF2-40B4-BE49-F238E27FC236}">
                <a16:creationId xmlns:a16="http://schemas.microsoft.com/office/drawing/2014/main" id="{E2875FA5-8600-0F5B-F83F-3BCD15A23774}"/>
              </a:ext>
            </a:extLst>
          </p:cNvPr>
          <p:cNvSpPr/>
          <p:nvPr/>
        </p:nvSpPr>
        <p:spPr>
          <a:xfrm>
            <a:off x="1835678" y="1362306"/>
            <a:ext cx="8598224" cy="523220"/>
          </a:xfrm>
          <a:prstGeom prst="rect">
            <a:avLst/>
          </a:prstGeom>
          <a:noFill/>
        </p:spPr>
        <p:txBody>
          <a:bodyPr wrap="square">
            <a:spAutoFit/>
          </a:bodyPr>
          <a:lstStyle/>
          <a:p>
            <a:pPr algn="ctr"/>
            <a:r>
              <a:rPr lang="ja-JP" altLang="en-US" sz="1400">
                <a:solidFill>
                  <a:schemeClr val="tx1">
                    <a:lumMod val="75000"/>
                    <a:lumOff val="25000"/>
                  </a:schemeClr>
                </a:solidFill>
                <a:latin typeface="+mn-ea"/>
              </a:rPr>
              <a:t>関西圏では</a:t>
            </a:r>
            <a:r>
              <a:rPr lang="en-US" altLang="ja-JP" sz="1400">
                <a:solidFill>
                  <a:schemeClr val="tx1">
                    <a:lumMod val="75000"/>
                    <a:lumOff val="25000"/>
                  </a:schemeClr>
                </a:solidFill>
                <a:latin typeface="+mn-ea"/>
              </a:rPr>
              <a:t>『FM802』</a:t>
            </a:r>
            <a:r>
              <a:rPr lang="ja-JP" altLang="en-US" sz="1400">
                <a:solidFill>
                  <a:schemeClr val="tx1">
                    <a:lumMod val="75000"/>
                    <a:lumOff val="25000"/>
                  </a:schemeClr>
                </a:solidFill>
                <a:latin typeface="+mn-ea"/>
              </a:rPr>
              <a:t>到達人口≒</a:t>
            </a:r>
            <a:r>
              <a:rPr lang="en-US" altLang="ja-JP" sz="1400">
                <a:solidFill>
                  <a:schemeClr val="tx1">
                    <a:lumMod val="75000"/>
                    <a:lumOff val="25000"/>
                  </a:schemeClr>
                </a:solidFill>
                <a:latin typeface="+mn-ea"/>
              </a:rPr>
              <a:t>『amazon prime video』</a:t>
            </a:r>
            <a:r>
              <a:rPr lang="ja-JP" altLang="en-US" sz="1400">
                <a:solidFill>
                  <a:schemeClr val="tx1">
                    <a:lumMod val="75000"/>
                    <a:lumOff val="25000"/>
                  </a:schemeClr>
                </a:solidFill>
                <a:latin typeface="+mn-ea"/>
              </a:rPr>
              <a:t>接触人数 となっており、</a:t>
            </a:r>
            <a:endParaRPr lang="en-US" altLang="ja-JP" sz="1400">
              <a:solidFill>
                <a:schemeClr val="tx1">
                  <a:lumMod val="75000"/>
                  <a:lumOff val="25000"/>
                </a:schemeClr>
              </a:solidFill>
              <a:latin typeface="+mn-ea"/>
            </a:endParaRPr>
          </a:p>
          <a:p>
            <a:pPr algn="ctr"/>
            <a:r>
              <a:rPr lang="ja-JP" altLang="en-US" sz="1400">
                <a:solidFill>
                  <a:schemeClr val="tx1">
                    <a:lumMod val="75000"/>
                    <a:lumOff val="25000"/>
                  </a:schemeClr>
                </a:solidFill>
                <a:latin typeface="+mn-ea"/>
              </a:rPr>
              <a:t>非常に高いリーチを獲得しています。</a:t>
            </a:r>
            <a:endParaRPr lang="en-US" altLang="ja-JP" sz="1400">
              <a:solidFill>
                <a:schemeClr val="tx1">
                  <a:lumMod val="75000"/>
                  <a:lumOff val="25000"/>
                </a:schemeClr>
              </a:solidFill>
              <a:latin typeface="+mn-ea"/>
            </a:endParaRPr>
          </a:p>
        </p:txBody>
      </p:sp>
      <p:sp>
        <p:nvSpPr>
          <p:cNvPr id="33" name="テキスト ボックス 32">
            <a:extLst>
              <a:ext uri="{FF2B5EF4-FFF2-40B4-BE49-F238E27FC236}">
                <a16:creationId xmlns:a16="http://schemas.microsoft.com/office/drawing/2014/main" id="{6F0D5480-1045-6BDA-5A70-FA0196BACE67}"/>
              </a:ext>
            </a:extLst>
          </p:cNvPr>
          <p:cNvSpPr txBox="1"/>
          <p:nvPr/>
        </p:nvSpPr>
        <p:spPr>
          <a:xfrm>
            <a:off x="6868812" y="4904850"/>
            <a:ext cx="3877966" cy="276999"/>
          </a:xfrm>
          <a:prstGeom prst="rect">
            <a:avLst/>
          </a:prstGeom>
          <a:noFill/>
        </p:spPr>
        <p:txBody>
          <a:bodyPr wrap="square">
            <a:spAutoFit/>
          </a:bodyPr>
          <a:lstStyle/>
          <a:p>
            <a:r>
              <a:rPr lang="ja-JP" altLang="en-US" sz="1200">
                <a:solidFill>
                  <a:schemeClr val="tx1">
                    <a:lumMod val="75000"/>
                    <a:lumOff val="25000"/>
                  </a:schemeClr>
                </a:solidFill>
              </a:rPr>
              <a:t>（単位：千人／調査対象エリア：大阪府・京都府・兵庫県）</a:t>
            </a:r>
          </a:p>
        </p:txBody>
      </p:sp>
      <p:sp>
        <p:nvSpPr>
          <p:cNvPr id="11" name="フリーフォーム: 図形 10">
            <a:extLst>
              <a:ext uri="{FF2B5EF4-FFF2-40B4-BE49-F238E27FC236}">
                <a16:creationId xmlns:a16="http://schemas.microsoft.com/office/drawing/2014/main" id="{F3E24280-5B21-3008-8166-FD3BDDC7B161}"/>
              </a:ext>
            </a:extLst>
          </p:cNvPr>
          <p:cNvSpPr/>
          <p:nvPr/>
        </p:nvSpPr>
        <p:spPr>
          <a:xfrm>
            <a:off x="1889988" y="2823628"/>
            <a:ext cx="8712000" cy="108000"/>
          </a:xfrm>
          <a:custGeom>
            <a:avLst/>
            <a:gdLst>
              <a:gd name="connsiteX0" fmla="*/ 0 w 8564880"/>
              <a:gd name="connsiteY0" fmla="*/ 731523 h 731523"/>
              <a:gd name="connsiteX1" fmla="*/ 711200 w 8564880"/>
              <a:gd name="connsiteY1" fmla="*/ 10163 h 731523"/>
              <a:gd name="connsiteX2" fmla="*/ 1442720 w 8564880"/>
              <a:gd name="connsiteY2" fmla="*/ 721363 h 731523"/>
              <a:gd name="connsiteX3" fmla="*/ 2164080 w 8564880"/>
              <a:gd name="connsiteY3" fmla="*/ 10163 h 731523"/>
              <a:gd name="connsiteX4" fmla="*/ 2885440 w 8564880"/>
              <a:gd name="connsiteY4" fmla="*/ 711203 h 731523"/>
              <a:gd name="connsiteX5" fmla="*/ 3596640 w 8564880"/>
              <a:gd name="connsiteY5" fmla="*/ 3 h 731523"/>
              <a:gd name="connsiteX6" fmla="*/ 4318000 w 8564880"/>
              <a:gd name="connsiteY6" fmla="*/ 721363 h 731523"/>
              <a:gd name="connsiteX7" fmla="*/ 5039360 w 8564880"/>
              <a:gd name="connsiteY7" fmla="*/ 3 h 731523"/>
              <a:gd name="connsiteX8" fmla="*/ 5760720 w 8564880"/>
              <a:gd name="connsiteY8" fmla="*/ 711203 h 731523"/>
              <a:gd name="connsiteX9" fmla="*/ 6482080 w 8564880"/>
              <a:gd name="connsiteY9" fmla="*/ 10163 h 731523"/>
              <a:gd name="connsiteX10" fmla="*/ 7193280 w 8564880"/>
              <a:gd name="connsiteY10" fmla="*/ 711203 h 731523"/>
              <a:gd name="connsiteX11" fmla="*/ 7924800 w 8564880"/>
              <a:gd name="connsiteY11" fmla="*/ 3 h 731523"/>
              <a:gd name="connsiteX12" fmla="*/ 8564880 w 8564880"/>
              <a:gd name="connsiteY12" fmla="*/ 711203 h 731523"/>
              <a:gd name="connsiteX13" fmla="*/ 8564880 w 8564880"/>
              <a:gd name="connsiteY13" fmla="*/ 711203 h 73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4880" h="731523">
                <a:moveTo>
                  <a:pt x="0" y="731523"/>
                </a:moveTo>
                <a:cubicBezTo>
                  <a:pt x="235373" y="371689"/>
                  <a:pt x="470747" y="11856"/>
                  <a:pt x="711200" y="10163"/>
                </a:cubicBezTo>
                <a:cubicBezTo>
                  <a:pt x="951653" y="8470"/>
                  <a:pt x="1200573" y="721363"/>
                  <a:pt x="1442720" y="721363"/>
                </a:cubicBezTo>
                <a:cubicBezTo>
                  <a:pt x="1684867" y="721363"/>
                  <a:pt x="1923627" y="11856"/>
                  <a:pt x="2164080" y="10163"/>
                </a:cubicBezTo>
                <a:cubicBezTo>
                  <a:pt x="2404533" y="8470"/>
                  <a:pt x="2646680" y="712896"/>
                  <a:pt x="2885440" y="711203"/>
                </a:cubicBezTo>
                <a:cubicBezTo>
                  <a:pt x="3124200" y="709510"/>
                  <a:pt x="3357880" y="-1690"/>
                  <a:pt x="3596640" y="3"/>
                </a:cubicBezTo>
                <a:cubicBezTo>
                  <a:pt x="3835400" y="1696"/>
                  <a:pt x="4077547" y="721363"/>
                  <a:pt x="4318000" y="721363"/>
                </a:cubicBezTo>
                <a:cubicBezTo>
                  <a:pt x="4558453" y="721363"/>
                  <a:pt x="4798907" y="1696"/>
                  <a:pt x="5039360" y="3"/>
                </a:cubicBezTo>
                <a:cubicBezTo>
                  <a:pt x="5279813" y="-1690"/>
                  <a:pt x="5520267" y="709510"/>
                  <a:pt x="5760720" y="711203"/>
                </a:cubicBezTo>
                <a:cubicBezTo>
                  <a:pt x="6001173" y="712896"/>
                  <a:pt x="6243320" y="10163"/>
                  <a:pt x="6482080" y="10163"/>
                </a:cubicBezTo>
                <a:cubicBezTo>
                  <a:pt x="6720840" y="10163"/>
                  <a:pt x="6952827" y="712896"/>
                  <a:pt x="7193280" y="711203"/>
                </a:cubicBezTo>
                <a:cubicBezTo>
                  <a:pt x="7433733" y="709510"/>
                  <a:pt x="7696200" y="3"/>
                  <a:pt x="7924800" y="3"/>
                </a:cubicBezTo>
                <a:cubicBezTo>
                  <a:pt x="8153400" y="3"/>
                  <a:pt x="8564880" y="711203"/>
                  <a:pt x="8564880" y="711203"/>
                </a:cubicBezTo>
                <a:lnTo>
                  <a:pt x="8564880" y="711203"/>
                </a:lnTo>
              </a:path>
            </a:pathLst>
          </a:custGeom>
          <a:noFill/>
          <a:ln w="50800" cmpd="dbl">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2B0DBBC-6649-D80F-5C6E-19E5ED897204}"/>
              </a:ext>
            </a:extLst>
          </p:cNvPr>
          <p:cNvSpPr txBox="1"/>
          <p:nvPr/>
        </p:nvSpPr>
        <p:spPr>
          <a:xfrm>
            <a:off x="1587803" y="2239654"/>
            <a:ext cx="652743" cy="276999"/>
          </a:xfrm>
          <a:prstGeom prst="rect">
            <a:avLst/>
          </a:prstGeom>
          <a:solidFill>
            <a:srgbClr val="F9F9F9"/>
          </a:solidFill>
        </p:spPr>
        <p:txBody>
          <a:bodyPr wrap="none" rtlCol="0">
            <a:spAutoFit/>
          </a:bodyPr>
          <a:lstStyle/>
          <a:p>
            <a:r>
              <a:rPr kumimoji="1" lang="en-US" altLang="ja-JP" sz="1200">
                <a:solidFill>
                  <a:schemeClr val="tx1">
                    <a:lumMod val="75000"/>
                    <a:lumOff val="25000"/>
                  </a:schemeClr>
                </a:solidFill>
              </a:rPr>
              <a:t>9000</a:t>
            </a:r>
            <a:endParaRPr kumimoji="1" lang="ja-JP" altLang="en-US" sz="1200">
              <a:solidFill>
                <a:schemeClr val="tx1">
                  <a:lumMod val="75000"/>
                  <a:lumOff val="25000"/>
                </a:schemeClr>
              </a:solidFill>
            </a:endParaRPr>
          </a:p>
        </p:txBody>
      </p:sp>
      <p:sp>
        <p:nvSpPr>
          <p:cNvPr id="19" name="テキスト ボックス 18">
            <a:extLst>
              <a:ext uri="{FF2B5EF4-FFF2-40B4-BE49-F238E27FC236}">
                <a16:creationId xmlns:a16="http://schemas.microsoft.com/office/drawing/2014/main" id="{9A598FE4-8EBC-77D3-CA9C-F011D44A021C}"/>
              </a:ext>
            </a:extLst>
          </p:cNvPr>
          <p:cNvSpPr txBox="1"/>
          <p:nvPr/>
        </p:nvSpPr>
        <p:spPr>
          <a:xfrm>
            <a:off x="5629255" y="2379259"/>
            <a:ext cx="1033896" cy="276999"/>
          </a:xfrm>
          <a:prstGeom prst="rect">
            <a:avLst/>
          </a:prstGeom>
          <a:noFill/>
        </p:spPr>
        <p:txBody>
          <a:bodyPr wrap="square" rtlCol="0">
            <a:spAutoFit/>
          </a:bodyPr>
          <a:lstStyle/>
          <a:p>
            <a:pPr algn="ctr"/>
            <a:endParaRPr kumimoji="1" lang="en-US" altLang="ja-JP" sz="1200">
              <a:solidFill>
                <a:schemeClr val="tx1">
                  <a:lumMod val="75000"/>
                  <a:lumOff val="25000"/>
                </a:schemeClr>
              </a:solidFill>
            </a:endParaRPr>
          </a:p>
        </p:txBody>
      </p:sp>
      <p:sp>
        <p:nvSpPr>
          <p:cNvPr id="18" name="テキスト ボックス 17">
            <a:extLst>
              <a:ext uri="{FF2B5EF4-FFF2-40B4-BE49-F238E27FC236}">
                <a16:creationId xmlns:a16="http://schemas.microsoft.com/office/drawing/2014/main" id="{7641EF6B-134D-98EF-6547-F11BC5322C15}"/>
              </a:ext>
            </a:extLst>
          </p:cNvPr>
          <p:cNvSpPr txBox="1"/>
          <p:nvPr/>
        </p:nvSpPr>
        <p:spPr>
          <a:xfrm>
            <a:off x="5711379" y="2360411"/>
            <a:ext cx="748923" cy="276999"/>
          </a:xfrm>
          <a:prstGeom prst="rect">
            <a:avLst/>
          </a:prstGeom>
          <a:noFill/>
        </p:spPr>
        <p:txBody>
          <a:bodyPr wrap="square" rtlCol="0">
            <a:spAutoFit/>
          </a:bodyPr>
          <a:lstStyle/>
          <a:p>
            <a:pPr algn="ctr"/>
            <a:r>
              <a:rPr kumimoji="1" lang="en-US" altLang="ja-JP" sz="1200">
                <a:solidFill>
                  <a:schemeClr val="tx1">
                    <a:lumMod val="75000"/>
                    <a:lumOff val="25000"/>
                  </a:schemeClr>
                </a:solidFill>
              </a:rPr>
              <a:t>8579</a:t>
            </a:r>
          </a:p>
        </p:txBody>
      </p:sp>
      <p:pic>
        <p:nvPicPr>
          <p:cNvPr id="25" name="図 24">
            <a:extLst>
              <a:ext uri="{FF2B5EF4-FFF2-40B4-BE49-F238E27FC236}">
                <a16:creationId xmlns:a16="http://schemas.microsoft.com/office/drawing/2014/main" id="{48237BEE-1898-E423-2E26-D1A76A26C7D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391647" y="3329449"/>
            <a:ext cx="497827" cy="262608"/>
          </a:xfrm>
          <a:prstGeom prst="rect">
            <a:avLst/>
          </a:prstGeom>
        </p:spPr>
      </p:pic>
      <p:sp>
        <p:nvSpPr>
          <p:cNvPr id="7" name="スライド番号プレースホルダー 3">
            <a:extLst>
              <a:ext uri="{FF2B5EF4-FFF2-40B4-BE49-F238E27FC236}">
                <a16:creationId xmlns:a16="http://schemas.microsoft.com/office/drawing/2014/main" id="{8A991D8A-D7FC-7CC7-5D5C-28C39B8BDB85}"/>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23</a:t>
            </a:fld>
            <a:endParaRPr lang="en-US" altLang="ja-JP"/>
          </a:p>
        </p:txBody>
      </p:sp>
    </p:spTree>
    <p:extLst>
      <p:ext uri="{BB962C8B-B14F-4D97-AF65-F5344CB8AC3E}">
        <p14:creationId xmlns:p14="http://schemas.microsoft.com/office/powerpoint/2010/main" val="40289322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7" y="46040"/>
            <a:ext cx="95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
            <a:extLst>
              <a:ext uri="{FF2B5EF4-FFF2-40B4-BE49-F238E27FC236}">
                <a16:creationId xmlns:a16="http://schemas.microsoft.com/office/drawing/2014/main" id="{6B8920F3-44D3-4F27-BFC0-A350B65ACFE0}"/>
              </a:ext>
            </a:extLst>
          </p:cNvPr>
          <p:cNvSpPr>
            <a:spLocks noChangeArrowheads="1"/>
          </p:cNvSpPr>
          <p:nvPr/>
        </p:nvSpPr>
        <p:spPr bwMode="auto">
          <a:xfrm>
            <a:off x="1143000" y="41192"/>
            <a:ext cx="7281316"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914423" eaLnBrk="0" fontAlgn="base" hangingPunct="0">
              <a:spcBef>
                <a:spcPct val="0"/>
              </a:spcBef>
              <a:spcAft>
                <a:spcPct val="0"/>
              </a:spcAft>
              <a:buNone/>
              <a:defRPr/>
            </a:pPr>
            <a:r>
              <a:rPr lang="ja-JP" altLang="en-US" sz="1290" b="1">
                <a:solidFill>
                  <a:srgbClr val="FFFFFF"/>
                </a:solidFill>
                <a:latin typeface="+mn-ea"/>
                <a:ea typeface="+mn-ea"/>
              </a:rPr>
              <a:t>　　　</a:t>
            </a:r>
            <a:r>
              <a:rPr lang="ja-JP" altLang="en-US" sz="1290" b="1" u="sng">
                <a:solidFill>
                  <a:srgbClr val="FFFFFF"/>
                </a:solidFill>
                <a:latin typeface="+mn-ea"/>
                <a:ea typeface="+mn-ea"/>
              </a:rPr>
              <a:t>ラジオは「ながら接触」しやすいメディア！</a:t>
            </a:r>
            <a:endParaRPr lang="en-US" altLang="ja-JP" sz="1290" b="1" u="sng">
              <a:solidFill>
                <a:srgbClr val="FFFFFF"/>
              </a:solidFill>
              <a:latin typeface="+mn-ea"/>
              <a:ea typeface="+mn-ea"/>
            </a:endParaRPr>
          </a:p>
        </p:txBody>
      </p:sp>
      <p:sp>
        <p:nvSpPr>
          <p:cNvPr id="4" name="コンテンツ プレースホルダー 3">
            <a:extLst>
              <a:ext uri="{FF2B5EF4-FFF2-40B4-BE49-F238E27FC236}">
                <a16:creationId xmlns:a16="http://schemas.microsoft.com/office/drawing/2014/main" id="{0A009A1D-0CE7-C2D9-0583-FD95C1A7D4A8}"/>
              </a:ext>
            </a:extLst>
          </p:cNvPr>
          <p:cNvSpPr>
            <a:spLocks noGrp="1"/>
          </p:cNvSpPr>
          <p:nvPr>
            <p:ph type="body" sz="quarter" idx="13"/>
          </p:nvPr>
        </p:nvSpPr>
        <p:spPr/>
        <p:txBody>
          <a:bodyPr>
            <a:normAutofit/>
          </a:bodyPr>
          <a:lstStyle/>
          <a:p>
            <a:r>
              <a:rPr lang="ja-JP" altLang="en-US"/>
              <a:t>関西圏テレビ</a:t>
            </a:r>
            <a:r>
              <a:rPr lang="en-US" altLang="ja-JP"/>
              <a:t>6</a:t>
            </a:r>
            <a:r>
              <a:rPr lang="ja-JP" altLang="en-US"/>
              <a:t>局（</a:t>
            </a:r>
            <a:r>
              <a:rPr lang="en-US" altLang="ja-JP"/>
              <a:t>NHK</a:t>
            </a:r>
            <a:r>
              <a:rPr lang="ja-JP" altLang="en-US"/>
              <a:t>含む）平均視聴率と</a:t>
            </a:r>
            <a:r>
              <a:rPr lang="en-US" altLang="ja-JP"/>
              <a:t>FM802</a:t>
            </a:r>
            <a:r>
              <a:rPr lang="ja-JP" altLang="en-US"/>
              <a:t>個人聴取率の比較 </a:t>
            </a:r>
          </a:p>
        </p:txBody>
      </p:sp>
      <p:sp>
        <p:nvSpPr>
          <p:cNvPr id="3" name="タイトル 2">
            <a:extLst>
              <a:ext uri="{FF2B5EF4-FFF2-40B4-BE49-F238E27FC236}">
                <a16:creationId xmlns:a16="http://schemas.microsoft.com/office/drawing/2014/main" id="{CED08F41-4DD4-1530-F179-E667BC3E21D7}"/>
              </a:ext>
            </a:extLst>
          </p:cNvPr>
          <p:cNvSpPr>
            <a:spLocks noGrp="1"/>
          </p:cNvSpPr>
          <p:nvPr>
            <p:ph type="title"/>
          </p:nvPr>
        </p:nvSpPr>
        <p:spPr/>
        <p:txBody>
          <a:bodyPr>
            <a:normAutofit/>
          </a:bodyPr>
          <a:lstStyle/>
          <a:p>
            <a:r>
              <a:rPr lang="ja-JP" altLang="en-US"/>
              <a:t>ラジオの現在地について</a:t>
            </a:r>
          </a:p>
        </p:txBody>
      </p:sp>
      <p:graphicFrame>
        <p:nvGraphicFramePr>
          <p:cNvPr id="2" name="グラフ 1">
            <a:extLst>
              <a:ext uri="{FF2B5EF4-FFF2-40B4-BE49-F238E27FC236}">
                <a16:creationId xmlns:a16="http://schemas.microsoft.com/office/drawing/2014/main" id="{DEC37EC4-2B05-720B-BF98-714829CCA34B}"/>
              </a:ext>
            </a:extLst>
          </p:cNvPr>
          <p:cNvGraphicFramePr>
            <a:graphicFrameLocks/>
          </p:cNvGraphicFramePr>
          <p:nvPr>
            <p:extLst>
              <p:ext uri="{D42A27DB-BD31-4B8C-83A1-F6EECF244321}">
                <p14:modId xmlns:p14="http://schemas.microsoft.com/office/powerpoint/2010/main" val="958419557"/>
              </p:ext>
            </p:extLst>
          </p:nvPr>
        </p:nvGraphicFramePr>
        <p:xfrm>
          <a:off x="6201363" y="1868445"/>
          <a:ext cx="4384676" cy="2499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6EDD6283-E82D-13E0-800A-A3D03EA48AD1}"/>
              </a:ext>
            </a:extLst>
          </p:cNvPr>
          <p:cNvGraphicFramePr>
            <a:graphicFrameLocks/>
          </p:cNvGraphicFramePr>
          <p:nvPr>
            <p:extLst>
              <p:ext uri="{D42A27DB-BD31-4B8C-83A1-F6EECF244321}">
                <p14:modId xmlns:p14="http://schemas.microsoft.com/office/powerpoint/2010/main" val="1331375377"/>
              </p:ext>
            </p:extLst>
          </p:nvPr>
        </p:nvGraphicFramePr>
        <p:xfrm>
          <a:off x="1589548" y="1868445"/>
          <a:ext cx="4384676" cy="2499799"/>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a:extLst>
              <a:ext uri="{FF2B5EF4-FFF2-40B4-BE49-F238E27FC236}">
                <a16:creationId xmlns:a16="http://schemas.microsoft.com/office/drawing/2014/main" id="{5142034D-BAC1-2CD7-DD87-6B3DBF196EA5}"/>
              </a:ext>
            </a:extLst>
          </p:cNvPr>
          <p:cNvSpPr txBox="1"/>
          <p:nvPr/>
        </p:nvSpPr>
        <p:spPr>
          <a:xfrm>
            <a:off x="3044917" y="1828635"/>
            <a:ext cx="1644474" cy="261610"/>
          </a:xfrm>
          <a:prstGeom prst="rect">
            <a:avLst/>
          </a:prstGeom>
          <a:solidFill>
            <a:srgbClr val="81C9FF"/>
          </a:solidFill>
        </p:spPr>
        <p:txBody>
          <a:bodyPr wrap="square" rtlCol="0">
            <a:spAutoFit/>
          </a:bodyPr>
          <a:lstStyle/>
          <a:p>
            <a:pPr algn="ctr"/>
            <a:r>
              <a:rPr kumimoji="1" lang="en-US" altLang="ja-JP" sz="1100" b="1">
                <a:solidFill>
                  <a:schemeClr val="bg1"/>
                </a:solidFill>
              </a:rPr>
              <a:t>M1</a:t>
            </a:r>
            <a:r>
              <a:rPr kumimoji="1" lang="ja-JP" altLang="en-US" sz="1100" b="1">
                <a:solidFill>
                  <a:schemeClr val="bg1"/>
                </a:solidFill>
              </a:rPr>
              <a:t>（男性</a:t>
            </a:r>
            <a:r>
              <a:rPr kumimoji="1" lang="en-US" altLang="ja-JP" sz="1100" b="1">
                <a:solidFill>
                  <a:schemeClr val="bg1"/>
                </a:solidFill>
              </a:rPr>
              <a:t>20</a:t>
            </a:r>
            <a:r>
              <a:rPr kumimoji="1" lang="ja-JP" altLang="en-US" sz="1100" b="1">
                <a:solidFill>
                  <a:schemeClr val="bg1"/>
                </a:solidFill>
              </a:rPr>
              <a:t>～</a:t>
            </a:r>
            <a:r>
              <a:rPr kumimoji="1" lang="en-US" altLang="ja-JP" sz="1100" b="1">
                <a:solidFill>
                  <a:schemeClr val="bg1"/>
                </a:solidFill>
              </a:rPr>
              <a:t>34</a:t>
            </a:r>
            <a:r>
              <a:rPr kumimoji="1" lang="ja-JP" altLang="en-US" sz="1100" b="1">
                <a:solidFill>
                  <a:schemeClr val="bg1"/>
                </a:solidFill>
              </a:rPr>
              <a:t>歳）</a:t>
            </a:r>
          </a:p>
        </p:txBody>
      </p:sp>
      <p:sp>
        <p:nvSpPr>
          <p:cNvPr id="13" name="テキスト ボックス 12">
            <a:extLst>
              <a:ext uri="{FF2B5EF4-FFF2-40B4-BE49-F238E27FC236}">
                <a16:creationId xmlns:a16="http://schemas.microsoft.com/office/drawing/2014/main" id="{F5581B9D-FD11-8181-1FA1-78468D6E465B}"/>
              </a:ext>
            </a:extLst>
          </p:cNvPr>
          <p:cNvSpPr txBox="1"/>
          <p:nvPr/>
        </p:nvSpPr>
        <p:spPr>
          <a:xfrm>
            <a:off x="7685588" y="1828635"/>
            <a:ext cx="1595716" cy="261610"/>
          </a:xfrm>
          <a:prstGeom prst="rect">
            <a:avLst/>
          </a:prstGeom>
          <a:solidFill>
            <a:srgbClr val="DB7794"/>
          </a:solidFill>
        </p:spPr>
        <p:txBody>
          <a:bodyPr wrap="square" rtlCol="0">
            <a:spAutoFit/>
          </a:bodyPr>
          <a:lstStyle/>
          <a:p>
            <a:pPr algn="ctr"/>
            <a:r>
              <a:rPr lang="en-US" altLang="ja-JP" sz="1100" b="1">
                <a:solidFill>
                  <a:schemeClr val="bg1"/>
                </a:solidFill>
              </a:rPr>
              <a:t>F</a:t>
            </a:r>
            <a:r>
              <a:rPr kumimoji="1" lang="en-US" altLang="ja-JP" sz="1100" b="1">
                <a:solidFill>
                  <a:schemeClr val="bg1"/>
                </a:solidFill>
              </a:rPr>
              <a:t>1</a:t>
            </a:r>
            <a:r>
              <a:rPr kumimoji="1" lang="ja-JP" altLang="en-US" sz="1100" b="1">
                <a:solidFill>
                  <a:schemeClr val="bg1"/>
                </a:solidFill>
              </a:rPr>
              <a:t>（女性</a:t>
            </a:r>
            <a:r>
              <a:rPr kumimoji="1" lang="en-US" altLang="ja-JP" sz="1100" b="1">
                <a:solidFill>
                  <a:schemeClr val="bg1"/>
                </a:solidFill>
              </a:rPr>
              <a:t>20</a:t>
            </a:r>
            <a:r>
              <a:rPr kumimoji="1" lang="ja-JP" altLang="en-US" sz="1100" b="1">
                <a:solidFill>
                  <a:schemeClr val="bg1"/>
                </a:solidFill>
              </a:rPr>
              <a:t>～</a:t>
            </a:r>
            <a:r>
              <a:rPr kumimoji="1" lang="en-US" altLang="ja-JP" sz="1100" b="1">
                <a:solidFill>
                  <a:schemeClr val="bg1"/>
                </a:solidFill>
              </a:rPr>
              <a:t>34</a:t>
            </a:r>
            <a:r>
              <a:rPr kumimoji="1" lang="ja-JP" altLang="en-US" sz="1100" b="1">
                <a:solidFill>
                  <a:schemeClr val="bg1"/>
                </a:solidFill>
              </a:rPr>
              <a:t>歳）</a:t>
            </a:r>
          </a:p>
        </p:txBody>
      </p:sp>
      <p:sp>
        <p:nvSpPr>
          <p:cNvPr id="14" name="テキスト ボックス 13">
            <a:extLst>
              <a:ext uri="{FF2B5EF4-FFF2-40B4-BE49-F238E27FC236}">
                <a16:creationId xmlns:a16="http://schemas.microsoft.com/office/drawing/2014/main" id="{3788729A-02E6-6A79-D465-6D8A74660ADF}"/>
              </a:ext>
            </a:extLst>
          </p:cNvPr>
          <p:cNvSpPr txBox="1"/>
          <p:nvPr/>
        </p:nvSpPr>
        <p:spPr>
          <a:xfrm>
            <a:off x="7370401" y="2188741"/>
            <a:ext cx="1586236" cy="507831"/>
          </a:xfrm>
          <a:prstGeom prst="rect">
            <a:avLst/>
          </a:prstGeom>
          <a:noFill/>
        </p:spPr>
        <p:txBody>
          <a:bodyPr wrap="square" rtlCol="0">
            <a:spAutoFit/>
          </a:bodyPr>
          <a:lstStyle/>
          <a:p>
            <a:r>
              <a:rPr kumimoji="1" lang="en-US" altLang="ja-JP" sz="900" b="1">
                <a:solidFill>
                  <a:srgbClr val="FF0000"/>
                </a:solidFill>
              </a:rPr>
              <a:t>9:00</a:t>
            </a:r>
            <a:r>
              <a:rPr kumimoji="1" lang="ja-JP" altLang="en-US" sz="900" b="1">
                <a:solidFill>
                  <a:srgbClr val="FF0000"/>
                </a:solidFill>
              </a:rPr>
              <a:t>～</a:t>
            </a:r>
            <a:r>
              <a:rPr kumimoji="1" lang="en-US" altLang="ja-JP" sz="900" b="1">
                <a:solidFill>
                  <a:srgbClr val="FF0000"/>
                </a:solidFill>
              </a:rPr>
              <a:t>17:00</a:t>
            </a:r>
            <a:r>
              <a:rPr kumimoji="1" lang="ja-JP" altLang="en-US" sz="900" b="1">
                <a:solidFill>
                  <a:srgbClr val="FF0000"/>
                </a:solidFill>
              </a:rPr>
              <a:t>は</a:t>
            </a:r>
            <a:endParaRPr kumimoji="1" lang="en-US" altLang="ja-JP" sz="900" b="1">
              <a:solidFill>
                <a:srgbClr val="FF0000"/>
              </a:solidFill>
            </a:endParaRPr>
          </a:p>
          <a:p>
            <a:r>
              <a:rPr lang="en-US" altLang="ja-JP" sz="900" b="1">
                <a:solidFill>
                  <a:srgbClr val="FF0000"/>
                </a:solidFill>
              </a:rPr>
              <a:t>FM802=</a:t>
            </a:r>
            <a:r>
              <a:rPr lang="ja-JP" altLang="en-US" sz="900" b="1">
                <a:solidFill>
                  <a:srgbClr val="FF0000"/>
                </a:solidFill>
              </a:rPr>
              <a:t>約</a:t>
            </a:r>
            <a:r>
              <a:rPr lang="en-US" altLang="ja-JP" sz="900" b="1">
                <a:solidFill>
                  <a:srgbClr val="FF0000"/>
                </a:solidFill>
              </a:rPr>
              <a:t>2%</a:t>
            </a:r>
            <a:r>
              <a:rPr lang="ja-JP" altLang="en-US" sz="900" b="1">
                <a:solidFill>
                  <a:srgbClr val="FF0000"/>
                </a:solidFill>
              </a:rPr>
              <a:t>前後で</a:t>
            </a:r>
            <a:endParaRPr lang="en-US" altLang="ja-JP" sz="900" b="1">
              <a:solidFill>
                <a:srgbClr val="FF0000"/>
              </a:solidFill>
            </a:endParaRPr>
          </a:p>
          <a:p>
            <a:r>
              <a:rPr kumimoji="1" lang="ja-JP" altLang="en-US" sz="900" b="1">
                <a:solidFill>
                  <a:srgbClr val="FF0000"/>
                </a:solidFill>
              </a:rPr>
              <a:t>他局と同程度の水準です。</a:t>
            </a:r>
            <a:endParaRPr kumimoji="1" lang="en-US" altLang="ja-JP" sz="900" b="1">
              <a:solidFill>
                <a:srgbClr val="FF0000"/>
              </a:solidFill>
            </a:endParaRPr>
          </a:p>
        </p:txBody>
      </p:sp>
      <p:sp>
        <p:nvSpPr>
          <p:cNvPr id="16" name="テキスト ボックス 15">
            <a:extLst>
              <a:ext uri="{FF2B5EF4-FFF2-40B4-BE49-F238E27FC236}">
                <a16:creationId xmlns:a16="http://schemas.microsoft.com/office/drawing/2014/main" id="{14D1F2A0-493A-EDE1-F1FD-A7426F9C9D99}"/>
              </a:ext>
            </a:extLst>
          </p:cNvPr>
          <p:cNvSpPr txBox="1"/>
          <p:nvPr/>
        </p:nvSpPr>
        <p:spPr>
          <a:xfrm>
            <a:off x="4314868" y="2060048"/>
            <a:ext cx="2182157" cy="646331"/>
          </a:xfrm>
          <a:prstGeom prst="rect">
            <a:avLst/>
          </a:prstGeom>
          <a:noFill/>
        </p:spPr>
        <p:txBody>
          <a:bodyPr wrap="square" rtlCol="0">
            <a:spAutoFit/>
          </a:bodyPr>
          <a:lstStyle/>
          <a:p>
            <a:r>
              <a:rPr lang="en-US" altLang="ja-JP" sz="900" b="1">
                <a:solidFill>
                  <a:srgbClr val="FF0000"/>
                </a:solidFill>
              </a:rPr>
              <a:t>6</a:t>
            </a:r>
            <a:r>
              <a:rPr kumimoji="1" lang="en-US" altLang="ja-JP" sz="900" b="1">
                <a:solidFill>
                  <a:srgbClr val="FF0000"/>
                </a:solidFill>
              </a:rPr>
              <a:t>:00</a:t>
            </a:r>
            <a:r>
              <a:rPr kumimoji="1" lang="ja-JP" altLang="en-US" sz="900" b="1">
                <a:solidFill>
                  <a:srgbClr val="FF0000"/>
                </a:solidFill>
              </a:rPr>
              <a:t>～</a:t>
            </a:r>
            <a:r>
              <a:rPr kumimoji="1" lang="en-US" altLang="ja-JP" sz="900" b="1">
                <a:solidFill>
                  <a:srgbClr val="FF0000"/>
                </a:solidFill>
              </a:rPr>
              <a:t>17:00</a:t>
            </a:r>
            <a:r>
              <a:rPr lang="ja-JP" altLang="en-US" sz="900" b="1">
                <a:solidFill>
                  <a:srgbClr val="FF0000"/>
                </a:solidFill>
              </a:rPr>
              <a:t>までは</a:t>
            </a:r>
            <a:endParaRPr kumimoji="1" lang="en-US" altLang="ja-JP" sz="900" b="1">
              <a:solidFill>
                <a:srgbClr val="FF0000"/>
              </a:solidFill>
            </a:endParaRPr>
          </a:p>
          <a:p>
            <a:r>
              <a:rPr kumimoji="1" lang="ja-JP" altLang="en-US" sz="900" b="1">
                <a:solidFill>
                  <a:srgbClr val="FF0000"/>
                </a:solidFill>
              </a:rPr>
              <a:t>他局と比較しても非常に高い水準。</a:t>
            </a:r>
            <a:endParaRPr kumimoji="1" lang="en-US" altLang="ja-JP" sz="900" b="1">
              <a:solidFill>
                <a:srgbClr val="FF0000"/>
              </a:solidFill>
            </a:endParaRPr>
          </a:p>
          <a:p>
            <a:r>
              <a:rPr lang="en-US" altLang="ja-JP" sz="900" b="1">
                <a:solidFill>
                  <a:srgbClr val="FF0000"/>
                </a:solidFill>
              </a:rPr>
              <a:t>17:00</a:t>
            </a:r>
            <a:r>
              <a:rPr lang="ja-JP" altLang="en-US" sz="900" b="1">
                <a:solidFill>
                  <a:srgbClr val="FF0000"/>
                </a:solidFill>
              </a:rPr>
              <a:t>～</a:t>
            </a:r>
            <a:r>
              <a:rPr lang="en-US" altLang="ja-JP" sz="900" b="1">
                <a:solidFill>
                  <a:srgbClr val="FF0000"/>
                </a:solidFill>
              </a:rPr>
              <a:t>20:00</a:t>
            </a:r>
            <a:r>
              <a:rPr lang="ja-JP" altLang="en-US" sz="900" b="1">
                <a:solidFill>
                  <a:srgbClr val="FF0000"/>
                </a:solidFill>
              </a:rPr>
              <a:t>頃の</a:t>
            </a:r>
            <a:r>
              <a:rPr lang="en-US" altLang="ja-JP" sz="900" b="1">
                <a:solidFill>
                  <a:srgbClr val="FF0000"/>
                </a:solidFill>
              </a:rPr>
              <a:t>”</a:t>
            </a:r>
            <a:r>
              <a:rPr lang="ja-JP" altLang="en-US" sz="900" b="1">
                <a:solidFill>
                  <a:srgbClr val="FF0000"/>
                </a:solidFill>
              </a:rPr>
              <a:t>残業時間</a:t>
            </a:r>
            <a:r>
              <a:rPr lang="en-US" altLang="ja-JP" sz="900" b="1">
                <a:solidFill>
                  <a:srgbClr val="FF0000"/>
                </a:solidFill>
              </a:rPr>
              <a:t>”</a:t>
            </a:r>
            <a:r>
              <a:rPr lang="ja-JP" altLang="en-US" sz="900" b="1">
                <a:solidFill>
                  <a:srgbClr val="FF0000"/>
                </a:solidFill>
              </a:rPr>
              <a:t>も</a:t>
            </a:r>
            <a:endParaRPr lang="en-US" altLang="ja-JP" sz="900" b="1">
              <a:solidFill>
                <a:srgbClr val="FF0000"/>
              </a:solidFill>
            </a:endParaRPr>
          </a:p>
          <a:p>
            <a:r>
              <a:rPr kumimoji="1" lang="ja-JP" altLang="en-US" sz="900" b="1">
                <a:solidFill>
                  <a:srgbClr val="FF0000"/>
                </a:solidFill>
              </a:rPr>
              <a:t>他局と同程度の水準となっています。</a:t>
            </a:r>
            <a:endParaRPr kumimoji="1" lang="en-US" altLang="ja-JP" sz="900" b="1">
              <a:solidFill>
                <a:srgbClr val="FF0000"/>
              </a:solidFill>
            </a:endParaRPr>
          </a:p>
        </p:txBody>
      </p:sp>
      <p:grpSp>
        <p:nvGrpSpPr>
          <p:cNvPr id="17" name="グループ化 16">
            <a:extLst>
              <a:ext uri="{FF2B5EF4-FFF2-40B4-BE49-F238E27FC236}">
                <a16:creationId xmlns:a16="http://schemas.microsoft.com/office/drawing/2014/main" id="{BCB43B8A-9453-209E-B24B-F782179AD168}"/>
              </a:ext>
            </a:extLst>
          </p:cNvPr>
          <p:cNvGrpSpPr/>
          <p:nvPr/>
        </p:nvGrpSpPr>
        <p:grpSpPr>
          <a:xfrm>
            <a:off x="2427961" y="4289642"/>
            <a:ext cx="7862030" cy="1653697"/>
            <a:chOff x="1827946" y="4524670"/>
            <a:chExt cx="5341203" cy="1653697"/>
          </a:xfrm>
        </p:grpSpPr>
        <p:sp>
          <p:nvSpPr>
            <p:cNvPr id="21" name="テキスト ボックス 20">
              <a:extLst>
                <a:ext uri="{FF2B5EF4-FFF2-40B4-BE49-F238E27FC236}">
                  <a16:creationId xmlns:a16="http://schemas.microsoft.com/office/drawing/2014/main" id="{1FF524F5-AE52-780E-46DE-4C261E72D518}"/>
                </a:ext>
              </a:extLst>
            </p:cNvPr>
            <p:cNvSpPr txBox="1"/>
            <p:nvPr/>
          </p:nvSpPr>
          <p:spPr>
            <a:xfrm>
              <a:off x="1827946" y="4731817"/>
              <a:ext cx="1946260" cy="1446550"/>
            </a:xfrm>
            <a:prstGeom prst="rect">
              <a:avLst/>
            </a:prstGeom>
            <a:noFill/>
          </p:spPr>
          <p:txBody>
            <a:bodyPr wrap="square" rtlCol="0">
              <a:spAutoFit/>
            </a:bodyPr>
            <a:lstStyle/>
            <a:p>
              <a:pPr defTabSz="914423">
                <a:defRPr/>
              </a:pPr>
              <a:r>
                <a:rPr kumimoji="1" lang="en-US" altLang="ja-JP" sz="800" dirty="0">
                  <a:solidFill>
                    <a:srgbClr val="000000">
                      <a:lumMod val="50000"/>
                      <a:lumOff val="50000"/>
                    </a:srgbClr>
                  </a:solidFill>
                  <a:latin typeface="+mn-ea"/>
                </a:rPr>
                <a:t>【</a:t>
              </a:r>
              <a:r>
                <a:rPr kumimoji="1" lang="ja-JP" altLang="en-US" sz="800" dirty="0">
                  <a:solidFill>
                    <a:srgbClr val="000000">
                      <a:lumMod val="50000"/>
                      <a:lumOff val="50000"/>
                    </a:srgbClr>
                  </a:solidFill>
                  <a:latin typeface="+mn-ea"/>
                </a:rPr>
                <a:t>テレビ局</a:t>
              </a:r>
              <a:r>
                <a:rPr kumimoji="1" lang="en-US" altLang="ja-JP" sz="800" dirty="0">
                  <a:solidFill>
                    <a:srgbClr val="000000">
                      <a:lumMod val="50000"/>
                      <a:lumOff val="50000"/>
                    </a:srgbClr>
                  </a:solidFill>
                  <a:latin typeface="+mn-ea"/>
                </a:rPr>
                <a:t>】</a:t>
              </a:r>
            </a:p>
            <a:p>
              <a:pPr defTabSz="914423">
                <a:defRPr/>
              </a:pPr>
              <a:r>
                <a:rPr kumimoji="1" lang="ja-JP" altLang="en-US" sz="800" dirty="0">
                  <a:solidFill>
                    <a:srgbClr val="000000">
                      <a:lumMod val="50000"/>
                      <a:lumOff val="50000"/>
                    </a:srgbClr>
                  </a:solidFill>
                  <a:latin typeface="+mn-ea"/>
                </a:rPr>
                <a:t>地区：関西（</a:t>
              </a:r>
              <a:r>
                <a:rPr kumimoji="1" lang="en-US" altLang="ja-JP" sz="800" dirty="0">
                  <a:solidFill>
                    <a:srgbClr val="000000">
                      <a:lumMod val="50000"/>
                      <a:lumOff val="50000"/>
                    </a:srgbClr>
                  </a:solidFill>
                  <a:latin typeface="+mn-ea"/>
                </a:rPr>
                <a:t>PM</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期間：</a:t>
              </a:r>
              <a:r>
                <a:rPr kumimoji="1" lang="en-US" altLang="ja-JP" sz="800" dirty="0">
                  <a:solidFill>
                    <a:srgbClr val="7F7F7F"/>
                  </a:solidFill>
                  <a:latin typeface="+mn-ea"/>
                </a:rPr>
                <a:t>2021/12/13</a:t>
              </a:r>
              <a:r>
                <a:rPr kumimoji="1" lang="ja-JP" altLang="en-US" sz="800" dirty="0">
                  <a:solidFill>
                    <a:srgbClr val="000000">
                      <a:lumMod val="50000"/>
                      <a:lumOff val="50000"/>
                    </a:srgbClr>
                  </a:solidFill>
                  <a:latin typeface="+mn-ea"/>
                </a:rPr>
                <a:t>（月）</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　　　　～</a:t>
              </a:r>
              <a:r>
                <a:rPr kumimoji="1" lang="en-US" altLang="ja-JP" sz="800" dirty="0">
                  <a:solidFill>
                    <a:srgbClr val="000000">
                      <a:lumMod val="50000"/>
                      <a:lumOff val="50000"/>
                    </a:srgbClr>
                  </a:solidFill>
                  <a:latin typeface="+mn-ea"/>
                </a:rPr>
                <a:t>2021/12/17</a:t>
              </a:r>
              <a:r>
                <a:rPr kumimoji="1" lang="ja-JP" altLang="en-US" sz="800" dirty="0">
                  <a:solidFill>
                    <a:srgbClr val="000000">
                      <a:lumMod val="50000"/>
                      <a:lumOff val="50000"/>
                    </a:srgbClr>
                  </a:solidFill>
                  <a:latin typeface="+mn-ea"/>
                </a:rPr>
                <a:t>（金）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曜日：月火水木金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特性：男　</a:t>
              </a:r>
              <a:r>
                <a:rPr lang="en-US" altLang="ja-JP" sz="800" dirty="0">
                  <a:solidFill>
                    <a:srgbClr val="000000">
                      <a:lumMod val="50000"/>
                      <a:lumOff val="50000"/>
                    </a:srgbClr>
                  </a:solidFill>
                  <a:latin typeface="+mn-ea"/>
                </a:rPr>
                <a:t>20</a:t>
              </a:r>
              <a:r>
                <a:rPr kumimoji="1" lang="en-US" altLang="ja-JP" sz="800" dirty="0">
                  <a:solidFill>
                    <a:srgbClr val="000000">
                      <a:lumMod val="50000"/>
                      <a:lumOff val="50000"/>
                    </a:srgbClr>
                  </a:solidFill>
                  <a:latin typeface="+mn-ea"/>
                </a:rPr>
                <a:t>-34</a:t>
              </a:r>
              <a:r>
                <a:rPr kumimoji="1" lang="ja-JP" altLang="en-US" sz="800" dirty="0">
                  <a:solidFill>
                    <a:srgbClr val="000000">
                      <a:lumMod val="50000"/>
                      <a:lumOff val="50000"/>
                    </a:srgbClr>
                  </a:solidFill>
                  <a:latin typeface="+mn-ea"/>
                </a:rPr>
                <a:t>才</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サンプル数：</a:t>
              </a:r>
              <a:r>
                <a:rPr lang="en-US" altLang="ja-JP" sz="800" dirty="0">
                  <a:solidFill>
                    <a:srgbClr val="000000">
                      <a:lumMod val="50000"/>
                      <a:lumOff val="50000"/>
                    </a:srgbClr>
                  </a:solidFill>
                  <a:latin typeface="+mn-ea"/>
                </a:rPr>
                <a:t>191</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2021/12/17</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時間帯：</a:t>
              </a:r>
              <a:r>
                <a:rPr kumimoji="1" lang="en-US" altLang="ja-JP" sz="800" dirty="0">
                  <a:solidFill>
                    <a:srgbClr val="000000">
                      <a:lumMod val="50000"/>
                      <a:lumOff val="50000"/>
                    </a:srgbClr>
                  </a:solidFill>
                  <a:latin typeface="+mn-ea"/>
                </a:rPr>
                <a:t>06</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24</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p>
            <a:p>
              <a:pPr defTabSz="914423">
                <a:defRPr/>
              </a:pPr>
              <a:r>
                <a:rPr kumimoji="1" lang="ja-JP" altLang="en-US" sz="800" dirty="0">
                  <a:solidFill>
                    <a:srgbClr val="000000">
                      <a:lumMod val="50000"/>
                      <a:lumOff val="50000"/>
                    </a:srgbClr>
                  </a:solidFill>
                  <a:latin typeface="+mn-ea"/>
                </a:rPr>
                <a:t>時間区分：</a:t>
              </a:r>
              <a:r>
                <a:rPr kumimoji="1" lang="en-US" altLang="ja-JP" sz="800" dirty="0">
                  <a:solidFill>
                    <a:srgbClr val="000000">
                      <a:lumMod val="50000"/>
                      <a:lumOff val="50000"/>
                    </a:srgbClr>
                  </a:solidFill>
                  <a:latin typeface="+mn-ea"/>
                </a:rPr>
                <a:t>60</a:t>
              </a:r>
              <a:r>
                <a:rPr kumimoji="1" lang="ja-JP" altLang="en-US" sz="800" dirty="0">
                  <a:solidFill>
                    <a:srgbClr val="000000">
                      <a:lumMod val="50000"/>
                      <a:lumOff val="50000"/>
                    </a:srgbClr>
                  </a:solidFill>
                  <a:latin typeface="+mn-ea"/>
                </a:rPr>
                <a:t>分</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率区分：平均視聴率（</a:t>
              </a:r>
              <a:r>
                <a:rPr kumimoji="1" lang="en-US" altLang="ja-JP" sz="800" dirty="0">
                  <a:solidFill>
                    <a:srgbClr val="000000">
                      <a:lumMod val="50000"/>
                      <a:lumOff val="50000"/>
                    </a:srgbClr>
                  </a:solidFill>
                  <a:latin typeface="+mn-ea"/>
                </a:rPr>
                <a:t>%</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日付削除：なし</a:t>
              </a:r>
              <a:endParaRPr kumimoji="1" lang="en-US" altLang="ja-JP" sz="800" dirty="0">
                <a:solidFill>
                  <a:srgbClr val="000000">
                    <a:lumMod val="50000"/>
                    <a:lumOff val="50000"/>
                  </a:srgbClr>
                </a:solidFill>
                <a:latin typeface="+mn-ea"/>
              </a:endParaRPr>
            </a:p>
          </p:txBody>
        </p:sp>
        <p:sp>
          <p:nvSpPr>
            <p:cNvPr id="22" name="テキスト ボックス 21">
              <a:extLst>
                <a:ext uri="{FF2B5EF4-FFF2-40B4-BE49-F238E27FC236}">
                  <a16:creationId xmlns:a16="http://schemas.microsoft.com/office/drawing/2014/main" id="{8277E769-2E5C-D2EE-519B-0C6D8478620C}"/>
                </a:ext>
              </a:extLst>
            </p:cNvPr>
            <p:cNvSpPr txBox="1"/>
            <p:nvPr/>
          </p:nvSpPr>
          <p:spPr>
            <a:xfrm>
              <a:off x="3081236" y="4770891"/>
              <a:ext cx="1511096" cy="1323439"/>
            </a:xfrm>
            <a:prstGeom prst="rect">
              <a:avLst/>
            </a:prstGeom>
            <a:noFill/>
          </p:spPr>
          <p:txBody>
            <a:bodyPr wrap="square" rtlCol="0">
              <a:spAutoFit/>
            </a:bodyPr>
            <a:lstStyle/>
            <a:p>
              <a:pPr defTabSz="914423">
                <a:defRPr/>
              </a:pPr>
              <a:r>
                <a:rPr kumimoji="1" lang="en-US" altLang="ja-JP" sz="800" dirty="0">
                  <a:solidFill>
                    <a:srgbClr val="000000">
                      <a:lumMod val="50000"/>
                      <a:lumOff val="50000"/>
                    </a:srgbClr>
                  </a:solidFill>
                  <a:latin typeface="+mn-ea"/>
                </a:rPr>
                <a:t>【FM802】</a:t>
              </a:r>
            </a:p>
            <a:p>
              <a:pPr defTabSz="914423">
                <a:defRPr/>
              </a:pPr>
              <a:r>
                <a:rPr kumimoji="1" lang="ja-JP" altLang="en-US" sz="800" dirty="0">
                  <a:solidFill>
                    <a:srgbClr val="000000">
                      <a:lumMod val="50000"/>
                      <a:lumOff val="50000"/>
                    </a:srgbClr>
                  </a:solidFill>
                  <a:latin typeface="+mn-ea"/>
                </a:rPr>
                <a:t>地区：関西圏</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期間：</a:t>
              </a:r>
              <a:r>
                <a:rPr kumimoji="1" lang="en-US" altLang="ja-JP" sz="800" dirty="0">
                  <a:solidFill>
                    <a:srgbClr val="000000">
                      <a:lumMod val="50000"/>
                      <a:lumOff val="50000"/>
                    </a:srgbClr>
                  </a:solidFill>
                  <a:latin typeface="+mn-ea"/>
                </a:rPr>
                <a:t>2021/12/13</a:t>
              </a:r>
              <a:r>
                <a:rPr kumimoji="1" lang="ja-JP" altLang="en-US" sz="800" dirty="0">
                  <a:solidFill>
                    <a:srgbClr val="000000">
                      <a:lumMod val="50000"/>
                      <a:lumOff val="50000"/>
                    </a:srgbClr>
                  </a:solidFill>
                  <a:latin typeface="+mn-ea"/>
                </a:rPr>
                <a:t>（月）</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　　　　～</a:t>
              </a:r>
              <a:r>
                <a:rPr kumimoji="1" lang="en-US" altLang="ja-JP" sz="800" dirty="0">
                  <a:solidFill>
                    <a:srgbClr val="000000">
                      <a:lumMod val="50000"/>
                      <a:lumOff val="50000"/>
                    </a:srgbClr>
                  </a:solidFill>
                  <a:latin typeface="+mn-ea"/>
                </a:rPr>
                <a:t>2021/12/17</a:t>
              </a:r>
              <a:r>
                <a:rPr kumimoji="1" lang="ja-JP" altLang="en-US" sz="800" dirty="0">
                  <a:solidFill>
                    <a:srgbClr val="000000">
                      <a:lumMod val="50000"/>
                      <a:lumOff val="50000"/>
                    </a:srgbClr>
                  </a:solidFill>
                  <a:latin typeface="+mn-ea"/>
                </a:rPr>
                <a:t>（金）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曜日：月火水木金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特性：男　</a:t>
              </a:r>
              <a:r>
                <a:rPr kumimoji="1" lang="en-US" altLang="ja-JP" sz="800" dirty="0">
                  <a:solidFill>
                    <a:srgbClr val="000000">
                      <a:lumMod val="50000"/>
                      <a:lumOff val="50000"/>
                    </a:srgbClr>
                  </a:solidFill>
                  <a:latin typeface="+mn-ea"/>
                </a:rPr>
                <a:t>20-34</a:t>
              </a:r>
              <a:r>
                <a:rPr kumimoji="1" lang="ja-JP" altLang="en-US" sz="800" dirty="0">
                  <a:solidFill>
                    <a:srgbClr val="000000">
                      <a:lumMod val="50000"/>
                      <a:lumOff val="50000"/>
                    </a:srgbClr>
                  </a:solidFill>
                  <a:latin typeface="+mn-ea"/>
                </a:rPr>
                <a:t>才</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サンプル数：</a:t>
              </a:r>
              <a:r>
                <a:rPr kumimoji="1" lang="en-US" altLang="ja-JP" sz="800" dirty="0">
                  <a:solidFill>
                    <a:srgbClr val="000000">
                      <a:lumMod val="50000"/>
                      <a:lumOff val="50000"/>
                    </a:srgbClr>
                  </a:solidFill>
                  <a:latin typeface="+mn-ea"/>
                </a:rPr>
                <a:t>389</a:t>
              </a:r>
            </a:p>
            <a:p>
              <a:pPr defTabSz="914423">
                <a:defRPr/>
              </a:pPr>
              <a:r>
                <a:rPr kumimoji="1" lang="ja-JP" altLang="en-US" sz="800" dirty="0">
                  <a:solidFill>
                    <a:srgbClr val="000000">
                      <a:lumMod val="50000"/>
                      <a:lumOff val="50000"/>
                    </a:srgbClr>
                  </a:solidFill>
                  <a:latin typeface="+mn-ea"/>
                </a:rPr>
                <a:t>時間帯：</a:t>
              </a:r>
              <a:r>
                <a:rPr kumimoji="1" lang="en-US" altLang="ja-JP" sz="800" dirty="0">
                  <a:solidFill>
                    <a:srgbClr val="000000">
                      <a:lumMod val="50000"/>
                      <a:lumOff val="50000"/>
                    </a:srgbClr>
                  </a:solidFill>
                  <a:latin typeface="+mn-ea"/>
                </a:rPr>
                <a:t>06</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24</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p>
            <a:p>
              <a:pPr defTabSz="914423">
                <a:defRPr/>
              </a:pPr>
              <a:r>
                <a:rPr kumimoji="1" lang="ja-JP" altLang="en-US" sz="800" dirty="0">
                  <a:solidFill>
                    <a:srgbClr val="000000">
                      <a:lumMod val="50000"/>
                      <a:lumOff val="50000"/>
                    </a:srgbClr>
                  </a:solidFill>
                  <a:latin typeface="+mn-ea"/>
                </a:rPr>
                <a:t>時間区分：</a:t>
              </a:r>
              <a:r>
                <a:rPr kumimoji="1" lang="en-US" altLang="ja-JP" sz="800" dirty="0">
                  <a:solidFill>
                    <a:srgbClr val="000000">
                      <a:lumMod val="50000"/>
                      <a:lumOff val="50000"/>
                    </a:srgbClr>
                  </a:solidFill>
                  <a:latin typeface="+mn-ea"/>
                </a:rPr>
                <a:t>60</a:t>
              </a:r>
              <a:r>
                <a:rPr kumimoji="1" lang="ja-JP" altLang="en-US" sz="800" dirty="0">
                  <a:solidFill>
                    <a:srgbClr val="000000">
                      <a:lumMod val="50000"/>
                      <a:lumOff val="50000"/>
                    </a:srgbClr>
                  </a:solidFill>
                  <a:latin typeface="+mn-ea"/>
                </a:rPr>
                <a:t>分</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率区分：個人聴取率（</a:t>
              </a:r>
              <a:r>
                <a:rPr kumimoji="1" lang="en-US" altLang="ja-JP" sz="800" dirty="0">
                  <a:solidFill>
                    <a:srgbClr val="000000">
                      <a:lumMod val="50000"/>
                      <a:lumOff val="50000"/>
                    </a:srgbClr>
                  </a:solidFill>
                  <a:latin typeface="+mn-ea"/>
                </a:rPr>
                <a:t>%</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p:txBody>
        </p:sp>
        <p:sp>
          <p:nvSpPr>
            <p:cNvPr id="23" name="テキスト ボックス 22">
              <a:extLst>
                <a:ext uri="{FF2B5EF4-FFF2-40B4-BE49-F238E27FC236}">
                  <a16:creationId xmlns:a16="http://schemas.microsoft.com/office/drawing/2014/main" id="{625A2B32-B6D0-695B-0144-0D5A2B9CE210}"/>
                </a:ext>
              </a:extLst>
            </p:cNvPr>
            <p:cNvSpPr txBox="1"/>
            <p:nvPr/>
          </p:nvSpPr>
          <p:spPr>
            <a:xfrm>
              <a:off x="4349274" y="4731817"/>
              <a:ext cx="1699704" cy="1446550"/>
            </a:xfrm>
            <a:prstGeom prst="rect">
              <a:avLst/>
            </a:prstGeom>
            <a:noFill/>
          </p:spPr>
          <p:txBody>
            <a:bodyPr wrap="square" rtlCol="0">
              <a:spAutoFit/>
            </a:bodyPr>
            <a:lstStyle/>
            <a:p>
              <a:pPr defTabSz="914423">
                <a:defRPr/>
              </a:pPr>
              <a:r>
                <a:rPr kumimoji="1" lang="en-US" altLang="ja-JP" sz="800" dirty="0">
                  <a:solidFill>
                    <a:srgbClr val="000000">
                      <a:lumMod val="50000"/>
                      <a:lumOff val="50000"/>
                    </a:srgbClr>
                  </a:solidFill>
                  <a:latin typeface="+mn-ea"/>
                </a:rPr>
                <a:t>【</a:t>
              </a:r>
              <a:r>
                <a:rPr kumimoji="1" lang="ja-JP" altLang="en-US" sz="800" dirty="0">
                  <a:solidFill>
                    <a:srgbClr val="000000">
                      <a:lumMod val="50000"/>
                      <a:lumOff val="50000"/>
                    </a:srgbClr>
                  </a:solidFill>
                  <a:latin typeface="+mn-ea"/>
                </a:rPr>
                <a:t>テレビ局</a:t>
              </a:r>
              <a:r>
                <a:rPr kumimoji="1" lang="en-US" altLang="ja-JP" sz="800" dirty="0">
                  <a:solidFill>
                    <a:srgbClr val="000000">
                      <a:lumMod val="50000"/>
                      <a:lumOff val="50000"/>
                    </a:srgbClr>
                  </a:solidFill>
                  <a:latin typeface="+mn-ea"/>
                </a:rPr>
                <a:t>】</a:t>
              </a:r>
            </a:p>
            <a:p>
              <a:pPr defTabSz="914423">
                <a:defRPr/>
              </a:pPr>
              <a:r>
                <a:rPr kumimoji="1" lang="ja-JP" altLang="en-US" sz="800" dirty="0">
                  <a:solidFill>
                    <a:srgbClr val="000000">
                      <a:lumMod val="50000"/>
                      <a:lumOff val="50000"/>
                    </a:srgbClr>
                  </a:solidFill>
                  <a:latin typeface="+mn-ea"/>
                </a:rPr>
                <a:t>地区：関西（</a:t>
              </a:r>
              <a:r>
                <a:rPr kumimoji="1" lang="en-US" altLang="ja-JP" sz="800" dirty="0">
                  <a:solidFill>
                    <a:srgbClr val="000000">
                      <a:lumMod val="50000"/>
                      <a:lumOff val="50000"/>
                    </a:srgbClr>
                  </a:solidFill>
                  <a:latin typeface="+mn-ea"/>
                </a:rPr>
                <a:t>PM</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期間：</a:t>
              </a:r>
              <a:r>
                <a:rPr kumimoji="1" lang="en-US" altLang="ja-JP" sz="800" dirty="0">
                  <a:solidFill>
                    <a:srgbClr val="000000">
                      <a:lumMod val="50000"/>
                      <a:lumOff val="50000"/>
                    </a:srgbClr>
                  </a:solidFill>
                  <a:latin typeface="+mn-ea"/>
                </a:rPr>
                <a:t>2021/12/13</a:t>
              </a:r>
              <a:r>
                <a:rPr kumimoji="1" lang="ja-JP" altLang="en-US" sz="800" dirty="0">
                  <a:solidFill>
                    <a:srgbClr val="000000">
                      <a:lumMod val="50000"/>
                      <a:lumOff val="50000"/>
                    </a:srgbClr>
                  </a:solidFill>
                  <a:latin typeface="+mn-ea"/>
                </a:rPr>
                <a:t>（月）</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　　　　～</a:t>
              </a:r>
              <a:r>
                <a:rPr kumimoji="1" lang="en-US" altLang="ja-JP" sz="800" dirty="0">
                  <a:solidFill>
                    <a:srgbClr val="000000">
                      <a:lumMod val="50000"/>
                      <a:lumOff val="50000"/>
                    </a:srgbClr>
                  </a:solidFill>
                  <a:latin typeface="+mn-ea"/>
                </a:rPr>
                <a:t>2021/12/17</a:t>
              </a:r>
              <a:r>
                <a:rPr kumimoji="1" lang="ja-JP" altLang="en-US" sz="800" dirty="0">
                  <a:solidFill>
                    <a:srgbClr val="000000">
                      <a:lumMod val="50000"/>
                      <a:lumOff val="50000"/>
                    </a:srgbClr>
                  </a:solidFill>
                  <a:latin typeface="+mn-ea"/>
                </a:rPr>
                <a:t>（金）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曜日：月火水木金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特性：女　</a:t>
              </a:r>
              <a:r>
                <a:rPr lang="en-US" altLang="ja-JP" sz="800" dirty="0">
                  <a:solidFill>
                    <a:srgbClr val="000000">
                      <a:lumMod val="50000"/>
                      <a:lumOff val="50000"/>
                    </a:srgbClr>
                  </a:solidFill>
                  <a:latin typeface="+mn-ea"/>
                </a:rPr>
                <a:t>20</a:t>
              </a:r>
              <a:r>
                <a:rPr kumimoji="1" lang="en-US" altLang="ja-JP" sz="800" dirty="0">
                  <a:solidFill>
                    <a:srgbClr val="000000">
                      <a:lumMod val="50000"/>
                      <a:lumOff val="50000"/>
                    </a:srgbClr>
                  </a:solidFill>
                  <a:latin typeface="+mn-ea"/>
                </a:rPr>
                <a:t>-34</a:t>
              </a:r>
              <a:r>
                <a:rPr kumimoji="1" lang="ja-JP" altLang="en-US" sz="800" dirty="0">
                  <a:solidFill>
                    <a:srgbClr val="000000">
                      <a:lumMod val="50000"/>
                      <a:lumOff val="50000"/>
                    </a:srgbClr>
                  </a:solidFill>
                  <a:latin typeface="+mn-ea"/>
                </a:rPr>
                <a:t>才</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サンプル数：</a:t>
              </a:r>
              <a:r>
                <a:rPr kumimoji="1" lang="en-US" altLang="ja-JP" sz="800" dirty="0">
                  <a:solidFill>
                    <a:srgbClr val="000000">
                      <a:lumMod val="50000"/>
                      <a:lumOff val="50000"/>
                    </a:srgbClr>
                  </a:solidFill>
                  <a:latin typeface="+mn-ea"/>
                </a:rPr>
                <a:t>204</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2021/12/17</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時間帯：</a:t>
              </a:r>
              <a:r>
                <a:rPr kumimoji="1" lang="en-US" altLang="ja-JP" sz="800" dirty="0">
                  <a:solidFill>
                    <a:srgbClr val="000000">
                      <a:lumMod val="50000"/>
                      <a:lumOff val="50000"/>
                    </a:srgbClr>
                  </a:solidFill>
                  <a:latin typeface="+mn-ea"/>
                </a:rPr>
                <a:t>06</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24</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p>
            <a:p>
              <a:pPr defTabSz="914423">
                <a:defRPr/>
              </a:pPr>
              <a:r>
                <a:rPr kumimoji="1" lang="ja-JP" altLang="en-US" sz="800" dirty="0">
                  <a:solidFill>
                    <a:srgbClr val="000000">
                      <a:lumMod val="50000"/>
                      <a:lumOff val="50000"/>
                    </a:srgbClr>
                  </a:solidFill>
                  <a:latin typeface="+mn-ea"/>
                </a:rPr>
                <a:t>時間区分：</a:t>
              </a:r>
              <a:r>
                <a:rPr kumimoji="1" lang="en-US" altLang="ja-JP" sz="800" dirty="0">
                  <a:solidFill>
                    <a:srgbClr val="000000">
                      <a:lumMod val="50000"/>
                      <a:lumOff val="50000"/>
                    </a:srgbClr>
                  </a:solidFill>
                  <a:latin typeface="+mn-ea"/>
                </a:rPr>
                <a:t>60</a:t>
              </a:r>
              <a:r>
                <a:rPr kumimoji="1" lang="ja-JP" altLang="en-US" sz="800" dirty="0">
                  <a:solidFill>
                    <a:srgbClr val="000000">
                      <a:lumMod val="50000"/>
                      <a:lumOff val="50000"/>
                    </a:srgbClr>
                  </a:solidFill>
                  <a:latin typeface="+mn-ea"/>
                </a:rPr>
                <a:t>分</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率区分：平均視聴率（</a:t>
              </a:r>
              <a:r>
                <a:rPr kumimoji="1" lang="en-US" altLang="ja-JP" sz="800" dirty="0">
                  <a:solidFill>
                    <a:srgbClr val="000000">
                      <a:lumMod val="50000"/>
                      <a:lumOff val="50000"/>
                    </a:srgbClr>
                  </a:solidFill>
                  <a:latin typeface="+mn-ea"/>
                </a:rPr>
                <a:t>%</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日付削除：なし</a:t>
              </a:r>
              <a:endParaRPr kumimoji="1" lang="en-US" altLang="ja-JP" sz="800" dirty="0">
                <a:solidFill>
                  <a:srgbClr val="000000">
                    <a:lumMod val="50000"/>
                    <a:lumOff val="50000"/>
                  </a:srgbClr>
                </a:solidFill>
                <a:latin typeface="+mn-ea"/>
              </a:endParaRPr>
            </a:p>
          </p:txBody>
        </p:sp>
        <p:sp>
          <p:nvSpPr>
            <p:cNvPr id="24" name="テキスト ボックス 23">
              <a:extLst>
                <a:ext uri="{FF2B5EF4-FFF2-40B4-BE49-F238E27FC236}">
                  <a16:creationId xmlns:a16="http://schemas.microsoft.com/office/drawing/2014/main" id="{9BC1AE58-9CE9-0C1C-265C-EDE09E83D1AF}"/>
                </a:ext>
              </a:extLst>
            </p:cNvPr>
            <p:cNvSpPr txBox="1"/>
            <p:nvPr/>
          </p:nvSpPr>
          <p:spPr>
            <a:xfrm>
              <a:off x="5646420" y="4731817"/>
              <a:ext cx="1522729" cy="1323439"/>
            </a:xfrm>
            <a:prstGeom prst="rect">
              <a:avLst/>
            </a:prstGeom>
            <a:noFill/>
          </p:spPr>
          <p:txBody>
            <a:bodyPr wrap="square" rtlCol="0">
              <a:spAutoFit/>
            </a:bodyPr>
            <a:lstStyle/>
            <a:p>
              <a:pPr defTabSz="914423">
                <a:defRPr/>
              </a:pPr>
              <a:r>
                <a:rPr kumimoji="1" lang="en-US" altLang="ja-JP" sz="800" dirty="0">
                  <a:solidFill>
                    <a:srgbClr val="000000">
                      <a:lumMod val="50000"/>
                      <a:lumOff val="50000"/>
                    </a:srgbClr>
                  </a:solidFill>
                  <a:latin typeface="+mn-ea"/>
                </a:rPr>
                <a:t>【FM802】</a:t>
              </a:r>
            </a:p>
            <a:p>
              <a:pPr defTabSz="914423">
                <a:defRPr/>
              </a:pPr>
              <a:r>
                <a:rPr kumimoji="1" lang="ja-JP" altLang="en-US" sz="800" dirty="0">
                  <a:solidFill>
                    <a:srgbClr val="000000">
                      <a:lumMod val="50000"/>
                      <a:lumOff val="50000"/>
                    </a:srgbClr>
                  </a:solidFill>
                  <a:latin typeface="+mn-ea"/>
                </a:rPr>
                <a:t>地区：関西圏</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期間：</a:t>
              </a:r>
              <a:r>
                <a:rPr kumimoji="1" lang="en-US" altLang="ja-JP" sz="800" dirty="0">
                  <a:solidFill>
                    <a:srgbClr val="000000">
                      <a:lumMod val="50000"/>
                      <a:lumOff val="50000"/>
                    </a:srgbClr>
                  </a:solidFill>
                  <a:latin typeface="+mn-ea"/>
                </a:rPr>
                <a:t>2021/12/13</a:t>
              </a:r>
              <a:r>
                <a:rPr kumimoji="1" lang="ja-JP" altLang="en-US" sz="800" dirty="0">
                  <a:solidFill>
                    <a:srgbClr val="000000">
                      <a:lumMod val="50000"/>
                      <a:lumOff val="50000"/>
                    </a:srgbClr>
                  </a:solidFill>
                  <a:latin typeface="+mn-ea"/>
                </a:rPr>
                <a:t>（月）</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　　　　～</a:t>
              </a:r>
              <a:r>
                <a:rPr kumimoji="1" lang="en-US" altLang="ja-JP" sz="800" dirty="0">
                  <a:solidFill>
                    <a:srgbClr val="000000">
                      <a:lumMod val="50000"/>
                      <a:lumOff val="50000"/>
                    </a:srgbClr>
                  </a:solidFill>
                  <a:latin typeface="+mn-ea"/>
                </a:rPr>
                <a:t>2021/12/17</a:t>
              </a:r>
              <a:r>
                <a:rPr kumimoji="1" lang="ja-JP" altLang="en-US" sz="800" dirty="0">
                  <a:solidFill>
                    <a:srgbClr val="000000">
                      <a:lumMod val="50000"/>
                      <a:lumOff val="50000"/>
                    </a:srgbClr>
                  </a:solidFill>
                  <a:latin typeface="+mn-ea"/>
                </a:rPr>
                <a:t>（金）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曜日：月火水木金</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特性：女　</a:t>
              </a:r>
              <a:r>
                <a:rPr kumimoji="1" lang="en-US" altLang="ja-JP" sz="800" dirty="0">
                  <a:solidFill>
                    <a:srgbClr val="000000">
                      <a:lumMod val="50000"/>
                      <a:lumOff val="50000"/>
                    </a:srgbClr>
                  </a:solidFill>
                  <a:latin typeface="+mn-ea"/>
                </a:rPr>
                <a:t>20-34</a:t>
              </a:r>
              <a:r>
                <a:rPr kumimoji="1" lang="ja-JP" altLang="en-US" sz="800" dirty="0">
                  <a:solidFill>
                    <a:srgbClr val="000000">
                      <a:lumMod val="50000"/>
                      <a:lumOff val="50000"/>
                    </a:srgbClr>
                  </a:solidFill>
                  <a:latin typeface="+mn-ea"/>
                </a:rPr>
                <a:t>才</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サンプル数：</a:t>
              </a:r>
              <a:r>
                <a:rPr lang="en-US" altLang="ja-JP" sz="800" dirty="0">
                  <a:solidFill>
                    <a:srgbClr val="000000">
                      <a:lumMod val="50000"/>
                      <a:lumOff val="50000"/>
                    </a:srgbClr>
                  </a:solidFill>
                  <a:latin typeface="+mn-ea"/>
                </a:rPr>
                <a:t>480</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時間帯：</a:t>
              </a:r>
              <a:r>
                <a:rPr kumimoji="1" lang="en-US" altLang="ja-JP" sz="800" dirty="0">
                  <a:solidFill>
                    <a:srgbClr val="000000">
                      <a:lumMod val="50000"/>
                      <a:lumOff val="50000"/>
                    </a:srgbClr>
                  </a:solidFill>
                  <a:latin typeface="+mn-ea"/>
                </a:rPr>
                <a:t>06</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24</a:t>
              </a:r>
              <a:r>
                <a:rPr kumimoji="1" lang="ja-JP" altLang="en-US" sz="800" dirty="0">
                  <a:solidFill>
                    <a:srgbClr val="000000">
                      <a:lumMod val="50000"/>
                      <a:lumOff val="50000"/>
                    </a:srgbClr>
                  </a:solidFill>
                  <a:latin typeface="+mn-ea"/>
                </a:rPr>
                <a:t>：</a:t>
              </a:r>
              <a:r>
                <a:rPr kumimoji="1" lang="en-US" altLang="ja-JP" sz="800" dirty="0">
                  <a:solidFill>
                    <a:srgbClr val="000000">
                      <a:lumMod val="50000"/>
                      <a:lumOff val="50000"/>
                    </a:srgbClr>
                  </a:solidFill>
                  <a:latin typeface="+mn-ea"/>
                </a:rPr>
                <a:t>00</a:t>
              </a:r>
            </a:p>
            <a:p>
              <a:pPr defTabSz="914423">
                <a:defRPr/>
              </a:pPr>
              <a:r>
                <a:rPr kumimoji="1" lang="ja-JP" altLang="en-US" sz="800" dirty="0">
                  <a:solidFill>
                    <a:srgbClr val="000000">
                      <a:lumMod val="50000"/>
                      <a:lumOff val="50000"/>
                    </a:srgbClr>
                  </a:solidFill>
                  <a:latin typeface="+mn-ea"/>
                </a:rPr>
                <a:t>時間区分：</a:t>
              </a:r>
              <a:r>
                <a:rPr kumimoji="1" lang="en-US" altLang="ja-JP" sz="800" dirty="0">
                  <a:solidFill>
                    <a:srgbClr val="000000">
                      <a:lumMod val="50000"/>
                      <a:lumOff val="50000"/>
                    </a:srgbClr>
                  </a:solidFill>
                  <a:latin typeface="+mn-ea"/>
                </a:rPr>
                <a:t>60</a:t>
              </a:r>
              <a:r>
                <a:rPr kumimoji="1" lang="ja-JP" altLang="en-US" sz="800" dirty="0">
                  <a:solidFill>
                    <a:srgbClr val="000000">
                      <a:lumMod val="50000"/>
                      <a:lumOff val="50000"/>
                    </a:srgbClr>
                  </a:solidFill>
                  <a:latin typeface="+mn-ea"/>
                </a:rPr>
                <a:t>分</a:t>
              </a:r>
              <a:endParaRPr kumimoji="1" lang="en-US" altLang="ja-JP" sz="800" dirty="0">
                <a:solidFill>
                  <a:srgbClr val="000000">
                    <a:lumMod val="50000"/>
                    <a:lumOff val="50000"/>
                  </a:srgbClr>
                </a:solidFill>
                <a:latin typeface="+mn-ea"/>
              </a:endParaRPr>
            </a:p>
            <a:p>
              <a:pPr defTabSz="914423">
                <a:defRPr/>
              </a:pPr>
              <a:r>
                <a:rPr kumimoji="1" lang="ja-JP" altLang="en-US" sz="800" dirty="0">
                  <a:solidFill>
                    <a:srgbClr val="000000">
                      <a:lumMod val="50000"/>
                      <a:lumOff val="50000"/>
                    </a:srgbClr>
                  </a:solidFill>
                  <a:latin typeface="+mn-ea"/>
                </a:rPr>
                <a:t>率区分：個人聴取率（</a:t>
              </a:r>
              <a:r>
                <a:rPr kumimoji="1" lang="en-US" altLang="ja-JP" sz="800" dirty="0">
                  <a:solidFill>
                    <a:srgbClr val="000000">
                      <a:lumMod val="50000"/>
                      <a:lumOff val="50000"/>
                    </a:srgbClr>
                  </a:solidFill>
                  <a:latin typeface="+mn-ea"/>
                </a:rPr>
                <a:t>%</a:t>
              </a:r>
              <a:r>
                <a:rPr kumimoji="1" lang="ja-JP" altLang="en-US" sz="800" dirty="0">
                  <a:solidFill>
                    <a:srgbClr val="000000">
                      <a:lumMod val="50000"/>
                      <a:lumOff val="50000"/>
                    </a:srgbClr>
                  </a:solidFill>
                  <a:latin typeface="+mn-ea"/>
                </a:rPr>
                <a:t>）</a:t>
              </a:r>
              <a:endParaRPr kumimoji="1" lang="en-US" altLang="ja-JP" sz="800" dirty="0">
                <a:solidFill>
                  <a:srgbClr val="000000">
                    <a:lumMod val="50000"/>
                    <a:lumOff val="50000"/>
                  </a:srgbClr>
                </a:solidFill>
                <a:latin typeface="+mn-ea"/>
              </a:endParaRPr>
            </a:p>
          </p:txBody>
        </p:sp>
        <p:sp>
          <p:nvSpPr>
            <p:cNvPr id="25" name="正方形/長方形 24">
              <a:extLst>
                <a:ext uri="{FF2B5EF4-FFF2-40B4-BE49-F238E27FC236}">
                  <a16:creationId xmlns:a16="http://schemas.microsoft.com/office/drawing/2014/main" id="{F5B0D60B-3888-5010-0CB0-747D808BA67D}"/>
                </a:ext>
              </a:extLst>
            </p:cNvPr>
            <p:cNvSpPr/>
            <p:nvPr/>
          </p:nvSpPr>
          <p:spPr>
            <a:xfrm>
              <a:off x="1827946" y="4524670"/>
              <a:ext cx="5162588" cy="215444"/>
            </a:xfrm>
            <a:prstGeom prst="rect">
              <a:avLst/>
            </a:prstGeom>
          </p:spPr>
          <p:txBody>
            <a:bodyPr wrap="square">
              <a:spAutoFit/>
            </a:bodyPr>
            <a:lstStyle/>
            <a:p>
              <a:pPr defTabSz="914423">
                <a:defRPr/>
              </a:pP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出典は、全て</a:t>
              </a:r>
              <a:r>
                <a:rPr kumimoji="1" lang="ja-JP" altLang="en-US" sz="800">
                  <a:solidFill>
                    <a:srgbClr val="7F7F7F"/>
                  </a:solidFill>
                  <a:latin typeface="+mn-ea"/>
                </a:rPr>
                <a:t>ビデオリサーチ</a:t>
              </a:r>
              <a:r>
                <a:rPr kumimoji="1" lang="ja-JP" altLang="en-US" sz="800">
                  <a:solidFill>
                    <a:srgbClr val="000000">
                      <a:lumMod val="50000"/>
                      <a:lumOff val="50000"/>
                    </a:srgbClr>
                  </a:solidFill>
                  <a:latin typeface="+mn-ea"/>
                </a:rPr>
                <a:t>調査データより。</a:t>
              </a:r>
              <a:endParaRPr kumimoji="1" lang="en-US" altLang="ja-JP" sz="800">
                <a:solidFill>
                  <a:srgbClr val="000000">
                    <a:lumMod val="50000"/>
                    <a:lumOff val="50000"/>
                  </a:srgbClr>
                </a:solidFill>
                <a:latin typeface="+mn-ea"/>
              </a:endParaRPr>
            </a:p>
          </p:txBody>
        </p:sp>
      </p:grpSp>
      <p:pic>
        <p:nvPicPr>
          <p:cNvPr id="26" name="図 25">
            <a:extLst>
              <a:ext uri="{FF2B5EF4-FFF2-40B4-BE49-F238E27FC236}">
                <a16:creationId xmlns:a16="http://schemas.microsoft.com/office/drawing/2014/main" id="{A35B27F2-FFE5-AAB9-4439-963BCF6C34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1886" y="4113683"/>
            <a:ext cx="684000" cy="175706"/>
          </a:xfrm>
          <a:prstGeom prst="rect">
            <a:avLst/>
          </a:prstGeom>
        </p:spPr>
      </p:pic>
      <p:pic>
        <p:nvPicPr>
          <p:cNvPr id="27" name="図 26">
            <a:extLst>
              <a:ext uri="{FF2B5EF4-FFF2-40B4-BE49-F238E27FC236}">
                <a16:creationId xmlns:a16="http://schemas.microsoft.com/office/drawing/2014/main" id="{D5CC72A5-076B-E6DF-09BF-69E3774B1D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4287" y="4133947"/>
            <a:ext cx="684000" cy="160085"/>
          </a:xfrm>
          <a:prstGeom prst="rect">
            <a:avLst/>
          </a:prstGeom>
        </p:spPr>
      </p:pic>
      <p:sp>
        <p:nvSpPr>
          <p:cNvPr id="28" name="テキスト ボックス 27">
            <a:extLst>
              <a:ext uri="{FF2B5EF4-FFF2-40B4-BE49-F238E27FC236}">
                <a16:creationId xmlns:a16="http://schemas.microsoft.com/office/drawing/2014/main" id="{FEF96BC0-C320-5E33-5D01-1BF0072439B8}"/>
              </a:ext>
            </a:extLst>
          </p:cNvPr>
          <p:cNvSpPr txBox="1"/>
          <p:nvPr/>
        </p:nvSpPr>
        <p:spPr>
          <a:xfrm>
            <a:off x="4116590" y="4078972"/>
            <a:ext cx="477182" cy="230832"/>
          </a:xfrm>
          <a:prstGeom prst="rect">
            <a:avLst/>
          </a:prstGeom>
          <a:solidFill>
            <a:schemeClr val="bg1"/>
          </a:solidFill>
        </p:spPr>
        <p:txBody>
          <a:bodyPr wrap="square" rtlCol="0">
            <a:spAutoFit/>
          </a:bodyPr>
          <a:lstStyle/>
          <a:p>
            <a:endParaRPr kumimoji="1" lang="en-US" altLang="ja-JP" sz="900"/>
          </a:p>
        </p:txBody>
      </p:sp>
      <p:sp>
        <p:nvSpPr>
          <p:cNvPr id="29" name="テキスト ボックス 28">
            <a:extLst>
              <a:ext uri="{FF2B5EF4-FFF2-40B4-BE49-F238E27FC236}">
                <a16:creationId xmlns:a16="http://schemas.microsoft.com/office/drawing/2014/main" id="{501F2BB8-5B3C-E464-C146-EB464D402C15}"/>
              </a:ext>
            </a:extLst>
          </p:cNvPr>
          <p:cNvSpPr txBox="1"/>
          <p:nvPr/>
        </p:nvSpPr>
        <p:spPr>
          <a:xfrm>
            <a:off x="4019986" y="4085568"/>
            <a:ext cx="962922" cy="230832"/>
          </a:xfrm>
          <a:prstGeom prst="rect">
            <a:avLst/>
          </a:prstGeom>
          <a:noFill/>
        </p:spPr>
        <p:txBody>
          <a:bodyPr wrap="square" rtlCol="0">
            <a:spAutoFit/>
          </a:bodyPr>
          <a:lstStyle/>
          <a:p>
            <a:r>
              <a:rPr kumimoji="1" lang="en-US" altLang="ja-JP" sz="900"/>
              <a:t>NHKE</a:t>
            </a:r>
            <a:r>
              <a:rPr kumimoji="1" lang="ja-JP" altLang="en-US" sz="900"/>
              <a:t>テレ</a:t>
            </a:r>
          </a:p>
        </p:txBody>
      </p:sp>
      <p:pic>
        <p:nvPicPr>
          <p:cNvPr id="30" name="図 29">
            <a:extLst>
              <a:ext uri="{FF2B5EF4-FFF2-40B4-BE49-F238E27FC236}">
                <a16:creationId xmlns:a16="http://schemas.microsoft.com/office/drawing/2014/main" id="{BB0D807A-6877-D02F-98AF-7FB83CD6AA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4341" y="4098294"/>
            <a:ext cx="684000" cy="175706"/>
          </a:xfrm>
          <a:prstGeom prst="rect">
            <a:avLst/>
          </a:prstGeom>
        </p:spPr>
      </p:pic>
      <p:pic>
        <p:nvPicPr>
          <p:cNvPr id="31" name="図 30">
            <a:extLst>
              <a:ext uri="{FF2B5EF4-FFF2-40B4-BE49-F238E27FC236}">
                <a16:creationId xmlns:a16="http://schemas.microsoft.com/office/drawing/2014/main" id="{B7F52782-E006-2360-649D-9D934416A7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56742" y="4118559"/>
            <a:ext cx="684000" cy="160085"/>
          </a:xfrm>
          <a:prstGeom prst="rect">
            <a:avLst/>
          </a:prstGeom>
        </p:spPr>
      </p:pic>
      <p:sp>
        <p:nvSpPr>
          <p:cNvPr id="32" name="テキスト ボックス 31">
            <a:extLst>
              <a:ext uri="{FF2B5EF4-FFF2-40B4-BE49-F238E27FC236}">
                <a16:creationId xmlns:a16="http://schemas.microsoft.com/office/drawing/2014/main" id="{072FEFC7-0D40-1D75-91AE-BE2B48C8E00D}"/>
              </a:ext>
            </a:extLst>
          </p:cNvPr>
          <p:cNvSpPr txBox="1"/>
          <p:nvPr/>
        </p:nvSpPr>
        <p:spPr>
          <a:xfrm>
            <a:off x="8719045" y="4063582"/>
            <a:ext cx="477182" cy="230832"/>
          </a:xfrm>
          <a:prstGeom prst="rect">
            <a:avLst/>
          </a:prstGeom>
          <a:solidFill>
            <a:schemeClr val="bg1"/>
          </a:solidFill>
        </p:spPr>
        <p:txBody>
          <a:bodyPr wrap="square" rtlCol="0">
            <a:spAutoFit/>
          </a:bodyPr>
          <a:lstStyle/>
          <a:p>
            <a:endParaRPr kumimoji="1" lang="en-US" altLang="ja-JP" sz="900"/>
          </a:p>
        </p:txBody>
      </p:sp>
      <p:sp>
        <p:nvSpPr>
          <p:cNvPr id="33" name="テキスト ボックス 32">
            <a:extLst>
              <a:ext uri="{FF2B5EF4-FFF2-40B4-BE49-F238E27FC236}">
                <a16:creationId xmlns:a16="http://schemas.microsoft.com/office/drawing/2014/main" id="{32940E3E-CB6B-711B-F8D7-17BAE3F2784D}"/>
              </a:ext>
            </a:extLst>
          </p:cNvPr>
          <p:cNvSpPr txBox="1"/>
          <p:nvPr/>
        </p:nvSpPr>
        <p:spPr>
          <a:xfrm>
            <a:off x="8622441" y="4070178"/>
            <a:ext cx="962922" cy="230832"/>
          </a:xfrm>
          <a:prstGeom prst="rect">
            <a:avLst/>
          </a:prstGeom>
          <a:noFill/>
        </p:spPr>
        <p:txBody>
          <a:bodyPr wrap="square" rtlCol="0">
            <a:spAutoFit/>
          </a:bodyPr>
          <a:lstStyle/>
          <a:p>
            <a:r>
              <a:rPr kumimoji="1" lang="en-US" altLang="ja-JP" sz="900"/>
              <a:t>NHKE</a:t>
            </a:r>
            <a:r>
              <a:rPr kumimoji="1" lang="ja-JP" altLang="en-US" sz="900"/>
              <a:t>テレ</a:t>
            </a:r>
          </a:p>
        </p:txBody>
      </p:sp>
      <p:sp>
        <p:nvSpPr>
          <p:cNvPr id="34" name="テキスト ボックス 33">
            <a:extLst>
              <a:ext uri="{FF2B5EF4-FFF2-40B4-BE49-F238E27FC236}">
                <a16:creationId xmlns:a16="http://schemas.microsoft.com/office/drawing/2014/main" id="{99C45650-5FA7-C370-B456-D81A655E8164}"/>
              </a:ext>
            </a:extLst>
          </p:cNvPr>
          <p:cNvSpPr txBox="1"/>
          <p:nvPr/>
        </p:nvSpPr>
        <p:spPr>
          <a:xfrm>
            <a:off x="8231079" y="1176019"/>
            <a:ext cx="1876430" cy="261610"/>
          </a:xfrm>
          <a:prstGeom prst="rect">
            <a:avLst/>
          </a:prstGeom>
          <a:noFill/>
        </p:spPr>
        <p:txBody>
          <a:bodyPr wrap="square" rtlCol="0">
            <a:spAutoFit/>
          </a:bodyPr>
          <a:lstStyle/>
          <a:p>
            <a:pPr algn="r"/>
            <a:r>
              <a:rPr lang="en-US" altLang="ja-JP" sz="1050">
                <a:solidFill>
                  <a:schemeClr val="tx1">
                    <a:lumMod val="75000"/>
                    <a:lumOff val="25000"/>
                  </a:schemeClr>
                </a:solidFill>
                <a:latin typeface="+mn-ea"/>
                <a:cs typeface="Arial"/>
                <a:sym typeface="Arial"/>
              </a:rPr>
              <a:t>(M1</a:t>
            </a:r>
            <a:r>
              <a:rPr lang="ja-JP" altLang="en-US" sz="1050">
                <a:solidFill>
                  <a:schemeClr val="tx1">
                    <a:lumMod val="75000"/>
                    <a:lumOff val="25000"/>
                  </a:schemeClr>
                </a:solidFill>
                <a:latin typeface="+mn-ea"/>
                <a:cs typeface="Arial"/>
                <a:sym typeface="Arial"/>
              </a:rPr>
              <a:t>・</a:t>
            </a:r>
            <a:r>
              <a:rPr lang="en-US" altLang="ja-JP" sz="1050">
                <a:solidFill>
                  <a:schemeClr val="tx1">
                    <a:lumMod val="75000"/>
                    <a:lumOff val="25000"/>
                  </a:schemeClr>
                </a:solidFill>
                <a:latin typeface="+mn-ea"/>
                <a:cs typeface="Arial"/>
                <a:sym typeface="Arial"/>
              </a:rPr>
              <a:t>F1</a:t>
            </a:r>
            <a:r>
              <a:rPr lang="ja-JP" altLang="en-US" sz="1050">
                <a:solidFill>
                  <a:schemeClr val="tx1">
                    <a:lumMod val="75000"/>
                    <a:lumOff val="25000"/>
                  </a:schemeClr>
                </a:solidFill>
                <a:latin typeface="+mn-ea"/>
                <a:cs typeface="Arial"/>
                <a:sym typeface="Arial"/>
              </a:rPr>
              <a:t>層</a:t>
            </a:r>
            <a:r>
              <a:rPr lang="en-US" altLang="ja-JP" sz="1050">
                <a:solidFill>
                  <a:schemeClr val="tx1">
                    <a:lumMod val="75000"/>
                    <a:lumOff val="25000"/>
                  </a:schemeClr>
                </a:solidFill>
                <a:latin typeface="+mn-ea"/>
                <a:cs typeface="Arial"/>
                <a:sym typeface="Arial"/>
              </a:rPr>
              <a:t>/</a:t>
            </a:r>
            <a:r>
              <a:rPr lang="ja-JP" altLang="en-US" sz="1050">
                <a:solidFill>
                  <a:schemeClr val="tx1">
                    <a:lumMod val="75000"/>
                    <a:lumOff val="25000"/>
                  </a:schemeClr>
                </a:solidFill>
                <a:latin typeface="+mn-ea"/>
                <a:cs typeface="Arial"/>
                <a:sym typeface="Arial"/>
              </a:rPr>
              <a:t>平日平均値</a:t>
            </a:r>
            <a:r>
              <a:rPr lang="en-US" altLang="ja-JP" sz="1050">
                <a:solidFill>
                  <a:schemeClr val="tx1">
                    <a:lumMod val="75000"/>
                    <a:lumOff val="25000"/>
                  </a:schemeClr>
                </a:solidFill>
                <a:latin typeface="+mn-ea"/>
                <a:cs typeface="Arial"/>
                <a:sym typeface="Arial"/>
              </a:rPr>
              <a:t>)</a:t>
            </a:r>
            <a:endParaRPr lang="ja-JP" altLang="en-US" sz="1600">
              <a:solidFill>
                <a:schemeClr val="tx1">
                  <a:lumMod val="75000"/>
                  <a:lumOff val="25000"/>
                </a:schemeClr>
              </a:solidFill>
              <a:latin typeface="+mn-ea"/>
              <a:cs typeface="Arial"/>
              <a:sym typeface="Arial"/>
            </a:endParaRPr>
          </a:p>
        </p:txBody>
      </p:sp>
      <p:sp>
        <p:nvSpPr>
          <p:cNvPr id="35" name="正方形/長方形 34">
            <a:extLst>
              <a:ext uri="{FF2B5EF4-FFF2-40B4-BE49-F238E27FC236}">
                <a16:creationId xmlns:a16="http://schemas.microsoft.com/office/drawing/2014/main" id="{2B8643B1-F1B2-A403-BBF7-44630A9D2116}"/>
              </a:ext>
            </a:extLst>
          </p:cNvPr>
          <p:cNvSpPr/>
          <p:nvPr/>
        </p:nvSpPr>
        <p:spPr>
          <a:xfrm>
            <a:off x="1605957" y="1385032"/>
            <a:ext cx="8980082" cy="430887"/>
          </a:xfrm>
          <a:prstGeom prst="rect">
            <a:avLst/>
          </a:prstGeom>
          <a:noFill/>
        </p:spPr>
        <p:txBody>
          <a:bodyPr wrap="square">
            <a:spAutoFit/>
          </a:bodyPr>
          <a:lstStyle/>
          <a:p>
            <a:pPr algn="ctr"/>
            <a:r>
              <a:rPr lang="en-US" altLang="ja-JP" sz="1050">
                <a:solidFill>
                  <a:schemeClr val="tx1">
                    <a:lumMod val="75000"/>
                    <a:lumOff val="25000"/>
                  </a:schemeClr>
                </a:solidFill>
                <a:latin typeface="+mn-ea"/>
              </a:rPr>
              <a:t>FM802</a:t>
            </a:r>
            <a:r>
              <a:rPr lang="ja-JP" altLang="en-US" sz="1050">
                <a:solidFill>
                  <a:schemeClr val="tx1">
                    <a:lumMod val="75000"/>
                    <a:lumOff val="25000"/>
                  </a:schemeClr>
                </a:solidFill>
                <a:latin typeface="+mn-ea"/>
              </a:rPr>
              <a:t>がメインターゲットとしている</a:t>
            </a:r>
            <a:r>
              <a:rPr lang="en-US" altLang="ja-JP" sz="1050">
                <a:solidFill>
                  <a:schemeClr val="tx1">
                    <a:lumMod val="75000"/>
                    <a:lumOff val="25000"/>
                  </a:schemeClr>
                </a:solidFill>
                <a:latin typeface="+mn-ea"/>
              </a:rPr>
              <a:t>M1</a:t>
            </a:r>
            <a:r>
              <a:rPr lang="ja-JP" altLang="en-US" sz="1050">
                <a:solidFill>
                  <a:schemeClr val="tx1">
                    <a:lumMod val="75000"/>
                    <a:lumOff val="25000"/>
                  </a:schemeClr>
                </a:solidFill>
                <a:latin typeface="+mn-ea"/>
              </a:rPr>
              <a:t>・</a:t>
            </a:r>
            <a:r>
              <a:rPr lang="en-US" altLang="ja-JP" sz="1050">
                <a:solidFill>
                  <a:schemeClr val="tx1">
                    <a:lumMod val="75000"/>
                    <a:lumOff val="25000"/>
                  </a:schemeClr>
                </a:solidFill>
                <a:latin typeface="+mn-ea"/>
              </a:rPr>
              <a:t>F1</a:t>
            </a:r>
            <a:r>
              <a:rPr lang="ja-JP" altLang="en-US" sz="1050">
                <a:solidFill>
                  <a:schemeClr val="tx1">
                    <a:lumMod val="75000"/>
                    <a:lumOff val="25000"/>
                  </a:schemeClr>
                </a:solidFill>
                <a:latin typeface="+mn-ea"/>
              </a:rPr>
              <a:t>層は、関西圏で職場内（営業車内）でのラジオ聴取が多いことや</a:t>
            </a:r>
            <a:endParaRPr lang="en-US" altLang="ja-JP" sz="1050">
              <a:solidFill>
                <a:schemeClr val="tx1">
                  <a:lumMod val="75000"/>
                  <a:lumOff val="25000"/>
                </a:schemeClr>
              </a:solidFill>
              <a:latin typeface="+mn-ea"/>
            </a:endParaRPr>
          </a:p>
          <a:p>
            <a:pPr algn="ctr"/>
            <a:r>
              <a:rPr lang="ja-JP" altLang="en-US" sz="1050">
                <a:solidFill>
                  <a:schemeClr val="tx1">
                    <a:lumMod val="75000"/>
                    <a:lumOff val="25000"/>
                  </a:schemeClr>
                </a:solidFill>
                <a:latin typeface="+mn-ea"/>
              </a:rPr>
              <a:t>コロナ禍での</a:t>
            </a:r>
            <a:r>
              <a:rPr lang="en-US" altLang="ja-JP" sz="1050" err="1">
                <a:solidFill>
                  <a:schemeClr val="tx1">
                    <a:lumMod val="75000"/>
                    <a:lumOff val="25000"/>
                  </a:schemeClr>
                </a:solidFill>
                <a:latin typeface="+mn-ea"/>
              </a:rPr>
              <a:t>radiko</a:t>
            </a:r>
            <a:r>
              <a:rPr lang="ja-JP" altLang="en-US" sz="1050">
                <a:solidFill>
                  <a:schemeClr val="tx1">
                    <a:lumMod val="75000"/>
                    <a:lumOff val="25000"/>
                  </a:schemeClr>
                </a:solidFill>
                <a:latin typeface="+mn-ea"/>
              </a:rPr>
              <a:t>アプリの利用者数アップを背景に、平日日中においてテレビ局と同程度以上のリーチを獲得しています。</a:t>
            </a:r>
          </a:p>
        </p:txBody>
      </p:sp>
      <p:sp>
        <p:nvSpPr>
          <p:cNvPr id="7" name="スライド番号プレースホルダー 3">
            <a:extLst>
              <a:ext uri="{FF2B5EF4-FFF2-40B4-BE49-F238E27FC236}">
                <a16:creationId xmlns:a16="http://schemas.microsoft.com/office/drawing/2014/main" id="{93163B0B-5974-C5DD-9FB4-90D96C26754E}"/>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24</a:t>
            </a:fld>
            <a:endParaRPr lang="en-US" altLang="ja-JP"/>
          </a:p>
        </p:txBody>
      </p:sp>
    </p:spTree>
    <p:extLst>
      <p:ext uri="{BB962C8B-B14F-4D97-AF65-F5344CB8AC3E}">
        <p14:creationId xmlns:p14="http://schemas.microsoft.com/office/powerpoint/2010/main" val="23491600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2134FD34-0598-8699-E924-837EA72E3F8F}"/>
              </a:ext>
            </a:extLst>
          </p:cNvPr>
          <p:cNvSpPr>
            <a:spLocks noGrp="1"/>
          </p:cNvSpPr>
          <p:nvPr>
            <p:ph type="title"/>
          </p:nvPr>
        </p:nvSpPr>
        <p:spPr/>
        <p:txBody>
          <a:bodyPr/>
          <a:lstStyle/>
          <a:p>
            <a:r>
              <a:rPr lang="ja-JP" altLang="en-US"/>
              <a:t>アート展開について</a:t>
            </a:r>
          </a:p>
        </p:txBody>
      </p:sp>
      <p:sp>
        <p:nvSpPr>
          <p:cNvPr id="12" name="スライド番号プレースホルダー 11">
            <a:extLst>
              <a:ext uri="{FF2B5EF4-FFF2-40B4-BE49-F238E27FC236}">
                <a16:creationId xmlns:a16="http://schemas.microsoft.com/office/drawing/2014/main" id="{16BAF96E-E01E-43C5-4BFA-E90C45277036}"/>
              </a:ext>
            </a:extLst>
          </p:cNvPr>
          <p:cNvSpPr>
            <a:spLocks noGrp="1"/>
          </p:cNvSpPr>
          <p:nvPr>
            <p:ph type="sldNum" sz="quarter" idx="12"/>
          </p:nvPr>
        </p:nvSpPr>
        <p:spPr/>
        <p:txBody>
          <a:bodyPr/>
          <a:lstStyle/>
          <a:p>
            <a:fld id="{B6F15528-21DE-4FAA-801E-634DDDAF4B2B}" type="slidenum">
              <a:rPr lang="en-US" smtClean="0">
                <a:latin typeface="+mn-ea"/>
              </a:rPr>
              <a:pPr/>
              <a:t>25</a:t>
            </a:fld>
            <a:endParaRPr lang="en-US">
              <a:latin typeface="+mn-ea"/>
            </a:endParaRPr>
          </a:p>
        </p:txBody>
      </p:sp>
      <p:sp>
        <p:nvSpPr>
          <p:cNvPr id="17" name="テキスト プレースホルダー 16">
            <a:extLst>
              <a:ext uri="{FF2B5EF4-FFF2-40B4-BE49-F238E27FC236}">
                <a16:creationId xmlns:a16="http://schemas.microsoft.com/office/drawing/2014/main" id="{1D8C4886-A293-ECCA-3EE0-FE0ADF3627DE}"/>
              </a:ext>
            </a:extLst>
          </p:cNvPr>
          <p:cNvSpPr>
            <a:spLocks noGrp="1"/>
          </p:cNvSpPr>
          <p:nvPr>
            <p:ph type="body" sz="half" idx="2"/>
          </p:nvPr>
        </p:nvSpPr>
        <p:spPr/>
        <p:txBody>
          <a:bodyPr/>
          <a:lstStyle/>
          <a:p>
            <a:r>
              <a:rPr lang="en-US" altLang="ja-JP" dirty="0"/>
              <a:t>06</a:t>
            </a:r>
            <a:endParaRPr lang="ja-JP" altLang="en-US" dirty="0"/>
          </a:p>
        </p:txBody>
      </p:sp>
    </p:spTree>
    <p:extLst>
      <p:ext uri="{BB962C8B-B14F-4D97-AF65-F5344CB8AC3E}">
        <p14:creationId xmlns:p14="http://schemas.microsoft.com/office/powerpoint/2010/main" val="91632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0521EB85-2078-4098-4B72-C9C83807373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165686" y="4501574"/>
            <a:ext cx="2170664" cy="1356665"/>
          </a:xfrm>
          <a:prstGeom prst="rect">
            <a:avLst/>
          </a:prstGeom>
        </p:spPr>
      </p:pic>
      <p:sp>
        <p:nvSpPr>
          <p:cNvPr id="26" name="コンテンツ プレースホルダー 2">
            <a:extLst>
              <a:ext uri="{FF2B5EF4-FFF2-40B4-BE49-F238E27FC236}">
                <a16:creationId xmlns:a16="http://schemas.microsoft.com/office/drawing/2014/main" id="{74C461A2-B0CE-9DF9-BDB8-7A749F2A16C5}"/>
              </a:ext>
            </a:extLst>
          </p:cNvPr>
          <p:cNvSpPr>
            <a:spLocks noGrp="1"/>
          </p:cNvSpPr>
          <p:nvPr>
            <p:ph type="body" sz="quarter" idx="13"/>
          </p:nvPr>
        </p:nvSpPr>
        <p:spPr/>
        <p:txBody>
          <a:bodyPr>
            <a:normAutofit/>
          </a:bodyPr>
          <a:lstStyle/>
          <a:p>
            <a:r>
              <a:rPr kumimoji="1" lang="ja-JP" altLang="en-US"/>
              <a:t>目に見えないメディアだからこそ、見えるところにこだわる！アートプロジェクト</a:t>
            </a:r>
            <a:endParaRPr kumimoji="1" lang="en-US" altLang="ja-JP"/>
          </a:p>
        </p:txBody>
      </p:sp>
      <p:sp>
        <p:nvSpPr>
          <p:cNvPr id="4" name="タイトル 3">
            <a:extLst>
              <a:ext uri="{FF2B5EF4-FFF2-40B4-BE49-F238E27FC236}">
                <a16:creationId xmlns:a16="http://schemas.microsoft.com/office/drawing/2014/main" id="{DC516D68-6454-F677-6C91-1D482D065DF6}"/>
              </a:ext>
            </a:extLst>
          </p:cNvPr>
          <p:cNvSpPr>
            <a:spLocks noGrp="1"/>
          </p:cNvSpPr>
          <p:nvPr>
            <p:ph type="title"/>
          </p:nvPr>
        </p:nvSpPr>
        <p:spPr/>
        <p:txBody>
          <a:bodyPr>
            <a:normAutofit/>
          </a:bodyPr>
          <a:lstStyle/>
          <a:p>
            <a:r>
              <a:rPr lang="ja-JP" altLang="en-US"/>
              <a:t>アート展開について</a:t>
            </a:r>
          </a:p>
        </p:txBody>
      </p:sp>
      <p:sp>
        <p:nvSpPr>
          <p:cNvPr id="3" name="スライド番号プレースホルダー 2">
            <a:extLst>
              <a:ext uri="{FF2B5EF4-FFF2-40B4-BE49-F238E27FC236}">
                <a16:creationId xmlns:a16="http://schemas.microsoft.com/office/drawing/2014/main" id="{0D6BE759-D45C-520F-DE1D-F097B774856D}"/>
              </a:ext>
            </a:extLst>
          </p:cNvPr>
          <p:cNvSpPr>
            <a:spLocks noGrp="1"/>
          </p:cNvSpPr>
          <p:nvPr>
            <p:ph type="sldNum" sz="quarter" idx="12"/>
          </p:nvPr>
        </p:nvSpPr>
        <p:spPr/>
        <p:txBody>
          <a:bodyPr/>
          <a:lstStyle/>
          <a:p>
            <a:pPr>
              <a:defRPr/>
            </a:pPr>
            <a:fld id="{BBEBB348-4560-4560-90E9-086C83569D56}" type="slidenum">
              <a:rPr lang="en-US" altLang="ja-JP" smtClean="0"/>
              <a:pPr>
                <a:defRPr/>
              </a:pPr>
              <a:t>26</a:t>
            </a:fld>
            <a:endParaRPr lang="en-US" altLang="ja-JP"/>
          </a:p>
        </p:txBody>
      </p:sp>
      <p:pic>
        <p:nvPicPr>
          <p:cNvPr id="5" name="図 6">
            <a:extLst>
              <a:ext uri="{FF2B5EF4-FFF2-40B4-BE49-F238E27FC236}">
                <a16:creationId xmlns:a16="http://schemas.microsoft.com/office/drawing/2014/main" id="{532D58F0-802E-B4FF-7D68-5F886B7CA675}"/>
              </a:ext>
            </a:extLst>
          </p:cNvPr>
          <p:cNvPicPr>
            <a:picLocks noChangeAspect="1"/>
          </p:cNvPicPr>
          <p:nvPr/>
        </p:nvPicPr>
        <p:blipFill>
          <a:blip r:embed="rId3" cstate="email">
            <a:clrChange>
              <a:clrFrom>
                <a:srgbClr val="F2F2F2"/>
              </a:clrFrom>
              <a:clrTo>
                <a:srgbClr val="F2F2F2">
                  <a:alpha val="0"/>
                </a:srgbClr>
              </a:clrTo>
            </a:clrChange>
            <a:extLst>
              <a:ext uri="{28A0092B-C50C-407E-A947-70E740481C1C}">
                <a14:useLocalDpi xmlns:a14="http://schemas.microsoft.com/office/drawing/2010/main"/>
              </a:ext>
            </a:extLst>
          </a:blip>
          <a:srcRect/>
          <a:stretch>
            <a:fillRect/>
          </a:stretch>
        </p:blipFill>
        <p:spPr bwMode="auto">
          <a:xfrm>
            <a:off x="1898483" y="3527348"/>
            <a:ext cx="1765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a:extLst>
              <a:ext uri="{FF2B5EF4-FFF2-40B4-BE49-F238E27FC236}">
                <a16:creationId xmlns:a16="http://schemas.microsoft.com/office/drawing/2014/main" id="{C2105CDA-3BDD-12FF-D2B0-6D082D40C3FA}"/>
              </a:ext>
            </a:extLst>
          </p:cNvPr>
          <p:cNvSpPr txBox="1"/>
          <p:nvPr/>
        </p:nvSpPr>
        <p:spPr>
          <a:xfrm>
            <a:off x="3739985" y="3137528"/>
            <a:ext cx="7023267" cy="1200329"/>
          </a:xfrm>
          <a:prstGeom prst="rect">
            <a:avLst/>
          </a:prstGeom>
          <a:noFill/>
        </p:spPr>
        <p:txBody>
          <a:bodyPr wrap="square">
            <a:spAutoFit/>
          </a:bodyPr>
          <a:lstStyle/>
          <a:p>
            <a:pPr>
              <a:defRPr/>
            </a:pPr>
            <a:r>
              <a:rPr lang="en-US" altLang="ja-JP" sz="900" err="1">
                <a:solidFill>
                  <a:schemeClr val="tx1">
                    <a:lumMod val="75000"/>
                    <a:lumOff val="25000"/>
                  </a:schemeClr>
                </a:solidFill>
                <a:latin typeface="+mj-lt"/>
              </a:rPr>
              <a:t>digmeout</a:t>
            </a:r>
            <a:r>
              <a:rPr lang="en-US" altLang="ja-JP" sz="900">
                <a:solidFill>
                  <a:schemeClr val="tx1">
                    <a:lumMod val="75000"/>
                    <a:lumOff val="25000"/>
                  </a:schemeClr>
                </a:solidFill>
                <a:latin typeface="+mj-lt"/>
              </a:rPr>
              <a:t>(</a:t>
            </a:r>
            <a:r>
              <a:rPr lang="ja-JP" altLang="en-US" sz="900">
                <a:solidFill>
                  <a:schemeClr val="tx1">
                    <a:lumMod val="75000"/>
                    <a:lumOff val="25000"/>
                  </a:schemeClr>
                </a:solidFill>
                <a:latin typeface="+mj-lt"/>
              </a:rPr>
              <a:t>ディグミーアウト</a:t>
            </a:r>
            <a:r>
              <a:rPr lang="en-US" altLang="ja-JP" sz="900">
                <a:solidFill>
                  <a:schemeClr val="tx1">
                    <a:lumMod val="75000"/>
                    <a:lumOff val="25000"/>
                  </a:schemeClr>
                </a:solidFill>
                <a:latin typeface="+mj-lt"/>
              </a:rPr>
              <a:t>)</a:t>
            </a:r>
            <a:r>
              <a:rPr lang="ja-JP" altLang="en-US" sz="900">
                <a:solidFill>
                  <a:schemeClr val="tx1">
                    <a:lumMod val="75000"/>
                    <a:lumOff val="25000"/>
                  </a:schemeClr>
                </a:solidFill>
                <a:latin typeface="+mj-lt"/>
              </a:rPr>
              <a:t>とは、「私を発見して」という意味。</a:t>
            </a:r>
            <a:endParaRPr lang="en-US" altLang="ja-JP" sz="900">
              <a:solidFill>
                <a:schemeClr val="tx1">
                  <a:lumMod val="75000"/>
                  <a:lumOff val="25000"/>
                </a:schemeClr>
              </a:solidFill>
              <a:latin typeface="+mj-lt"/>
            </a:endParaRPr>
          </a:p>
          <a:p>
            <a:pPr>
              <a:defRPr/>
            </a:pPr>
            <a:r>
              <a:rPr lang="en-US" altLang="ja-JP" sz="900">
                <a:solidFill>
                  <a:schemeClr val="tx1">
                    <a:lumMod val="75000"/>
                    <a:lumOff val="25000"/>
                  </a:schemeClr>
                </a:solidFill>
                <a:latin typeface="+mj-lt"/>
              </a:rPr>
              <a:t>FM802 / FM COCOLO</a:t>
            </a:r>
            <a:r>
              <a:rPr lang="ja-JP" altLang="en-US" sz="900">
                <a:solidFill>
                  <a:schemeClr val="tx1">
                    <a:lumMod val="75000"/>
                    <a:lumOff val="25000"/>
                  </a:schemeClr>
                </a:solidFill>
                <a:latin typeface="+mj-lt"/>
              </a:rPr>
              <a:t>が行うアート発掘・育成プロジェクトです。未だ見ぬ若いアーティストをウェブや街場のリサーチを通じて発掘。</a:t>
            </a:r>
            <a:endParaRPr lang="en-US" altLang="ja-JP" sz="900">
              <a:solidFill>
                <a:schemeClr val="tx1">
                  <a:lumMod val="75000"/>
                  <a:lumOff val="25000"/>
                </a:schemeClr>
              </a:solidFill>
              <a:latin typeface="+mj-lt"/>
            </a:endParaRPr>
          </a:p>
          <a:p>
            <a:pPr>
              <a:defRPr/>
            </a:pPr>
            <a:r>
              <a:rPr lang="en-US" altLang="ja-JP" sz="900">
                <a:solidFill>
                  <a:schemeClr val="tx1">
                    <a:lumMod val="75000"/>
                    <a:lumOff val="25000"/>
                  </a:schemeClr>
                </a:solidFill>
                <a:latin typeface="+mj-lt"/>
              </a:rPr>
              <a:t>FM802 / FM COCOLO</a:t>
            </a:r>
            <a:r>
              <a:rPr lang="ja-JP" altLang="en-US" sz="900">
                <a:solidFill>
                  <a:schemeClr val="tx1">
                    <a:lumMod val="75000"/>
                    <a:lumOff val="25000"/>
                  </a:schemeClr>
                </a:solidFill>
                <a:latin typeface="+mj-lt"/>
              </a:rPr>
              <a:t>のプロモーション活動に若手アーティストを起用し、メディアを通じて発信することはもちろん、</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様々な大企業と若手アーティストとのコラボレーションを企画し、ラジオとアートを一体化したプロモーションを推進しています。</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東京、大阪での展覧会やアートイベントの開催、全長</a:t>
            </a:r>
            <a:r>
              <a:rPr lang="en-US" altLang="ja-JP" sz="900">
                <a:solidFill>
                  <a:schemeClr val="tx1">
                    <a:lumMod val="75000"/>
                    <a:lumOff val="25000"/>
                  </a:schemeClr>
                </a:solidFill>
                <a:latin typeface="+mj-lt"/>
              </a:rPr>
              <a:t>40</a:t>
            </a:r>
            <a:r>
              <a:rPr lang="ja-JP" altLang="en-US" sz="900">
                <a:solidFill>
                  <a:schemeClr val="tx1">
                    <a:lumMod val="75000"/>
                    <a:lumOff val="25000"/>
                  </a:schemeClr>
                </a:solidFill>
                <a:latin typeface="+mj-lt"/>
              </a:rPr>
              <a:t>メートルの壁画コンペ、アメリカ村を舞台にした街灯プロジェクト、</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銀行の</a:t>
            </a:r>
            <a:r>
              <a:rPr lang="en-US" altLang="ja-JP" sz="900">
                <a:solidFill>
                  <a:schemeClr val="tx1">
                    <a:lumMod val="75000"/>
                    <a:lumOff val="25000"/>
                  </a:schemeClr>
                </a:solidFill>
                <a:latin typeface="+mj-lt"/>
              </a:rPr>
              <a:t>ATM</a:t>
            </a:r>
            <a:r>
              <a:rPr lang="ja-JP" altLang="en-US" sz="900">
                <a:solidFill>
                  <a:schemeClr val="tx1">
                    <a:lumMod val="75000"/>
                    <a:lumOff val="25000"/>
                  </a:schemeClr>
                </a:solidFill>
                <a:latin typeface="+mj-lt"/>
              </a:rPr>
              <a:t>カードデザイン制作やパンツのデザインまで、その活動は多彩です。</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これまでの活動の中から数多くの有名アーティストを排出し、「</a:t>
            </a:r>
            <a:r>
              <a:rPr lang="en-US" altLang="ja-JP" sz="900" err="1">
                <a:solidFill>
                  <a:schemeClr val="tx1">
                    <a:lumMod val="75000"/>
                    <a:lumOff val="25000"/>
                  </a:schemeClr>
                </a:solidFill>
                <a:latin typeface="+mj-lt"/>
              </a:rPr>
              <a:t>digmeout</a:t>
            </a:r>
            <a:r>
              <a:rPr lang="ja-JP" altLang="en-US" sz="900">
                <a:solidFill>
                  <a:schemeClr val="tx1">
                    <a:lumMod val="75000"/>
                    <a:lumOff val="25000"/>
                  </a:schemeClr>
                </a:solidFill>
                <a:latin typeface="+mj-lt"/>
              </a:rPr>
              <a:t>に選ばれることが</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若手アーティストの登竜門」と言われる存在になっています。</a:t>
            </a:r>
          </a:p>
        </p:txBody>
      </p:sp>
      <p:cxnSp>
        <p:nvCxnSpPr>
          <p:cNvPr id="18" name="直線コネクタ 17">
            <a:extLst>
              <a:ext uri="{FF2B5EF4-FFF2-40B4-BE49-F238E27FC236}">
                <a16:creationId xmlns:a16="http://schemas.microsoft.com/office/drawing/2014/main" id="{18AF3817-C75E-781F-25ED-6876DA42B72D}"/>
              </a:ext>
            </a:extLst>
          </p:cNvPr>
          <p:cNvCxnSpPr/>
          <p:nvPr/>
        </p:nvCxnSpPr>
        <p:spPr>
          <a:xfrm>
            <a:off x="1920710" y="4401861"/>
            <a:ext cx="8220075" cy="0"/>
          </a:xfrm>
          <a:prstGeom prst="line">
            <a:avLst/>
          </a:prstGeom>
          <a:ln cap="rnd" cmpd="thinThick">
            <a:solidFill>
              <a:schemeClr val="tx1"/>
            </a:solidFill>
            <a:bevel/>
            <a:tailEnd type="diamon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F29A8EB8-6489-FDAE-B23E-C16D3A7CC9B1}"/>
              </a:ext>
            </a:extLst>
          </p:cNvPr>
          <p:cNvSpPr txBox="1"/>
          <p:nvPr/>
        </p:nvSpPr>
        <p:spPr>
          <a:xfrm>
            <a:off x="4608982" y="4519510"/>
            <a:ext cx="5491672" cy="1292662"/>
          </a:xfrm>
          <a:prstGeom prst="rect">
            <a:avLst/>
          </a:prstGeom>
          <a:noFill/>
        </p:spPr>
        <p:txBody>
          <a:bodyPr wrap="square">
            <a:spAutoFit/>
          </a:bodyPr>
          <a:lstStyle/>
          <a:p>
            <a:pPr>
              <a:defRPr/>
            </a:pPr>
            <a:r>
              <a:rPr lang="en-US" altLang="ja-JP" sz="1000" b="1">
                <a:solidFill>
                  <a:schemeClr val="tx1">
                    <a:lumMod val="75000"/>
                    <a:lumOff val="25000"/>
                  </a:schemeClr>
                </a:solidFill>
                <a:latin typeface="+mj-lt"/>
              </a:rPr>
              <a:t>International Art Fair</a:t>
            </a:r>
          </a:p>
          <a:p>
            <a:pPr>
              <a:defRPr/>
            </a:pPr>
            <a:r>
              <a:rPr lang="en-US" altLang="ja-JP" sz="1400" b="1">
                <a:solidFill>
                  <a:schemeClr val="tx1">
                    <a:lumMod val="75000"/>
                    <a:lumOff val="25000"/>
                  </a:schemeClr>
                </a:solidFill>
                <a:latin typeface="+mj-lt"/>
              </a:rPr>
              <a:t>UNKNOWN ASIA</a:t>
            </a:r>
          </a:p>
          <a:p>
            <a:pPr>
              <a:defRPr/>
            </a:pPr>
            <a:endParaRPr lang="en-US" altLang="ja-JP" sz="900" b="1">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アジア各国で活躍する次世代クリエイターが集うビッグスケールのアートフェア。</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過去</a:t>
            </a:r>
            <a:r>
              <a:rPr lang="en-US" altLang="ja-JP" sz="900">
                <a:solidFill>
                  <a:schemeClr val="tx1">
                    <a:lumMod val="75000"/>
                    <a:lumOff val="25000"/>
                  </a:schemeClr>
                </a:solidFill>
                <a:latin typeface="+mj-lt"/>
              </a:rPr>
              <a:t>5</a:t>
            </a:r>
            <a:r>
              <a:rPr lang="ja-JP" altLang="en-US" sz="900">
                <a:solidFill>
                  <a:schemeClr val="tx1">
                    <a:lumMod val="75000"/>
                    <a:lumOff val="25000"/>
                  </a:schemeClr>
                </a:solidFill>
                <a:latin typeface="+mj-lt"/>
              </a:rPr>
              <a:t>回の開催で、国籍も作風も多様なアーティストに様々な機会を提供してきた </a:t>
            </a:r>
            <a:r>
              <a:rPr lang="en-US" altLang="ja-JP" sz="900">
                <a:solidFill>
                  <a:schemeClr val="tx1">
                    <a:lumMod val="75000"/>
                    <a:lumOff val="25000"/>
                  </a:schemeClr>
                </a:solidFill>
                <a:latin typeface="+mj-lt"/>
              </a:rPr>
              <a:t>UNKNOWN ASIA</a:t>
            </a:r>
            <a:r>
              <a:rPr lang="ja-JP" altLang="en-US" sz="900">
                <a:solidFill>
                  <a:schemeClr val="tx1">
                    <a:lumMod val="75000"/>
                    <a:lumOff val="25000"/>
                  </a:schemeClr>
                </a:solidFill>
                <a:latin typeface="+mj-lt"/>
              </a:rPr>
              <a:t>。</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より幅広い表現を可能にするため、ギャラリースペース、パフォーミングステージなど、新たに創設。</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ファインアート、イラストレーション、フォトグラフィー、グラフィックデザイン、ファッションなど、</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ジャンルも国も超えたアジアの最先端が集まるアートフェアに、今年もクオリティの高いアートを募集。</a:t>
            </a:r>
          </a:p>
        </p:txBody>
      </p:sp>
      <p:cxnSp>
        <p:nvCxnSpPr>
          <p:cNvPr id="21" name="直線コネクタ 20">
            <a:extLst>
              <a:ext uri="{FF2B5EF4-FFF2-40B4-BE49-F238E27FC236}">
                <a16:creationId xmlns:a16="http://schemas.microsoft.com/office/drawing/2014/main" id="{80853B86-EB38-89F3-5FF2-8F93FAA28FA6}"/>
              </a:ext>
            </a:extLst>
          </p:cNvPr>
          <p:cNvCxnSpPr/>
          <p:nvPr/>
        </p:nvCxnSpPr>
        <p:spPr>
          <a:xfrm flipH="1">
            <a:off x="1920710" y="3102396"/>
            <a:ext cx="8220075" cy="0"/>
          </a:xfrm>
          <a:prstGeom prst="line">
            <a:avLst/>
          </a:prstGeom>
          <a:ln cap="rnd" cmpd="thinThick">
            <a:solidFill>
              <a:schemeClr val="tx1"/>
            </a:solidFill>
            <a:bevel/>
            <a:tailEnd type="diamond"/>
          </a:ln>
        </p:spPr>
        <p:style>
          <a:lnRef idx="1">
            <a:schemeClr val="accent1"/>
          </a:lnRef>
          <a:fillRef idx="0">
            <a:schemeClr val="accent1"/>
          </a:fillRef>
          <a:effectRef idx="0">
            <a:schemeClr val="accent1"/>
          </a:effectRef>
          <a:fontRef idx="minor">
            <a:schemeClr val="tx1"/>
          </a:fontRef>
        </p:style>
      </p:cxnSp>
      <p:grpSp>
        <p:nvGrpSpPr>
          <p:cNvPr id="22" name="グループ化 28">
            <a:extLst>
              <a:ext uri="{FF2B5EF4-FFF2-40B4-BE49-F238E27FC236}">
                <a16:creationId xmlns:a16="http://schemas.microsoft.com/office/drawing/2014/main" id="{F01911EB-C1DD-5BC2-7397-983FBE2FD371}"/>
              </a:ext>
            </a:extLst>
          </p:cNvPr>
          <p:cNvGrpSpPr>
            <a:grpSpLocks/>
          </p:cNvGrpSpPr>
          <p:nvPr/>
        </p:nvGrpSpPr>
        <p:grpSpPr bwMode="auto">
          <a:xfrm>
            <a:off x="1898483" y="1350104"/>
            <a:ext cx="8369300" cy="1679575"/>
            <a:chOff x="92397" y="1101613"/>
            <a:chExt cx="8368151" cy="1679451"/>
          </a:xfrm>
        </p:grpSpPr>
        <p:pic>
          <p:nvPicPr>
            <p:cNvPr id="23" name="図 5">
              <a:extLst>
                <a:ext uri="{FF2B5EF4-FFF2-40B4-BE49-F238E27FC236}">
                  <a16:creationId xmlns:a16="http://schemas.microsoft.com/office/drawing/2014/main" id="{1F46E7E8-9A8B-43A5-CCCA-2C17D87C73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397" y="1101613"/>
              <a:ext cx="6800850" cy="16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27">
              <a:extLst>
                <a:ext uri="{FF2B5EF4-FFF2-40B4-BE49-F238E27FC236}">
                  <a16:creationId xmlns:a16="http://schemas.microsoft.com/office/drawing/2014/main" id="{EEA08345-D6F0-D815-53EE-9B8F2B19255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93247" y="1101613"/>
              <a:ext cx="1567301" cy="167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1776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F2FFA27A-037D-18E8-6F6E-A65604F95365}"/>
              </a:ext>
            </a:extLst>
          </p:cNvPr>
          <p:cNvSpPr/>
          <p:nvPr/>
        </p:nvSpPr>
        <p:spPr>
          <a:xfrm>
            <a:off x="1783161" y="3661015"/>
            <a:ext cx="8625678" cy="2160000"/>
          </a:xfrm>
          <a:prstGeom prst="roundRect">
            <a:avLst>
              <a:gd name="adj" fmla="val 7646"/>
            </a:avLst>
          </a:prstGeom>
          <a:solidFill>
            <a:schemeClr val="bg1">
              <a:lumMod val="9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E776B73F-D8FD-8908-8534-93F01F1049C6}"/>
              </a:ext>
            </a:extLst>
          </p:cNvPr>
          <p:cNvSpPr/>
          <p:nvPr/>
        </p:nvSpPr>
        <p:spPr>
          <a:xfrm>
            <a:off x="1783161" y="1333373"/>
            <a:ext cx="8625678" cy="2160000"/>
          </a:xfrm>
          <a:prstGeom prst="roundRect">
            <a:avLst>
              <a:gd name="adj" fmla="val 7646"/>
            </a:avLst>
          </a:prstGeom>
          <a:solidFill>
            <a:schemeClr val="bg1">
              <a:lumMod val="9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20">
            <a:extLst>
              <a:ext uri="{FF2B5EF4-FFF2-40B4-BE49-F238E27FC236}">
                <a16:creationId xmlns:a16="http://schemas.microsoft.com/office/drawing/2014/main" id="{695BC5B0-D905-A398-78E7-CF1B8E0465D4}"/>
              </a:ext>
            </a:extLst>
          </p:cNvPr>
          <p:cNvSpPr>
            <a:spLocks noGrp="1"/>
          </p:cNvSpPr>
          <p:nvPr>
            <p:ph type="body" sz="quarter" idx="13"/>
          </p:nvPr>
        </p:nvSpPr>
        <p:spPr/>
        <p:txBody>
          <a:bodyPr/>
          <a:lstStyle/>
          <a:p>
            <a:r>
              <a:rPr lang="ja-JP" altLang="en-US" sz="1800" b="1" u="sng">
                <a:solidFill>
                  <a:schemeClr val="accent1"/>
                </a:solidFill>
              </a:rPr>
              <a:t>株式会社</a:t>
            </a:r>
            <a:r>
              <a:rPr lang="en-US" altLang="ja-JP" sz="1800" b="1" u="sng">
                <a:solidFill>
                  <a:schemeClr val="accent1"/>
                </a:solidFill>
              </a:rPr>
              <a:t>FM802</a:t>
            </a:r>
            <a:r>
              <a:rPr lang="ja-JP" altLang="en-US" sz="1800" b="1" u="sng">
                <a:solidFill>
                  <a:schemeClr val="accent1"/>
                </a:solidFill>
              </a:rPr>
              <a:t>は、日本の</a:t>
            </a:r>
            <a:r>
              <a:rPr lang="en-US" altLang="ja-JP" sz="1800" b="1" u="sng">
                <a:solidFill>
                  <a:schemeClr val="accent1"/>
                </a:solidFill>
              </a:rPr>
              <a:t>FM</a:t>
            </a:r>
            <a:r>
              <a:rPr lang="ja-JP" altLang="en-US" sz="1800" b="1" u="sng">
                <a:solidFill>
                  <a:schemeClr val="accent1"/>
                </a:solidFill>
              </a:rPr>
              <a:t>局で唯一 ”</a:t>
            </a:r>
            <a:r>
              <a:rPr lang="en-US" altLang="ja-JP" sz="1800" b="1" u="sng">
                <a:solidFill>
                  <a:schemeClr val="accent1"/>
                </a:solidFill>
              </a:rPr>
              <a:t>1</a:t>
            </a:r>
            <a:r>
              <a:rPr lang="ja-JP" altLang="en-US" sz="1800" b="1" u="sng">
                <a:solidFill>
                  <a:schemeClr val="accent1"/>
                </a:solidFill>
              </a:rPr>
              <a:t>社</a:t>
            </a:r>
            <a:r>
              <a:rPr lang="en-US" altLang="ja-JP" sz="1800" b="1" u="sng">
                <a:solidFill>
                  <a:schemeClr val="accent1"/>
                </a:solidFill>
              </a:rPr>
              <a:t>2</a:t>
            </a:r>
            <a:r>
              <a:rPr lang="ja-JP" altLang="en-US" sz="1800" b="1" u="sng">
                <a:solidFill>
                  <a:schemeClr val="accent1"/>
                </a:solidFill>
              </a:rPr>
              <a:t>局体制”の放送</a:t>
            </a:r>
          </a:p>
        </p:txBody>
      </p:sp>
      <p:sp>
        <p:nvSpPr>
          <p:cNvPr id="2" name="タイトル 1">
            <a:extLst>
              <a:ext uri="{FF2B5EF4-FFF2-40B4-BE49-F238E27FC236}">
                <a16:creationId xmlns:a16="http://schemas.microsoft.com/office/drawing/2014/main" id="{349078AB-ABFA-B483-2FE8-E9CDB91A9D11}"/>
              </a:ext>
            </a:extLst>
          </p:cNvPr>
          <p:cNvSpPr>
            <a:spLocks noGrp="1"/>
          </p:cNvSpPr>
          <p:nvPr>
            <p:ph type="title"/>
          </p:nvPr>
        </p:nvSpPr>
        <p:spPr/>
        <p:txBody>
          <a:bodyPr>
            <a:normAutofit/>
          </a:bodyPr>
          <a:lstStyle/>
          <a:p>
            <a:r>
              <a:rPr kumimoji="1" lang="ja-JP" altLang="en-US"/>
              <a:t>株式会社</a:t>
            </a:r>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3A444E37-CCA3-1EF6-D265-07603B49D915}"/>
              </a:ext>
            </a:extLst>
          </p:cNvPr>
          <p:cNvSpPr>
            <a:spLocks noGrp="1"/>
          </p:cNvSpPr>
          <p:nvPr>
            <p:ph type="sldNum" sz="quarter" idx="12"/>
          </p:nvPr>
        </p:nvSpPr>
        <p:spPr/>
        <p:txBody>
          <a:bodyPr/>
          <a:lstStyle/>
          <a:p>
            <a:pPr>
              <a:defRPr/>
            </a:pPr>
            <a:fld id="{A235EF90-4A2E-483D-8024-7EAC4E40F8E4}" type="slidenum">
              <a:rPr lang="en-US" altLang="ja-JP" smtClean="0"/>
              <a:pPr>
                <a:defRPr/>
              </a:pPr>
              <a:t>3</a:t>
            </a:fld>
            <a:endParaRPr lang="en-US" altLang="ja-JP"/>
          </a:p>
        </p:txBody>
      </p:sp>
      <p:sp>
        <p:nvSpPr>
          <p:cNvPr id="14" name="Rectangle 86">
            <a:extLst>
              <a:ext uri="{FF2B5EF4-FFF2-40B4-BE49-F238E27FC236}">
                <a16:creationId xmlns:a16="http://schemas.microsoft.com/office/drawing/2014/main" id="{DF999EC9-BD4E-5803-52EB-0B3222AE5A84}"/>
              </a:ext>
            </a:extLst>
          </p:cNvPr>
          <p:cNvSpPr>
            <a:spLocks noChangeArrowheads="1"/>
          </p:cNvSpPr>
          <p:nvPr/>
        </p:nvSpPr>
        <p:spPr bwMode="auto">
          <a:xfrm>
            <a:off x="2216487" y="4514607"/>
            <a:ext cx="17780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0" hangingPunct="0"/>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1995</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10</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16</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日開局</a:t>
            </a:r>
            <a:endPar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2012</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4</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月から</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FM802</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が運営）</a:t>
            </a:r>
          </a:p>
        </p:txBody>
      </p:sp>
      <p:sp>
        <p:nvSpPr>
          <p:cNvPr id="19" name="Rectangle 85">
            <a:extLst>
              <a:ext uri="{FF2B5EF4-FFF2-40B4-BE49-F238E27FC236}">
                <a16:creationId xmlns:a16="http://schemas.microsoft.com/office/drawing/2014/main" id="{0B3D16C2-D6E0-D690-3643-3B073CC724DD}"/>
              </a:ext>
            </a:extLst>
          </p:cNvPr>
          <p:cNvSpPr>
            <a:spLocks noChangeArrowheads="1"/>
          </p:cNvSpPr>
          <p:nvPr/>
        </p:nvSpPr>
        <p:spPr bwMode="auto">
          <a:xfrm>
            <a:off x="2216487" y="2113393"/>
            <a:ext cx="1140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0" hangingPunct="0"/>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1989</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6</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日開局</a:t>
            </a:r>
          </a:p>
        </p:txBody>
      </p:sp>
      <p:sp>
        <p:nvSpPr>
          <p:cNvPr id="23" name="四角形: 角を丸くする 22">
            <a:extLst>
              <a:ext uri="{FF2B5EF4-FFF2-40B4-BE49-F238E27FC236}">
                <a16:creationId xmlns:a16="http://schemas.microsoft.com/office/drawing/2014/main" id="{EAC11A7A-1EB3-5E8E-060D-FE1498DC3658}"/>
              </a:ext>
            </a:extLst>
          </p:cNvPr>
          <p:cNvSpPr/>
          <p:nvPr/>
        </p:nvSpPr>
        <p:spPr>
          <a:xfrm>
            <a:off x="4661483" y="2143373"/>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rgbClr val="4472C4"/>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FUNKY MUSIC STATION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～ファンキーな選曲や</a:t>
            </a:r>
            <a:r>
              <a:rPr kumimoji="0" lang="en-US" altLang="ja-JP"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DJ</a:t>
            </a: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が集結するラジオ局～</a:t>
            </a:r>
          </a:p>
        </p:txBody>
      </p:sp>
      <p:sp>
        <p:nvSpPr>
          <p:cNvPr id="25" name="四角形: 角を丸くする 24">
            <a:extLst>
              <a:ext uri="{FF2B5EF4-FFF2-40B4-BE49-F238E27FC236}">
                <a16:creationId xmlns:a16="http://schemas.microsoft.com/office/drawing/2014/main" id="{87AF17C2-67CB-2396-A1BA-C72065CDCC00}"/>
              </a:ext>
            </a:extLst>
          </p:cNvPr>
          <p:cNvSpPr/>
          <p:nvPr/>
        </p:nvSpPr>
        <p:spPr>
          <a:xfrm>
            <a:off x="4661483" y="1462094"/>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16</a:t>
            </a: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歳～</a:t>
            </a: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34</a:t>
            </a: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歳</a:t>
            </a:r>
            <a:r>
              <a:rPr lang="ja-JP" altLang="en-US" sz="1400" b="1" u="sng">
                <a:solidFill>
                  <a:schemeClr val="accent1"/>
                </a:solidFill>
                <a:latin typeface="BIZ UDPゴシック" panose="020B0400000000000000" pitchFamily="50" charset="-128"/>
                <a:ea typeface="BIZ UDPゴシック" panose="020B0400000000000000" pitchFamily="50" charset="-128"/>
                <a:cs typeface="メイリオ" panose="020B0604030504040204" pitchFamily="50" charset="-128"/>
              </a:rPr>
              <a:t>の若年層を中心とした</a:t>
            </a: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ターゲット</a:t>
            </a:r>
            <a:endPar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rPr>
              <a:t>「</a:t>
            </a:r>
            <a:r>
              <a:rPr lang="en-US" altLang="ja-JP" sz="1000">
                <a:solidFill>
                  <a:schemeClr val="tx1">
                    <a:lumMod val="75000"/>
                    <a:lumOff val="25000"/>
                  </a:schemeClr>
                </a:solidFill>
              </a:rPr>
              <a:t>18</a:t>
            </a:r>
            <a:r>
              <a:rPr lang="ja-JP" altLang="en-US" sz="1000">
                <a:solidFill>
                  <a:schemeClr val="tx1">
                    <a:lumMod val="75000"/>
                    <a:lumOff val="25000"/>
                  </a:schemeClr>
                </a:solidFill>
              </a:rPr>
              <a:t>歳の感性」を持つリスナーに向けた</a:t>
            </a:r>
            <a:r>
              <a:rPr lang="en-US" altLang="ja-JP" sz="1000">
                <a:solidFill>
                  <a:schemeClr val="tx1">
                    <a:lumMod val="75000"/>
                    <a:lumOff val="25000"/>
                  </a:schemeClr>
                </a:solidFill>
              </a:rPr>
              <a:t>MUSIC</a:t>
            </a:r>
            <a:r>
              <a:rPr lang="ja-JP" altLang="en-US" sz="1000">
                <a:solidFill>
                  <a:schemeClr val="tx1">
                    <a:lumMod val="75000"/>
                    <a:lumOff val="25000"/>
                  </a:schemeClr>
                </a:solidFill>
              </a:rPr>
              <a:t>ステーション</a:t>
            </a:r>
            <a:endParaRPr kumimoji="0" lang="ja-JP" altLang="en-US" sz="1400" b="0" i="0" u="none" strike="noStrike" kern="120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6" name="四角形: 角を丸くする 25">
            <a:extLst>
              <a:ext uri="{FF2B5EF4-FFF2-40B4-BE49-F238E27FC236}">
                <a16:creationId xmlns:a16="http://schemas.microsoft.com/office/drawing/2014/main" id="{A2551B47-9F79-F18A-1E80-9E3BD0502E1E}"/>
              </a:ext>
            </a:extLst>
          </p:cNvPr>
          <p:cNvSpPr/>
          <p:nvPr/>
        </p:nvSpPr>
        <p:spPr>
          <a:xfrm>
            <a:off x="4661483" y="2818283"/>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meet the music on the radio</a:t>
            </a:r>
            <a:r>
              <a:rPr kumimoji="0" lang="ja-JP" altLang="en-US" sz="1400" b="1" i="0" u="sng"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 </a:t>
            </a:r>
            <a:endParaRPr kumimoji="0" lang="en-US" altLang="ja-JP" sz="1400" b="1" i="0" u="sng"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～ラジオで音楽に出会う～</a:t>
            </a:r>
            <a:endParaRPr kumimoji="0" lang="en-US" altLang="ja-JP" sz="1400" b="0" i="0" u="none"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7" name="四角形: 角を丸くする 26">
            <a:extLst>
              <a:ext uri="{FF2B5EF4-FFF2-40B4-BE49-F238E27FC236}">
                <a16:creationId xmlns:a16="http://schemas.microsoft.com/office/drawing/2014/main" id="{D346CE99-597D-F955-7B39-483D45C7EE86}"/>
              </a:ext>
            </a:extLst>
          </p:cNvPr>
          <p:cNvSpPr/>
          <p:nvPr/>
        </p:nvSpPr>
        <p:spPr>
          <a:xfrm>
            <a:off x="4661483" y="4471015"/>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rgbClr val="4472C4"/>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LIFETIME MUSIC STATION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～音楽を愛し、そのチカラを信じる人たちへ～</a:t>
            </a:r>
            <a:endParaRPr kumimoji="0" lang="en-US" altLang="ja-JP"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8" name="四角形: 角を丸くする 27">
            <a:extLst>
              <a:ext uri="{FF2B5EF4-FFF2-40B4-BE49-F238E27FC236}">
                <a16:creationId xmlns:a16="http://schemas.microsoft.com/office/drawing/2014/main" id="{CBB79C39-8383-2751-0950-9310E8F85D1B}"/>
              </a:ext>
            </a:extLst>
          </p:cNvPr>
          <p:cNvSpPr/>
          <p:nvPr/>
        </p:nvSpPr>
        <p:spPr>
          <a:xfrm>
            <a:off x="4661483" y="3791656"/>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Over</a:t>
            </a:r>
            <a:r>
              <a:rPr lang="ja-JP" altLang="en-US" sz="1400" b="1" u="sng">
                <a:solidFill>
                  <a:schemeClr val="accent1"/>
                </a:solidFill>
                <a:latin typeface="BIZ UDPゴシック" panose="020B0400000000000000" pitchFamily="50" charset="-128"/>
                <a:ea typeface="BIZ UDPゴシック" panose="020B0400000000000000" pitchFamily="50" charset="-128"/>
                <a:cs typeface="メイリオ" panose="020B0604030504040204" pitchFamily="50" charset="-128"/>
              </a:rPr>
              <a:t> </a:t>
            </a: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40</a:t>
            </a: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を中心としターゲット</a:t>
            </a:r>
            <a:endPar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より幅広く</a:t>
            </a:r>
            <a:r>
              <a:rPr kumimoji="0" lang="en-US" altLang="ja-JP"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40</a:t>
            </a: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a:t>
            </a:r>
            <a:r>
              <a:rPr kumimoji="0" lang="en-US" altLang="ja-JP"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50</a:t>
            </a: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a:t>
            </a:r>
            <a:r>
              <a:rPr kumimoji="0" lang="en-US" altLang="ja-JP"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60</a:t>
            </a: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代を中心に、</a:t>
            </a:r>
            <a:r>
              <a:rPr kumimoji="0" lang="en-US" altLang="ja-JP"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30</a:t>
            </a: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代後半へも届ける</a:t>
            </a:r>
            <a:endParaRPr kumimoji="0" lang="ja-JP" altLang="en-US" sz="1200" b="0" i="0" u="none" strike="noStrike" kern="1200" cap="none" spc="0" normalizeH="0" baseline="0" noProof="0">
              <a:ln>
                <a:noFill/>
              </a:ln>
              <a:solidFill>
                <a:schemeClr val="accent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9" name="四角形: 角を丸くする 28">
            <a:extLst>
              <a:ext uri="{FF2B5EF4-FFF2-40B4-BE49-F238E27FC236}">
                <a16:creationId xmlns:a16="http://schemas.microsoft.com/office/drawing/2014/main" id="{4AB9C9FB-A88F-5315-564E-00809C21A8A2}"/>
              </a:ext>
            </a:extLst>
          </p:cNvPr>
          <p:cNvSpPr/>
          <p:nvPr/>
        </p:nvSpPr>
        <p:spPr>
          <a:xfrm>
            <a:off x="4661483" y="5150374"/>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文化、エンターテインメントを関西で唯一の「広域免許」で</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時代も国境もジャンルも越境し、現在と過去と未来を繋ぐ選曲で演出する豊かな音楽体験</a:t>
            </a:r>
          </a:p>
        </p:txBody>
      </p:sp>
      <p:pic>
        <p:nvPicPr>
          <p:cNvPr id="11" name="図 10">
            <a:extLst>
              <a:ext uri="{FF2B5EF4-FFF2-40B4-BE49-F238E27FC236}">
                <a16:creationId xmlns:a16="http://schemas.microsoft.com/office/drawing/2014/main" id="{5E55E3B5-7FF3-5393-E05E-FCDFA052708E}"/>
              </a:ext>
            </a:extLst>
          </p:cNvPr>
          <p:cNvPicPr>
            <a:picLocks noChangeAspect="1"/>
          </p:cNvPicPr>
          <p:nvPr/>
        </p:nvPicPr>
        <p:blipFill>
          <a:blip r:embed="rId2"/>
          <a:stretch>
            <a:fillRect/>
          </a:stretch>
        </p:blipFill>
        <p:spPr>
          <a:xfrm>
            <a:off x="2278854" y="1534030"/>
            <a:ext cx="1833158" cy="464400"/>
          </a:xfrm>
          <a:prstGeom prst="rect">
            <a:avLst/>
          </a:prstGeom>
        </p:spPr>
      </p:pic>
      <p:sp>
        <p:nvSpPr>
          <p:cNvPr id="15" name="Text Box 41">
            <a:extLst>
              <a:ext uri="{FF2B5EF4-FFF2-40B4-BE49-F238E27FC236}">
                <a16:creationId xmlns:a16="http://schemas.microsoft.com/office/drawing/2014/main" id="{DDA79205-D956-DC66-7D21-A030C9E2AFDD}"/>
              </a:ext>
            </a:extLst>
          </p:cNvPr>
          <p:cNvSpPr txBox="1">
            <a:spLocks noChangeArrowheads="1"/>
          </p:cNvSpPr>
          <p:nvPr/>
        </p:nvSpPr>
        <p:spPr bwMode="auto">
          <a:xfrm>
            <a:off x="2216487" y="2269266"/>
            <a:ext cx="7943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周波数</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コールサイン</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出力</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放送エリア</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送信所</a:t>
            </a:r>
          </a:p>
          <a:p>
            <a:endPar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中継局</a:t>
            </a:r>
          </a:p>
        </p:txBody>
      </p:sp>
      <p:sp>
        <p:nvSpPr>
          <p:cNvPr id="16" name="Text Box 42">
            <a:extLst>
              <a:ext uri="{FF2B5EF4-FFF2-40B4-BE49-F238E27FC236}">
                <a16:creationId xmlns:a16="http://schemas.microsoft.com/office/drawing/2014/main" id="{F3430220-901C-1917-F192-D5BCF25C0047}"/>
              </a:ext>
            </a:extLst>
          </p:cNvPr>
          <p:cNvSpPr txBox="1">
            <a:spLocks noChangeArrowheads="1"/>
          </p:cNvSpPr>
          <p:nvPr/>
        </p:nvSpPr>
        <p:spPr bwMode="auto">
          <a:xfrm>
            <a:off x="2866985" y="2269266"/>
            <a:ext cx="183370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80.2MHz</a:t>
            </a:r>
          </a:p>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JOFV-FM</a:t>
            </a:r>
          </a:p>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10kw</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関西圏（約</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1900</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万人）</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大阪府大東市北条</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2377</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　</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飯盛山（</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343.5</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ｍ）</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大阪府豊能郡能勢町野間西山</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88</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　</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野間西山（</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423.3</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ｍ）</a:t>
            </a:r>
          </a:p>
        </p:txBody>
      </p:sp>
      <p:sp>
        <p:nvSpPr>
          <p:cNvPr id="17" name="Text Box 48">
            <a:extLst>
              <a:ext uri="{FF2B5EF4-FFF2-40B4-BE49-F238E27FC236}">
                <a16:creationId xmlns:a16="http://schemas.microsoft.com/office/drawing/2014/main" id="{ED2C829A-1E2A-1878-6BFA-3457D5F7E5C1}"/>
              </a:ext>
            </a:extLst>
          </p:cNvPr>
          <p:cNvSpPr txBox="1">
            <a:spLocks noChangeArrowheads="1"/>
          </p:cNvSpPr>
          <p:nvPr/>
        </p:nvSpPr>
        <p:spPr bwMode="auto">
          <a:xfrm>
            <a:off x="2216487" y="4787072"/>
            <a:ext cx="747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周波数</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コールサイン</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出力</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放送エリア</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送信所</a:t>
            </a:r>
          </a:p>
        </p:txBody>
      </p:sp>
      <p:sp>
        <p:nvSpPr>
          <p:cNvPr id="18" name="Text Box 49">
            <a:extLst>
              <a:ext uri="{FF2B5EF4-FFF2-40B4-BE49-F238E27FC236}">
                <a16:creationId xmlns:a16="http://schemas.microsoft.com/office/drawing/2014/main" id="{750A9A23-D9BE-2402-8090-1225220C65C4}"/>
              </a:ext>
            </a:extLst>
          </p:cNvPr>
          <p:cNvSpPr txBox="1">
            <a:spLocks noChangeArrowheads="1"/>
          </p:cNvSpPr>
          <p:nvPr/>
        </p:nvSpPr>
        <p:spPr bwMode="auto">
          <a:xfrm>
            <a:off x="2866985" y="4787072"/>
            <a:ext cx="15969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76.5MHz</a:t>
            </a:r>
          </a:p>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JOAV-FM</a:t>
            </a:r>
          </a:p>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10kw</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関西圏（約</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2000</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万人）</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大阪府東大阪市上石切町</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丁目</a:t>
            </a:r>
            <a:endPar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eaLnBrk="0" hangingPunct="0"/>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1451-23</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生駒山（</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620.6</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ｍ）</a:t>
            </a:r>
            <a:endPar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8" name="四角形: 角を丸くする 7">
            <a:extLst>
              <a:ext uri="{FF2B5EF4-FFF2-40B4-BE49-F238E27FC236}">
                <a16:creationId xmlns:a16="http://schemas.microsoft.com/office/drawing/2014/main" id="{097F3656-1D93-472F-50A0-0446C5A6E734}"/>
              </a:ext>
            </a:extLst>
          </p:cNvPr>
          <p:cNvSpPr/>
          <p:nvPr/>
        </p:nvSpPr>
        <p:spPr>
          <a:xfrm>
            <a:off x="1247996" y="3576334"/>
            <a:ext cx="1116000" cy="360000"/>
          </a:xfrm>
          <a:prstGeom prst="roundRect">
            <a:avLst>
              <a:gd name="adj" fmla="val 50000"/>
            </a:avLst>
          </a:prstGeom>
          <a:solidFill>
            <a:schemeClr val="accent4">
              <a:lumMod val="20000"/>
              <a:lumOff val="80000"/>
            </a:schemeClr>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Re-Sort</a:t>
            </a:r>
            <a:endParaRPr kumimoji="0" lang="ja-JP" altLang="en-US" sz="1800" b="1" i="0" u="none" strike="noStrike" kern="1200" cap="none" spc="0" normalizeH="0" baseline="0" noProof="0">
              <a:ln>
                <a:noFill/>
              </a:ln>
              <a:solidFill>
                <a:prstClr val="black"/>
              </a:solidFill>
              <a:effectLst/>
              <a:uLnTx/>
              <a:uFillTx/>
              <a:latin typeface="ADLaM Display" panose="02010000000000000000" pitchFamily="2" charset="0"/>
              <a:ea typeface="BIZ UDPゴシック"/>
              <a:cs typeface="ADLaM Display" panose="02010000000000000000" pitchFamily="2" charset="0"/>
            </a:endParaRPr>
          </a:p>
        </p:txBody>
      </p:sp>
      <p:pic>
        <p:nvPicPr>
          <p:cNvPr id="3" name="図 2">
            <a:extLst>
              <a:ext uri="{FF2B5EF4-FFF2-40B4-BE49-F238E27FC236}">
                <a16:creationId xmlns:a16="http://schemas.microsoft.com/office/drawing/2014/main" id="{F010EE49-09F9-B818-597D-1B631C7913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9967" y="3824267"/>
            <a:ext cx="1770931" cy="648000"/>
          </a:xfrm>
          <a:prstGeom prst="rect">
            <a:avLst/>
          </a:prstGeom>
        </p:spPr>
      </p:pic>
    </p:spTree>
    <p:extLst>
      <p:ext uri="{BB962C8B-B14F-4D97-AF65-F5344CB8AC3E}">
        <p14:creationId xmlns:p14="http://schemas.microsoft.com/office/powerpoint/2010/main" val="91319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E90D0-DEF8-DCC5-D2EA-034D62E76BAE}"/>
            </a:ext>
          </a:extLst>
        </p:cNvPr>
        <p:cNvGrpSpPr/>
        <p:nvPr/>
      </p:nvGrpSpPr>
      <p:grpSpPr>
        <a:xfrm>
          <a:off x="0" y="0"/>
          <a:ext cx="0" cy="0"/>
          <a:chOff x="0" y="0"/>
          <a:chExt cx="0" cy="0"/>
        </a:xfrm>
      </p:grpSpPr>
      <p:sp>
        <p:nvSpPr>
          <p:cNvPr id="21" name="テキスト プレースホルダー 20">
            <a:extLst>
              <a:ext uri="{FF2B5EF4-FFF2-40B4-BE49-F238E27FC236}">
                <a16:creationId xmlns:a16="http://schemas.microsoft.com/office/drawing/2014/main" id="{B03D5D28-3240-59FE-2166-0284568F172E}"/>
              </a:ext>
            </a:extLst>
          </p:cNvPr>
          <p:cNvSpPr>
            <a:spLocks noGrp="1"/>
          </p:cNvSpPr>
          <p:nvPr>
            <p:ph type="body" sz="quarter" idx="13"/>
          </p:nvPr>
        </p:nvSpPr>
        <p:spPr/>
        <p:txBody>
          <a:bodyPr/>
          <a:lstStyle/>
          <a:p>
            <a:r>
              <a:rPr lang="en-US" altLang="ja-JP" sz="1800" b="1" u="sng">
                <a:solidFill>
                  <a:schemeClr val="accent1"/>
                </a:solidFill>
              </a:rPr>
              <a:t>FM802 / FM COCOLO </a:t>
            </a:r>
            <a:r>
              <a:rPr lang="ja-JP" altLang="en-US" sz="1800" b="1" u="sng">
                <a:solidFill>
                  <a:schemeClr val="accent1"/>
                </a:solidFill>
              </a:rPr>
              <a:t>の聴取率から見る影響力</a:t>
            </a:r>
          </a:p>
        </p:txBody>
      </p:sp>
      <p:sp>
        <p:nvSpPr>
          <p:cNvPr id="2" name="タイトル 1">
            <a:extLst>
              <a:ext uri="{FF2B5EF4-FFF2-40B4-BE49-F238E27FC236}">
                <a16:creationId xmlns:a16="http://schemas.microsoft.com/office/drawing/2014/main" id="{9C018808-DBCD-15B1-900A-E6AA0A3F2FB0}"/>
              </a:ext>
            </a:extLst>
          </p:cNvPr>
          <p:cNvSpPr>
            <a:spLocks noGrp="1"/>
          </p:cNvSpPr>
          <p:nvPr>
            <p:ph type="title"/>
          </p:nvPr>
        </p:nvSpPr>
        <p:spPr/>
        <p:txBody>
          <a:bodyPr>
            <a:normAutofit/>
          </a:bodyPr>
          <a:lstStyle/>
          <a:p>
            <a:r>
              <a:rPr kumimoji="1" lang="ja-JP" altLang="en-US"/>
              <a:t>株式会社</a:t>
            </a:r>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479D8E4A-C247-42C4-4B6E-7669C5637FEB}"/>
              </a:ext>
            </a:extLst>
          </p:cNvPr>
          <p:cNvSpPr>
            <a:spLocks noGrp="1"/>
          </p:cNvSpPr>
          <p:nvPr>
            <p:ph type="sldNum" sz="quarter" idx="12"/>
          </p:nvPr>
        </p:nvSpPr>
        <p:spPr/>
        <p:txBody>
          <a:bodyPr/>
          <a:lstStyle/>
          <a:p>
            <a:pPr>
              <a:defRPr/>
            </a:pPr>
            <a:fld id="{A235EF90-4A2E-483D-8024-7EAC4E40F8E4}" type="slidenum">
              <a:rPr lang="en-US" altLang="ja-JP" smtClean="0"/>
              <a:pPr>
                <a:defRPr/>
              </a:pPr>
              <a:t>4</a:t>
            </a:fld>
            <a:endParaRPr lang="en-US" altLang="ja-JP"/>
          </a:p>
        </p:txBody>
      </p:sp>
      <p:sp>
        <p:nvSpPr>
          <p:cNvPr id="35" name="正方形/長方形 34">
            <a:extLst>
              <a:ext uri="{FF2B5EF4-FFF2-40B4-BE49-F238E27FC236}">
                <a16:creationId xmlns:a16="http://schemas.microsoft.com/office/drawing/2014/main" id="{BC66A93A-D79C-A0A6-1689-C7613C928821}"/>
              </a:ext>
            </a:extLst>
          </p:cNvPr>
          <p:cNvSpPr/>
          <p:nvPr/>
        </p:nvSpPr>
        <p:spPr>
          <a:xfrm>
            <a:off x="1956001" y="1600331"/>
            <a:ext cx="8280000" cy="341443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7" name="グラフ 36">
            <a:extLst>
              <a:ext uri="{FF2B5EF4-FFF2-40B4-BE49-F238E27FC236}">
                <a16:creationId xmlns:a16="http://schemas.microsoft.com/office/drawing/2014/main" id="{31B4A623-6B05-2BF6-36F6-8E47C6ABDE2A}"/>
              </a:ext>
            </a:extLst>
          </p:cNvPr>
          <p:cNvGraphicFramePr/>
          <p:nvPr>
            <p:extLst>
              <p:ext uri="{D42A27DB-BD31-4B8C-83A1-F6EECF244321}">
                <p14:modId xmlns:p14="http://schemas.microsoft.com/office/powerpoint/2010/main" val="3831041221"/>
              </p:ext>
            </p:extLst>
          </p:nvPr>
        </p:nvGraphicFramePr>
        <p:xfrm>
          <a:off x="2153920" y="2164181"/>
          <a:ext cx="2499360" cy="2351669"/>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 Box 4">
            <a:extLst>
              <a:ext uri="{FF2B5EF4-FFF2-40B4-BE49-F238E27FC236}">
                <a16:creationId xmlns:a16="http://schemas.microsoft.com/office/drawing/2014/main" id="{C4E556CE-6592-1EFD-E15B-C4A988C67C38}"/>
              </a:ext>
            </a:extLst>
          </p:cNvPr>
          <p:cNvSpPr txBox="1">
            <a:spLocks noChangeArrowheads="1"/>
          </p:cNvSpPr>
          <p:nvPr/>
        </p:nvSpPr>
        <p:spPr bwMode="auto">
          <a:xfrm>
            <a:off x="1953358" y="1287058"/>
            <a:ext cx="3675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104">
              <a:spcBef>
                <a:spcPct val="0"/>
              </a:spcBef>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■関西圏在阪ラジオ</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6</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局 年代別聴取率シェア</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 name="Text Box 4">
            <a:extLst>
              <a:ext uri="{FF2B5EF4-FFF2-40B4-BE49-F238E27FC236}">
                <a16:creationId xmlns:a16="http://schemas.microsoft.com/office/drawing/2014/main" id="{FB20643B-760D-9411-7616-B4CC51436BFA}"/>
              </a:ext>
            </a:extLst>
          </p:cNvPr>
          <p:cNvSpPr txBox="1">
            <a:spLocks noChangeArrowheads="1"/>
          </p:cNvSpPr>
          <p:nvPr/>
        </p:nvSpPr>
        <p:spPr bwMode="auto">
          <a:xfrm>
            <a:off x="5196001" y="1693326"/>
            <a:ext cx="1800000" cy="307777"/>
          </a:xfrm>
          <a:prstGeom prst="rect">
            <a:avLst/>
          </a:prstGeom>
          <a:solidFill>
            <a:schemeClr val="tx1">
              <a:lumMod val="75000"/>
              <a:lumOff val="25000"/>
            </a:schemeClr>
          </a:solidFill>
          <a:ln>
            <a:noFill/>
          </a:ln>
          <a:effec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en-US" altLang="ja-JP" sz="1400">
                <a:solidFill>
                  <a:schemeClr val="bg1"/>
                </a:solidFill>
                <a:latin typeface="BIZ UDPゴシック" panose="020B0400000000000000" pitchFamily="50" charset="-128"/>
                <a:ea typeface="BIZ UDPゴシック" panose="020B0400000000000000" pitchFamily="50" charset="-128"/>
              </a:rPr>
              <a:t>40</a:t>
            </a:r>
            <a:r>
              <a:rPr lang="ja-JP" altLang="en-US" sz="1400">
                <a:solidFill>
                  <a:schemeClr val="bg1"/>
                </a:solidFill>
                <a:latin typeface="BIZ UDPゴシック" panose="020B0400000000000000" pitchFamily="50" charset="-128"/>
                <a:ea typeface="BIZ UDPゴシック" panose="020B0400000000000000" pitchFamily="50" charset="-128"/>
              </a:rPr>
              <a:t>歳以上 男女</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44" name="Text Box 4">
            <a:extLst>
              <a:ext uri="{FF2B5EF4-FFF2-40B4-BE49-F238E27FC236}">
                <a16:creationId xmlns:a16="http://schemas.microsoft.com/office/drawing/2014/main" id="{42E632F5-0FA4-F4C6-2971-300B4C359F0B}"/>
              </a:ext>
            </a:extLst>
          </p:cNvPr>
          <p:cNvSpPr txBox="1">
            <a:spLocks noChangeArrowheads="1"/>
          </p:cNvSpPr>
          <p:nvPr/>
        </p:nvSpPr>
        <p:spPr bwMode="auto">
          <a:xfrm>
            <a:off x="7842963" y="1693325"/>
            <a:ext cx="1800000" cy="307777"/>
          </a:xfrm>
          <a:prstGeom prst="rect">
            <a:avLst/>
          </a:prstGeom>
          <a:solidFill>
            <a:schemeClr val="tx1">
              <a:lumMod val="75000"/>
              <a:lumOff val="25000"/>
            </a:schemeClr>
          </a:solidFill>
          <a:ln>
            <a:noFill/>
          </a:ln>
          <a:effec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1400">
                <a:solidFill>
                  <a:schemeClr val="bg1"/>
                </a:solidFill>
                <a:latin typeface="BIZ UDPゴシック" panose="020B0400000000000000" pitchFamily="50" charset="-128"/>
                <a:ea typeface="BIZ UDPゴシック" panose="020B0400000000000000" pitchFamily="50" charset="-128"/>
              </a:rPr>
              <a:t>学生 男女</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45" name="Text Box 4">
            <a:extLst>
              <a:ext uri="{FF2B5EF4-FFF2-40B4-BE49-F238E27FC236}">
                <a16:creationId xmlns:a16="http://schemas.microsoft.com/office/drawing/2014/main" id="{ED5C36BD-3A1B-6FE8-5B54-84D4C54BD0C0}"/>
              </a:ext>
            </a:extLst>
          </p:cNvPr>
          <p:cNvSpPr txBox="1">
            <a:spLocks noChangeArrowheads="1"/>
          </p:cNvSpPr>
          <p:nvPr/>
        </p:nvSpPr>
        <p:spPr bwMode="auto">
          <a:xfrm>
            <a:off x="2549038" y="1705736"/>
            <a:ext cx="1800000" cy="307777"/>
          </a:xfrm>
          <a:prstGeom prst="rect">
            <a:avLst/>
          </a:prstGeom>
          <a:solidFill>
            <a:schemeClr val="tx1">
              <a:lumMod val="75000"/>
              <a:lumOff val="25000"/>
            </a:schemeClr>
          </a:solidFill>
          <a:ln>
            <a:noFill/>
          </a:ln>
          <a:effec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1400">
                <a:solidFill>
                  <a:schemeClr val="bg1"/>
                </a:solidFill>
                <a:latin typeface="BIZ UDPゴシック" panose="020B0400000000000000" pitchFamily="50" charset="-128"/>
                <a:ea typeface="BIZ UDPゴシック" panose="020B0400000000000000" pitchFamily="50" charset="-128"/>
              </a:rPr>
              <a:t> １６～</a:t>
            </a:r>
            <a:r>
              <a:rPr lang="en-US" altLang="ja-JP" sz="1400">
                <a:solidFill>
                  <a:schemeClr val="bg1"/>
                </a:solidFill>
                <a:latin typeface="BIZ UDPゴシック" panose="020B0400000000000000" pitchFamily="50" charset="-128"/>
                <a:ea typeface="BIZ UDPゴシック" panose="020B0400000000000000" pitchFamily="50" charset="-128"/>
              </a:rPr>
              <a:t>34</a:t>
            </a:r>
            <a:r>
              <a:rPr lang="ja-JP" altLang="en-US" sz="1400">
                <a:solidFill>
                  <a:schemeClr val="bg1"/>
                </a:solidFill>
                <a:latin typeface="BIZ UDPゴシック" panose="020B0400000000000000" pitchFamily="50" charset="-128"/>
                <a:ea typeface="BIZ UDPゴシック" panose="020B0400000000000000" pitchFamily="50" charset="-128"/>
              </a:rPr>
              <a:t>歳 男女</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61E76E7A-0492-9705-C1C6-6B42A0A020E4}"/>
              </a:ext>
            </a:extLst>
          </p:cNvPr>
          <p:cNvSpPr txBox="1"/>
          <p:nvPr/>
        </p:nvSpPr>
        <p:spPr>
          <a:xfrm>
            <a:off x="1864503" y="5606112"/>
            <a:ext cx="8462996" cy="307777"/>
          </a:xfrm>
          <a:prstGeom prst="rect">
            <a:avLst/>
          </a:prstGeom>
          <a:noFill/>
        </p:spPr>
        <p:txBody>
          <a:bodyPr wrap="square">
            <a:spAutoFit/>
          </a:bodyPr>
          <a:lstStyle/>
          <a:p>
            <a:pPr algn="ctr" defTabSz="844104">
              <a:spcBef>
                <a:spcPct val="0"/>
              </a:spcBef>
              <a:defRPr/>
            </a:pPr>
            <a:r>
              <a:rPr kumimoji="1" lang="en-US" altLang="ja-JP" sz="1400">
                <a:solidFill>
                  <a:srgbClr val="0070C0"/>
                </a:solidFill>
                <a:latin typeface="BIZ UDPゴシック" panose="020B0400000000000000" pitchFamily="50" charset="-128"/>
                <a:ea typeface="BIZ UDPゴシック" panose="020B0400000000000000" pitchFamily="50" charset="-128"/>
              </a:rPr>
              <a:t>FM802/COCOLO</a:t>
            </a:r>
            <a:r>
              <a:rPr kumimoji="1" lang="ja-JP" altLang="en-US" sz="1400">
                <a:solidFill>
                  <a:srgbClr val="0070C0"/>
                </a:solidFill>
                <a:latin typeface="BIZ UDPゴシック" panose="020B0400000000000000" pitchFamily="50" charset="-128"/>
                <a:ea typeface="BIZ UDPゴシック" panose="020B0400000000000000" pitchFamily="50" charset="-128"/>
              </a:rPr>
              <a:t>のリスナーは異なるため、両局展開でさらにリーチを図ることもできます。</a:t>
            </a:r>
            <a:endParaRPr kumimoji="1" lang="en-US" altLang="ja-JP" sz="1400">
              <a:solidFill>
                <a:srgbClr val="0070C0"/>
              </a:solidFill>
              <a:latin typeface="BIZ UDPゴシック" panose="020B0400000000000000" pitchFamily="50" charset="-128"/>
              <a:ea typeface="BIZ UDPゴシック" panose="020B0400000000000000" pitchFamily="50" charset="-128"/>
            </a:endParaRPr>
          </a:p>
        </p:txBody>
      </p:sp>
      <p:sp>
        <p:nvSpPr>
          <p:cNvPr id="48" name="Text Box 4">
            <a:extLst>
              <a:ext uri="{FF2B5EF4-FFF2-40B4-BE49-F238E27FC236}">
                <a16:creationId xmlns:a16="http://schemas.microsoft.com/office/drawing/2014/main" id="{0E1F9303-4F5D-353B-4AAC-2881F9CEC466}"/>
              </a:ext>
            </a:extLst>
          </p:cNvPr>
          <p:cNvSpPr txBox="1">
            <a:spLocks noChangeArrowheads="1"/>
          </p:cNvSpPr>
          <p:nvPr/>
        </p:nvSpPr>
        <p:spPr bwMode="auto">
          <a:xfrm>
            <a:off x="2746095" y="5078806"/>
            <a:ext cx="6699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104">
              <a:spcBef>
                <a:spcPct val="0"/>
              </a:spcBef>
              <a:buNone/>
            </a:pP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FM802</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は、男女</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16</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34</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歳</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/40</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69</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歳</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学生の全てで圧倒的シェア</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位を獲得！</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defTabSz="844104">
              <a:spcBef>
                <a:spcPct val="0"/>
              </a:spcBef>
              <a:buNone/>
            </a:pP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FM COCOLO</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も、メインターゲットである４０歳以上の大人世代で、シェア</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位を獲得！</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aphicFrame>
        <p:nvGraphicFramePr>
          <p:cNvPr id="49" name="グラフ 48">
            <a:extLst>
              <a:ext uri="{FF2B5EF4-FFF2-40B4-BE49-F238E27FC236}">
                <a16:creationId xmlns:a16="http://schemas.microsoft.com/office/drawing/2014/main" id="{895D647F-F68C-CCAF-1D70-1C914BCC022A}"/>
              </a:ext>
            </a:extLst>
          </p:cNvPr>
          <p:cNvGraphicFramePr/>
          <p:nvPr>
            <p:extLst>
              <p:ext uri="{D42A27DB-BD31-4B8C-83A1-F6EECF244321}">
                <p14:modId xmlns:p14="http://schemas.microsoft.com/office/powerpoint/2010/main" val="330596642"/>
              </p:ext>
            </p:extLst>
          </p:nvPr>
        </p:nvGraphicFramePr>
        <p:xfrm>
          <a:off x="4846320" y="2164181"/>
          <a:ext cx="2499360" cy="23516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グラフ 49">
            <a:extLst>
              <a:ext uri="{FF2B5EF4-FFF2-40B4-BE49-F238E27FC236}">
                <a16:creationId xmlns:a16="http://schemas.microsoft.com/office/drawing/2014/main" id="{637FA21D-331A-03FB-8AB0-B85A5DCBBB1A}"/>
              </a:ext>
            </a:extLst>
          </p:cNvPr>
          <p:cNvGraphicFramePr/>
          <p:nvPr>
            <p:extLst>
              <p:ext uri="{D42A27DB-BD31-4B8C-83A1-F6EECF244321}">
                <p14:modId xmlns:p14="http://schemas.microsoft.com/office/powerpoint/2010/main" val="1982046131"/>
              </p:ext>
            </p:extLst>
          </p:nvPr>
        </p:nvGraphicFramePr>
        <p:xfrm>
          <a:off x="7538720" y="2169676"/>
          <a:ext cx="2499360" cy="2351669"/>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 Box 4">
            <a:extLst>
              <a:ext uri="{FF2B5EF4-FFF2-40B4-BE49-F238E27FC236}">
                <a16:creationId xmlns:a16="http://schemas.microsoft.com/office/drawing/2014/main" id="{6F560109-05D5-EF56-7D43-74474FAA7676}"/>
              </a:ext>
            </a:extLst>
          </p:cNvPr>
          <p:cNvSpPr txBox="1">
            <a:spLocks noChangeArrowheads="1"/>
          </p:cNvSpPr>
          <p:nvPr/>
        </p:nvSpPr>
        <p:spPr bwMode="auto">
          <a:xfrm>
            <a:off x="1864503" y="4671655"/>
            <a:ext cx="84701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調査機関：株式会社ビデオリサーチ 調査期間：</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2025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8</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14</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06:00-24:00</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　調査対象：京阪神地区 調査方法：インターネット調査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64503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9021B757-F8A3-A4D8-B4A4-BBC55CC4A6E8}"/>
              </a:ext>
            </a:extLst>
          </p:cNvPr>
          <p:cNvSpPr>
            <a:spLocks noGrp="1"/>
          </p:cNvSpPr>
          <p:nvPr>
            <p:ph type="title"/>
          </p:nvPr>
        </p:nvSpPr>
        <p:spPr/>
        <p:txBody>
          <a:bodyPr/>
          <a:lstStyle/>
          <a:p>
            <a:r>
              <a:rPr lang="en-US" altLang="ja-JP"/>
              <a:t>FM COCOLO </a:t>
            </a:r>
            <a:r>
              <a:rPr lang="ja-JP" altLang="en-US"/>
              <a:t>について</a:t>
            </a:r>
          </a:p>
        </p:txBody>
      </p:sp>
      <p:sp>
        <p:nvSpPr>
          <p:cNvPr id="12" name="スライド番号プレースホルダー 11">
            <a:extLst>
              <a:ext uri="{FF2B5EF4-FFF2-40B4-BE49-F238E27FC236}">
                <a16:creationId xmlns:a16="http://schemas.microsoft.com/office/drawing/2014/main" id="{16BAF96E-E01E-43C5-4BFA-E90C45277036}"/>
              </a:ext>
            </a:extLst>
          </p:cNvPr>
          <p:cNvSpPr>
            <a:spLocks noGrp="1"/>
          </p:cNvSpPr>
          <p:nvPr>
            <p:ph type="sldNum" sz="quarter" idx="12"/>
          </p:nvPr>
        </p:nvSpPr>
        <p:spPr/>
        <p:txBody>
          <a:bodyPr/>
          <a:lstStyle/>
          <a:p>
            <a:fld id="{B6F15528-21DE-4FAA-801E-634DDDAF4B2B}" type="slidenum">
              <a:rPr lang="en-US" smtClean="0">
                <a:latin typeface="+mn-ea"/>
              </a:rPr>
              <a:pPr/>
              <a:t>5</a:t>
            </a:fld>
            <a:endParaRPr lang="en-US">
              <a:latin typeface="+mn-ea"/>
            </a:endParaRPr>
          </a:p>
        </p:txBody>
      </p:sp>
      <p:sp>
        <p:nvSpPr>
          <p:cNvPr id="15" name="テキスト プレースホルダー 14">
            <a:extLst>
              <a:ext uri="{FF2B5EF4-FFF2-40B4-BE49-F238E27FC236}">
                <a16:creationId xmlns:a16="http://schemas.microsoft.com/office/drawing/2014/main" id="{BD7BB0E1-DE35-6232-EF41-D4CC578D82C5}"/>
              </a:ext>
            </a:extLst>
          </p:cNvPr>
          <p:cNvSpPr>
            <a:spLocks noGrp="1"/>
          </p:cNvSpPr>
          <p:nvPr>
            <p:ph type="body" sz="half" idx="2"/>
          </p:nvPr>
        </p:nvSpPr>
        <p:spPr>
          <a:xfrm>
            <a:off x="7950468" y="4042609"/>
            <a:ext cx="3189060" cy="1536463"/>
          </a:xfrm>
        </p:spPr>
        <p:txBody>
          <a:bodyPr/>
          <a:lstStyle/>
          <a:p>
            <a:r>
              <a:rPr lang="en-US" altLang="ja-JP" dirty="0"/>
              <a:t>02</a:t>
            </a:r>
          </a:p>
        </p:txBody>
      </p:sp>
    </p:spTree>
    <p:extLst>
      <p:ext uri="{BB962C8B-B14F-4D97-AF65-F5344CB8AC3E}">
        <p14:creationId xmlns:p14="http://schemas.microsoft.com/office/powerpoint/2010/main" val="49506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E83B1-D366-5367-C879-11FF4C9EC794}"/>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1233FF4-D229-A01E-4CF6-113C4E1A32D0}"/>
              </a:ext>
            </a:extLst>
          </p:cNvPr>
          <p:cNvSpPr>
            <a:spLocks noGrp="1"/>
          </p:cNvSpPr>
          <p:nvPr>
            <p:ph type="body" sz="quarter" idx="13"/>
          </p:nvPr>
        </p:nvSpPr>
        <p:spPr>
          <a:xfrm>
            <a:off x="606000" y="1083722"/>
            <a:ext cx="10980000" cy="345810"/>
          </a:xfrm>
        </p:spPr>
        <p:txBody>
          <a:bodyPr>
            <a:normAutofit/>
          </a:bodyPr>
          <a:lstStyle/>
          <a:p>
            <a:r>
              <a:rPr lang="ja-JP" altLang="en-US"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開局</a:t>
            </a:r>
            <a:r>
              <a:rPr lang="en-US" altLang="ja-JP"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3</a:t>
            </a:r>
            <a:r>
              <a:rPr lang="ja-JP" altLang="en-US"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０周年</a:t>
            </a:r>
            <a:r>
              <a:rPr lang="ja-JP" altLang="en-US" dirty="0">
                <a:latin typeface="BIZ UDPゴシック" panose="020B0400000000000000" pitchFamily="50" charset="-128"/>
                <a:ea typeface="BIZ UDPゴシック" panose="020B0400000000000000" pitchFamily="50" charset="-128"/>
              </a:rPr>
              <a:t>を迎える</a:t>
            </a:r>
            <a:r>
              <a:rPr lang="en-US" altLang="ja-JP" dirty="0">
                <a:latin typeface="BIZ UDPゴシック" panose="020B0400000000000000" pitchFamily="50" charset="-128"/>
                <a:ea typeface="BIZ UDPゴシック" panose="020B0400000000000000" pitchFamily="50" charset="-128"/>
              </a:rPr>
              <a:t>FM COCOLO</a:t>
            </a:r>
            <a:r>
              <a:rPr lang="ja-JP" altLang="en-US" dirty="0">
                <a:latin typeface="BIZ UDPゴシック" panose="020B0400000000000000" pitchFamily="50" charset="-128"/>
                <a:ea typeface="BIZ UDPゴシック" panose="020B0400000000000000" pitchFamily="50" charset="-128"/>
              </a:rPr>
              <a:t>が</a:t>
            </a:r>
            <a:r>
              <a:rPr lang="en-US" altLang="ja-JP" dirty="0"/>
              <a:t>Re-Sort</a:t>
            </a:r>
            <a:r>
              <a:rPr lang="ja-JP" altLang="en-US" dirty="0"/>
              <a:t>！</a:t>
            </a:r>
            <a:r>
              <a:rPr lang="en-US" altLang="ja-JP" dirty="0">
                <a:latin typeface="BIZ UDPゴシック" panose="020B0400000000000000" pitchFamily="50" charset="-128"/>
                <a:ea typeface="BIZ UDPゴシック" panose="020B0400000000000000" pitchFamily="50" charset="-128"/>
              </a:rPr>
              <a:t> </a:t>
            </a:r>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18958714-BCB5-0C91-82DC-6617368E63F0}"/>
              </a:ext>
            </a:extLst>
          </p:cNvPr>
          <p:cNvSpPr>
            <a:spLocks noGrp="1"/>
          </p:cNvSpPr>
          <p:nvPr>
            <p:ph type="title"/>
          </p:nvPr>
        </p:nvSpPr>
        <p:spPr/>
        <p:txBody>
          <a:bodyPr>
            <a:normAutofit/>
          </a:bodyPr>
          <a:lstStyle/>
          <a:p>
            <a:r>
              <a:rPr kumimoji="1" lang="en-US" altLang="ja-JP"/>
              <a:t>FM COCOLO </a:t>
            </a:r>
            <a:r>
              <a:rPr kumimoji="1" lang="ja-JP" altLang="en-US"/>
              <a:t>について</a:t>
            </a:r>
          </a:p>
        </p:txBody>
      </p:sp>
      <p:sp>
        <p:nvSpPr>
          <p:cNvPr id="4" name="スライド番号プレースホルダー 3">
            <a:extLst>
              <a:ext uri="{FF2B5EF4-FFF2-40B4-BE49-F238E27FC236}">
                <a16:creationId xmlns:a16="http://schemas.microsoft.com/office/drawing/2014/main" id="{3F39900E-18D3-1B08-B8B9-B9EA71A8FA44}"/>
              </a:ext>
            </a:extLst>
          </p:cNvPr>
          <p:cNvSpPr>
            <a:spLocks noGrp="1"/>
          </p:cNvSpPr>
          <p:nvPr>
            <p:ph type="sldNum" sz="quarter" idx="12"/>
          </p:nvPr>
        </p:nvSpPr>
        <p:spPr/>
        <p:txBody>
          <a:bodyPr/>
          <a:lstStyle/>
          <a:p>
            <a:pPr>
              <a:defRPr/>
            </a:pPr>
            <a:fld id="{A235EF90-4A2E-483D-8024-7EAC4E40F8E4}" type="slidenum">
              <a:rPr lang="en-US" altLang="ja-JP" smtClean="0"/>
              <a:pPr>
                <a:defRPr/>
              </a:pPr>
              <a:t>6</a:t>
            </a:fld>
            <a:endParaRPr lang="en-US" altLang="ja-JP"/>
          </a:p>
        </p:txBody>
      </p:sp>
      <p:sp>
        <p:nvSpPr>
          <p:cNvPr id="13" name="コンテンツ プレースホルダー 2">
            <a:extLst>
              <a:ext uri="{FF2B5EF4-FFF2-40B4-BE49-F238E27FC236}">
                <a16:creationId xmlns:a16="http://schemas.microsoft.com/office/drawing/2014/main" id="{71EBB52C-57D5-674C-99D2-AE58687FA2BA}"/>
              </a:ext>
            </a:extLst>
          </p:cNvPr>
          <p:cNvSpPr txBox="1">
            <a:spLocks/>
          </p:cNvSpPr>
          <p:nvPr/>
        </p:nvSpPr>
        <p:spPr>
          <a:xfrm>
            <a:off x="2660476" y="2077906"/>
            <a:ext cx="6712126" cy="720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base">
              <a:lnSpc>
                <a:spcPct val="100000"/>
              </a:lnSpc>
              <a:spcBef>
                <a:spcPts val="0"/>
              </a:spcBef>
              <a:spcAft>
                <a:spcPct val="0"/>
              </a:spcAft>
              <a:buNone/>
            </a:pPr>
            <a:r>
              <a:rPr lang="ja-JP" altLang="en-US" sz="1400" b="1">
                <a:solidFill>
                  <a:schemeClr val="tx1">
                    <a:lumMod val="75000"/>
                    <a:lumOff val="25000"/>
                  </a:schemeClr>
                </a:solidFill>
                <a:latin typeface="+mn-ea"/>
                <a:cs typeface="Hiragino Sans W6" charset="-128"/>
              </a:rPr>
              <a:t>音楽を愛し、そのチカラを信じる人たちへ。</a:t>
            </a:r>
            <a:endParaRPr lang="en-US" altLang="ja-JP" sz="1400" b="1">
              <a:solidFill>
                <a:schemeClr val="tx1">
                  <a:lumMod val="75000"/>
                  <a:lumOff val="25000"/>
                </a:schemeClr>
              </a:solidFill>
              <a:latin typeface="+mn-ea"/>
              <a:cs typeface="Hiragino Sans W6" charset="-128"/>
            </a:endParaRPr>
          </a:p>
          <a:p>
            <a:pPr marL="0" indent="0" fontAlgn="base">
              <a:lnSpc>
                <a:spcPct val="100000"/>
              </a:lnSpc>
              <a:spcBef>
                <a:spcPts val="0"/>
              </a:spcBef>
              <a:spcAft>
                <a:spcPct val="0"/>
              </a:spcAft>
              <a:buNone/>
            </a:pPr>
            <a:r>
              <a:rPr lang="ja-JP" altLang="en-US" sz="1400" b="1">
                <a:solidFill>
                  <a:schemeClr val="tx1">
                    <a:lumMod val="75000"/>
                    <a:lumOff val="25000"/>
                  </a:schemeClr>
                </a:solidFill>
                <a:latin typeface="+mn-ea"/>
                <a:cs typeface="Hiragino Sans W6" charset="-128"/>
              </a:rPr>
              <a:t>時代を超えて愛される名曲と、新たなインスピレーションが共鳴する場所。</a:t>
            </a:r>
            <a:endParaRPr lang="en-US" altLang="ja-JP" sz="1400" b="1">
              <a:solidFill>
                <a:schemeClr val="tx1">
                  <a:lumMod val="75000"/>
                  <a:lumOff val="25000"/>
                </a:schemeClr>
              </a:solidFill>
              <a:latin typeface="+mn-ea"/>
              <a:cs typeface="Hiragino Sans W6" charset="-128"/>
            </a:endParaRPr>
          </a:p>
          <a:p>
            <a:pPr marL="0" indent="0" fontAlgn="base">
              <a:lnSpc>
                <a:spcPct val="100000"/>
              </a:lnSpc>
              <a:spcBef>
                <a:spcPts val="0"/>
              </a:spcBef>
              <a:spcAft>
                <a:spcPct val="0"/>
              </a:spcAft>
              <a:buNone/>
            </a:pPr>
            <a:r>
              <a:rPr lang="ja-JP" altLang="en-US" sz="1400" b="1">
                <a:solidFill>
                  <a:schemeClr val="tx1">
                    <a:lumMod val="75000"/>
                    <a:lumOff val="25000"/>
                  </a:schemeClr>
                </a:solidFill>
                <a:latin typeface="+mn-ea"/>
                <a:cs typeface="Hiragino Sans W6" charset="-128"/>
              </a:rPr>
              <a:t>暮らしのあらゆるシーンを彩る「ミュージックステーション」を目指します。</a:t>
            </a:r>
            <a:endParaRPr lang="en-US" altLang="ja-JP" sz="1400" b="1">
              <a:solidFill>
                <a:schemeClr val="tx1">
                  <a:lumMod val="75000"/>
                  <a:lumOff val="25000"/>
                </a:schemeClr>
              </a:solidFill>
              <a:latin typeface="+mn-ea"/>
              <a:cs typeface="Hiragino Sans W6" charset="-128"/>
            </a:endParaRPr>
          </a:p>
        </p:txBody>
      </p:sp>
      <p:sp>
        <p:nvSpPr>
          <p:cNvPr id="7" name="正方形/長方形 6">
            <a:extLst>
              <a:ext uri="{FF2B5EF4-FFF2-40B4-BE49-F238E27FC236}">
                <a16:creationId xmlns:a16="http://schemas.microsoft.com/office/drawing/2014/main" id="{DBF52FC5-5FB0-6E07-7CDD-EAB7A0D92EFF}"/>
              </a:ext>
            </a:extLst>
          </p:cNvPr>
          <p:cNvSpPr/>
          <p:nvPr/>
        </p:nvSpPr>
        <p:spPr>
          <a:xfrm>
            <a:off x="2041738" y="1751401"/>
            <a:ext cx="1440000" cy="324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1400" b="1"/>
              <a:t>【 VISION 】</a:t>
            </a:r>
          </a:p>
        </p:txBody>
      </p:sp>
      <p:sp>
        <p:nvSpPr>
          <p:cNvPr id="8" name="正方形/長方形 7">
            <a:extLst>
              <a:ext uri="{FF2B5EF4-FFF2-40B4-BE49-F238E27FC236}">
                <a16:creationId xmlns:a16="http://schemas.microsoft.com/office/drawing/2014/main" id="{8C3602F3-1EFA-90E7-212E-04C952102F54}"/>
              </a:ext>
            </a:extLst>
          </p:cNvPr>
          <p:cNvSpPr/>
          <p:nvPr/>
        </p:nvSpPr>
        <p:spPr>
          <a:xfrm>
            <a:off x="2041738" y="2950117"/>
            <a:ext cx="1440000" cy="324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1400" b="1"/>
              <a:t>【 MISSION 】</a:t>
            </a:r>
          </a:p>
        </p:txBody>
      </p:sp>
      <p:sp>
        <p:nvSpPr>
          <p:cNvPr id="9" name="正方形/長方形 8">
            <a:extLst>
              <a:ext uri="{FF2B5EF4-FFF2-40B4-BE49-F238E27FC236}">
                <a16:creationId xmlns:a16="http://schemas.microsoft.com/office/drawing/2014/main" id="{C028882D-CD18-0001-F784-8D45643D18B7}"/>
              </a:ext>
            </a:extLst>
          </p:cNvPr>
          <p:cNvSpPr/>
          <p:nvPr/>
        </p:nvSpPr>
        <p:spPr>
          <a:xfrm>
            <a:off x="2041738" y="4572697"/>
            <a:ext cx="1440000" cy="324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1400" b="1"/>
              <a:t>【 VALUE 】</a:t>
            </a:r>
          </a:p>
        </p:txBody>
      </p:sp>
      <p:sp>
        <p:nvSpPr>
          <p:cNvPr id="11" name="テキスト ボックス 10">
            <a:extLst>
              <a:ext uri="{FF2B5EF4-FFF2-40B4-BE49-F238E27FC236}">
                <a16:creationId xmlns:a16="http://schemas.microsoft.com/office/drawing/2014/main" id="{8FFC162B-1F01-FF18-39D4-3B2034813F90}"/>
              </a:ext>
            </a:extLst>
          </p:cNvPr>
          <p:cNvSpPr txBox="1"/>
          <p:nvPr/>
        </p:nvSpPr>
        <p:spPr>
          <a:xfrm>
            <a:off x="2660476" y="4903885"/>
            <a:ext cx="6712126" cy="738664"/>
          </a:xfrm>
          <a:prstGeom prst="rect">
            <a:avLst/>
          </a:prstGeom>
          <a:noFill/>
        </p:spPr>
        <p:txBody>
          <a:bodyPr wrap="square" anchor="ctr">
            <a:spAutoFit/>
          </a:bodyPr>
          <a:lstStyle/>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rPr>
              <a:t>「音楽を愛する心」と「文化としての音楽」へのリスペクト</a:t>
            </a:r>
            <a:endParaRPr kumimoji="0" lang="en-US" altLang="ja-JP"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rPr>
              <a:t>音楽の“良心”を大切に、豊かな日常体験を提供</a:t>
            </a:r>
            <a:endParaRPr kumimoji="0" lang="en-US" altLang="ja-JP"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rPr>
              <a:t>ポップミュージックの歴史が築いた音楽遺産を次代へ継承</a:t>
            </a:r>
          </a:p>
        </p:txBody>
      </p:sp>
      <p:sp>
        <p:nvSpPr>
          <p:cNvPr id="16" name="テキスト ボックス 15">
            <a:extLst>
              <a:ext uri="{FF2B5EF4-FFF2-40B4-BE49-F238E27FC236}">
                <a16:creationId xmlns:a16="http://schemas.microsoft.com/office/drawing/2014/main" id="{CA40C1F7-A038-8688-8F9C-382CEA3324B2}"/>
              </a:ext>
            </a:extLst>
          </p:cNvPr>
          <p:cNvSpPr txBox="1"/>
          <p:nvPr/>
        </p:nvSpPr>
        <p:spPr>
          <a:xfrm>
            <a:off x="2660476" y="3290421"/>
            <a:ext cx="6712126" cy="1169551"/>
          </a:xfrm>
          <a:prstGeom prst="rect">
            <a:avLst/>
          </a:prstGeom>
          <a:noFill/>
        </p:spPr>
        <p:txBody>
          <a:bodyPr wrap="square" anchor="ctr">
            <a:spAutoFit/>
          </a:bodyPr>
          <a:lstStyle/>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rPr>
              <a:t>音楽を通じて、リスナーの人生に寄り添う</a:t>
            </a:r>
            <a:endParaRPr kumimoji="0" lang="en-US" altLang="ja-JP"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rPr>
              <a:t>音楽とリスナーの物語が響き合う深いコミュニケーション</a:t>
            </a:r>
            <a:endParaRPr kumimoji="0" lang="en-US" altLang="ja-JP"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rPr>
              <a:t>時代・国境・ジャンルを超え、現在と過去と未来をつなぐ選曲</a:t>
            </a:r>
            <a:endParaRPr kumimoji="0" lang="en-US" altLang="ja-JP"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rPr>
              <a:t>多言語放送による異文化理解と社会的包摂の促進</a:t>
            </a:r>
            <a:endParaRPr kumimoji="0" lang="en-US" altLang="ja-JP"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rPr>
              <a:t>災害時や重要な局面では、必要な情報を正確に届ける</a:t>
            </a:r>
            <a:endParaRPr kumimoji="0" lang="en-US" altLang="ja-JP" sz="14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Hiragino Sans W6" charset="-128"/>
            </a:endParaRPr>
          </a:p>
        </p:txBody>
      </p:sp>
      <p:pic>
        <p:nvPicPr>
          <p:cNvPr id="5" name="図 4">
            <a:extLst>
              <a:ext uri="{FF2B5EF4-FFF2-40B4-BE49-F238E27FC236}">
                <a16:creationId xmlns:a16="http://schemas.microsoft.com/office/drawing/2014/main" id="{58487957-E789-9D8A-EEBE-8F246FEA6680}"/>
              </a:ext>
            </a:extLst>
          </p:cNvPr>
          <p:cNvPicPr>
            <a:picLocks noChangeAspect="1"/>
          </p:cNvPicPr>
          <p:nvPr/>
        </p:nvPicPr>
        <p:blipFill>
          <a:blip r:embed="rId2"/>
          <a:stretch>
            <a:fillRect/>
          </a:stretch>
        </p:blipFill>
        <p:spPr>
          <a:xfrm>
            <a:off x="8094846" y="4691217"/>
            <a:ext cx="3106304" cy="1136625"/>
          </a:xfrm>
          <a:prstGeom prst="rect">
            <a:avLst/>
          </a:prstGeom>
        </p:spPr>
      </p:pic>
    </p:spTree>
    <p:extLst>
      <p:ext uri="{BB962C8B-B14F-4D97-AF65-F5344CB8AC3E}">
        <p14:creationId xmlns:p14="http://schemas.microsoft.com/office/powerpoint/2010/main" val="279143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415950E3-DB5A-7BC8-51E4-35534F9B24EB}"/>
              </a:ext>
            </a:extLst>
          </p:cNvPr>
          <p:cNvSpPr txBox="1"/>
          <p:nvPr/>
        </p:nvSpPr>
        <p:spPr>
          <a:xfrm>
            <a:off x="898290" y="4112500"/>
            <a:ext cx="6526977" cy="1238031"/>
          </a:xfrm>
          <a:prstGeom prst="rect">
            <a:avLst/>
          </a:prstGeom>
          <a:solidFill>
            <a:schemeClr val="bg1"/>
          </a:solidFill>
          <a:ln>
            <a:noFill/>
          </a:ln>
          <a:effectLst>
            <a:outerShdw blurRad="50800" dist="38100" dir="2700000" algn="tl" rotWithShape="0">
              <a:prstClr val="black">
                <a:alpha val="40000"/>
              </a:prstClr>
            </a:outerShdw>
          </a:effectLst>
        </p:spPr>
        <p:txBody>
          <a:bodyPr wrap="square" anchor="t">
            <a:spAutoFit/>
          </a:bodyPr>
          <a:lstStyle/>
          <a:p>
            <a:pPr defTabSz="457212">
              <a:defRPr/>
            </a:pPr>
            <a:r>
              <a:rPr lang="en-US" altLang="ja-JP" sz="1400" b="1">
                <a:solidFill>
                  <a:srgbClr val="7F6000"/>
                </a:solidFill>
                <a:latin typeface="BIZ UDPゴシック" panose="020B0400000000000000" pitchFamily="50" charset="-128"/>
                <a:ea typeface="BIZ UDPゴシック" panose="020B0400000000000000" pitchFamily="50" charset="-128"/>
              </a:rPr>
              <a:t>2025</a:t>
            </a:r>
            <a:r>
              <a:rPr lang="ja-JP" altLang="en-US" sz="1400" b="1">
                <a:solidFill>
                  <a:srgbClr val="FFC000">
                    <a:lumMod val="50000"/>
                  </a:srgbClr>
                </a:solidFill>
                <a:latin typeface="BIZ UDPゴシック" panose="020B0400000000000000" pitchFamily="50" charset="-128"/>
                <a:ea typeface="BIZ UDPゴシック" panose="020B0400000000000000" pitchFamily="50" charset="-128"/>
              </a:rPr>
              <a:t>年</a:t>
            </a:r>
            <a:r>
              <a:rPr lang="ja-JP" altLang="en-US" sz="1400" b="1">
                <a:solidFill>
                  <a:prstClr val="black"/>
                </a:solidFill>
                <a:latin typeface="BIZ UDPゴシック"/>
                <a:ea typeface="BIZ UDPゴシック"/>
              </a:rPr>
              <a:t>  </a:t>
            </a:r>
            <a:r>
              <a:rPr lang="ja-JP" altLang="en-US" sz="1400" b="1" u="sng">
                <a:solidFill>
                  <a:schemeClr val="tx1">
                    <a:lumMod val="75000"/>
                    <a:lumOff val="25000"/>
                  </a:schemeClr>
                </a:solidFill>
                <a:latin typeface="BIZ UDPゴシック" panose="020B0400000000000000" pitchFamily="50" charset="-128"/>
                <a:ea typeface="BIZ UDPゴシック" panose="020B0400000000000000" pitchFamily="50" charset="-128"/>
              </a:rPr>
              <a:t>開局</a:t>
            </a:r>
            <a:r>
              <a:rPr lang="en-US" altLang="ja-JP" sz="1400" b="1" u="sng">
                <a:solidFill>
                  <a:schemeClr val="tx1">
                    <a:lumMod val="75000"/>
                    <a:lumOff val="25000"/>
                  </a:schemeClr>
                </a:solidFill>
                <a:latin typeface="BIZ UDPゴシック" panose="020B0400000000000000" pitchFamily="50" charset="-128"/>
                <a:ea typeface="BIZ UDPゴシック" panose="020B0400000000000000" pitchFamily="50" charset="-128"/>
              </a:rPr>
              <a:t>30</a:t>
            </a:r>
            <a:r>
              <a:rPr lang="ja-JP" altLang="en-US" sz="1400" b="1" u="sng">
                <a:solidFill>
                  <a:schemeClr val="tx1">
                    <a:lumMod val="75000"/>
                    <a:lumOff val="25000"/>
                  </a:schemeClr>
                </a:solidFill>
                <a:latin typeface="BIZ UDPゴシック" panose="020B0400000000000000" pitchFamily="50" charset="-128"/>
                <a:ea typeface="BIZ UDPゴシック" panose="020B0400000000000000" pitchFamily="50" charset="-128"/>
              </a:rPr>
              <a:t>周年、“</a:t>
            </a:r>
            <a:r>
              <a:rPr lang="en-US" altLang="ja-JP" sz="1400" b="1" u="sng">
                <a:solidFill>
                  <a:schemeClr val="accent1"/>
                </a:solidFill>
                <a:latin typeface="BIZ UDPゴシック" panose="020B0400000000000000" pitchFamily="50" charset="-128"/>
                <a:ea typeface="BIZ UDPゴシック" panose="020B0400000000000000" pitchFamily="50" charset="-128"/>
              </a:rPr>
              <a:t>LIFETIME MUSIC STATION</a:t>
            </a:r>
            <a:r>
              <a:rPr lang="ja-JP" altLang="en-US" sz="1400" b="1" u="sng">
                <a:solidFill>
                  <a:schemeClr val="tx1">
                    <a:lumMod val="75000"/>
                    <a:lumOff val="25000"/>
                  </a:schemeClr>
                </a:solidFill>
                <a:latin typeface="BIZ UDPゴシック" panose="020B0400000000000000" pitchFamily="50" charset="-128"/>
                <a:ea typeface="BIZ UDPゴシック" panose="020B0400000000000000" pitchFamily="50" charset="-128"/>
              </a:rPr>
              <a:t>”として</a:t>
            </a:r>
            <a:r>
              <a:rPr lang="en-US" altLang="ja-JP" sz="1400" b="1" u="sng">
                <a:solidFill>
                  <a:schemeClr val="tx1">
                    <a:lumMod val="75000"/>
                    <a:lumOff val="25000"/>
                  </a:schemeClr>
                </a:solidFill>
                <a:latin typeface="BIZ UDPゴシック" panose="020B0400000000000000" pitchFamily="50" charset="-128"/>
                <a:ea typeface="BIZ UDPゴシック" panose="020B0400000000000000" pitchFamily="50" charset="-128"/>
              </a:rPr>
              <a:t>Re-Sort</a:t>
            </a:r>
          </a:p>
          <a:p>
            <a:pPr defTabSz="457190">
              <a:lnSpc>
                <a:spcPct val="150000"/>
              </a:lnSpc>
              <a:defRPr/>
            </a:pPr>
            <a:endParaRPr lang="en-US" altLang="ja-JP" sz="2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schemeClr val="tx1">
                    <a:lumMod val="75000"/>
                    <a:lumOff val="25000"/>
                  </a:schemeClr>
                </a:solidFill>
                <a:latin typeface="BIZ UDPゴシック" panose="020B0400000000000000" pitchFamily="50" charset="-128"/>
                <a:ea typeface="BIZ UDPゴシック" panose="020B0400000000000000" pitchFamily="50" charset="-128"/>
              </a:rPr>
              <a:t>ラジオが誕生して</a:t>
            </a:r>
            <a:r>
              <a:rPr lang="en-US" altLang="ja-JP" sz="1000">
                <a:solidFill>
                  <a:schemeClr val="tx1">
                    <a:lumMod val="75000"/>
                    <a:lumOff val="25000"/>
                  </a:schemeClr>
                </a:solidFill>
                <a:latin typeface="BIZ UDPゴシック" panose="020B0400000000000000" pitchFamily="50" charset="-128"/>
                <a:ea typeface="BIZ UDPゴシック" panose="020B0400000000000000" pitchFamily="50" charset="-128"/>
              </a:rPr>
              <a:t>100</a:t>
            </a:r>
            <a:r>
              <a:rPr lang="ja-JP" altLang="en-US" sz="1000">
                <a:solidFill>
                  <a:schemeClr val="tx1">
                    <a:lumMod val="75000"/>
                    <a:lumOff val="25000"/>
                  </a:schemeClr>
                </a:solidFill>
                <a:latin typeface="BIZ UDPゴシック" panose="020B0400000000000000" pitchFamily="50" charset="-128"/>
                <a:ea typeface="BIZ UDPゴシック" panose="020B0400000000000000" pitchFamily="50" charset="-128"/>
              </a:rPr>
              <a:t>年。本来のミュージックステーションへの原点回帰と未来へのイマジネーション。</a:t>
            </a:r>
            <a:endParaRPr lang="en-US" altLang="ja-JP" sz="10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schemeClr val="tx1">
                    <a:lumMod val="75000"/>
                    <a:lumOff val="25000"/>
                  </a:schemeClr>
                </a:solidFill>
                <a:latin typeface="BIZ UDPゴシック" panose="020B0400000000000000" pitchFamily="50" charset="-128"/>
                <a:ea typeface="BIZ UDPゴシック" panose="020B0400000000000000" pitchFamily="50" charset="-128"/>
              </a:rPr>
              <a:t>開局以来の多言語による番組編成を維持し、世界中の音楽と異文化が奏でるハーモニーが叶える社会的包摂。</a:t>
            </a:r>
          </a:p>
          <a:p>
            <a:pPr defTabSz="457190">
              <a:lnSpc>
                <a:spcPct val="150000"/>
              </a:lnSpc>
              <a:defRPr/>
            </a:pPr>
            <a:r>
              <a:rPr lang="ja-JP" altLang="en-US" sz="1000">
                <a:solidFill>
                  <a:schemeClr val="tx1">
                    <a:lumMod val="75000"/>
                    <a:lumOff val="25000"/>
                  </a:schemeClr>
                </a:solidFill>
                <a:latin typeface="BIZ UDPゴシック" panose="020B0400000000000000" pitchFamily="50" charset="-128"/>
                <a:ea typeface="BIZ UDPゴシック" panose="020B0400000000000000" pitchFamily="50" charset="-128"/>
              </a:rPr>
              <a:t>「音楽を愛する気持ち」「音楽が担ってきた文化」、それらが育んだ「音楽の良心」。</a:t>
            </a:r>
          </a:p>
          <a:p>
            <a:pPr defTabSz="457190">
              <a:lnSpc>
                <a:spcPct val="150000"/>
              </a:lnSpc>
              <a:defRPr/>
            </a:pPr>
            <a:r>
              <a:rPr lang="ja-JP" altLang="en-US" sz="1000">
                <a:solidFill>
                  <a:schemeClr val="tx1">
                    <a:lumMod val="75000"/>
                    <a:lumOff val="25000"/>
                  </a:schemeClr>
                </a:solidFill>
                <a:latin typeface="BIZ UDPゴシック" panose="020B0400000000000000" pitchFamily="50" charset="-128"/>
                <a:ea typeface="BIZ UDPゴシック" panose="020B0400000000000000" pitchFamily="50" charset="-128"/>
              </a:rPr>
              <a:t>いつもその素晴らしさに触れることができ、ポップミュージックの歴史が築いてきた豊潤な音楽財産を次代へと継承。</a:t>
            </a:r>
            <a:endParaRPr lang="en-US" altLang="ja-JP" sz="10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6" name="コンテンツ プレースホルダー 5">
            <a:extLst>
              <a:ext uri="{FF2B5EF4-FFF2-40B4-BE49-F238E27FC236}">
                <a16:creationId xmlns:a16="http://schemas.microsoft.com/office/drawing/2014/main" id="{D0112B5D-D80A-8D77-4B53-4DC7CB4A80D3}"/>
              </a:ext>
            </a:extLst>
          </p:cNvPr>
          <p:cNvSpPr>
            <a:spLocks noGrp="1"/>
          </p:cNvSpPr>
          <p:nvPr>
            <p:ph type="body" sz="quarter" idx="13"/>
          </p:nvPr>
        </p:nvSpPr>
        <p:spPr/>
        <p:txBody>
          <a:bodyPr>
            <a:normAutofit/>
          </a:bodyPr>
          <a:lstStyle/>
          <a:p>
            <a:r>
              <a:rPr lang="ja-JP" altLang="en-US"/>
              <a:t>外国人を含むエリア内居住者への情報インフラとして、多言語による広域ラジオ「</a:t>
            </a:r>
            <a:r>
              <a:rPr lang="en-US" altLang="ja-JP"/>
              <a:t>FM COCOLO</a:t>
            </a:r>
            <a:r>
              <a:rPr lang="ja-JP" altLang="en-US"/>
              <a:t>」</a:t>
            </a:r>
          </a:p>
        </p:txBody>
      </p:sp>
      <p:sp>
        <p:nvSpPr>
          <p:cNvPr id="4" name="タイトル 3">
            <a:extLst>
              <a:ext uri="{FF2B5EF4-FFF2-40B4-BE49-F238E27FC236}">
                <a16:creationId xmlns:a16="http://schemas.microsoft.com/office/drawing/2014/main" id="{DC516D68-6454-F677-6C91-1D482D065DF6}"/>
              </a:ext>
            </a:extLst>
          </p:cNvPr>
          <p:cNvSpPr>
            <a:spLocks noGrp="1"/>
          </p:cNvSpPr>
          <p:nvPr>
            <p:ph type="title"/>
          </p:nvPr>
        </p:nvSpPr>
        <p:spPr/>
        <p:txBody>
          <a:bodyPr>
            <a:normAutofit/>
          </a:bodyPr>
          <a:lstStyle/>
          <a:p>
            <a:r>
              <a:rPr lang="en-US" altLang="ja-JP"/>
              <a:t>FM COCOLO </a:t>
            </a:r>
            <a:r>
              <a:rPr lang="ja-JP" altLang="en-US"/>
              <a:t>について</a:t>
            </a:r>
          </a:p>
        </p:txBody>
      </p:sp>
      <p:sp>
        <p:nvSpPr>
          <p:cNvPr id="3" name="スライド番号プレースホルダー 2">
            <a:extLst>
              <a:ext uri="{FF2B5EF4-FFF2-40B4-BE49-F238E27FC236}">
                <a16:creationId xmlns:a16="http://schemas.microsoft.com/office/drawing/2014/main" id="{0D6BE759-D45C-520F-DE1D-F097B774856D}"/>
              </a:ext>
            </a:extLst>
          </p:cNvPr>
          <p:cNvSpPr>
            <a:spLocks noGrp="1"/>
          </p:cNvSpPr>
          <p:nvPr>
            <p:ph type="sldNum" sz="quarter" idx="12"/>
          </p:nvPr>
        </p:nvSpPr>
        <p:spPr/>
        <p:txBody>
          <a:bodyPr/>
          <a:lstStyle/>
          <a:p>
            <a:pPr>
              <a:defRPr/>
            </a:pPr>
            <a:fld id="{BBEBB348-4560-4560-90E9-086C83569D56}" type="slidenum">
              <a:rPr lang="en-US" altLang="ja-JP" smtClean="0"/>
              <a:pPr>
                <a:defRPr/>
              </a:pPr>
              <a:t>7</a:t>
            </a:fld>
            <a:endParaRPr lang="en-US" altLang="ja-JP"/>
          </a:p>
        </p:txBody>
      </p:sp>
      <p:sp>
        <p:nvSpPr>
          <p:cNvPr id="2" name="コンテンツ プレースホルダー 4">
            <a:extLst>
              <a:ext uri="{FF2B5EF4-FFF2-40B4-BE49-F238E27FC236}">
                <a16:creationId xmlns:a16="http://schemas.microsoft.com/office/drawing/2014/main" id="{45F93291-2E05-0DCF-3EC4-03BE695A8607}"/>
              </a:ext>
            </a:extLst>
          </p:cNvPr>
          <p:cNvSpPr txBox="1">
            <a:spLocks/>
          </p:cNvSpPr>
          <p:nvPr/>
        </p:nvSpPr>
        <p:spPr>
          <a:xfrm>
            <a:off x="838201" y="1048774"/>
            <a:ext cx="10515600" cy="4212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1600" kern="1200">
                <a:solidFill>
                  <a:srgbClr val="0070C0"/>
                </a:solidFill>
                <a:latin typeface="+mn-lt"/>
                <a:ea typeface="+mn-ea"/>
                <a:cs typeface="+mn-cs"/>
              </a:defRPr>
            </a:lvl1pPr>
            <a:lvl2pPr marL="457212"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2pPr>
            <a:lvl3pPr marL="914423"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3pPr>
            <a:lvl4pPr marL="1371634"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4pPr>
            <a:lvl5pPr marL="1828846"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kumimoji="1" lang="ja-JP" altLang="en-US"/>
          </a:p>
        </p:txBody>
      </p:sp>
      <p:pic>
        <p:nvPicPr>
          <p:cNvPr id="7" name="図 6">
            <a:extLst>
              <a:ext uri="{FF2B5EF4-FFF2-40B4-BE49-F238E27FC236}">
                <a16:creationId xmlns:a16="http://schemas.microsoft.com/office/drawing/2014/main" id="{5B5E363A-205E-DD76-8872-2E55F06FEF2F}"/>
              </a:ext>
            </a:extLst>
          </p:cNvPr>
          <p:cNvPicPr>
            <a:picLocks noChangeAspect="1"/>
          </p:cNvPicPr>
          <p:nvPr/>
        </p:nvPicPr>
        <p:blipFill>
          <a:blip r:embed="rId2"/>
          <a:stretch>
            <a:fillRect/>
          </a:stretch>
        </p:blipFill>
        <p:spPr>
          <a:xfrm>
            <a:off x="3024750" y="2363255"/>
            <a:ext cx="6932049" cy="3363441"/>
          </a:xfrm>
          <a:prstGeom prst="rect">
            <a:avLst/>
          </a:prstGeom>
          <a:effectLst>
            <a:outerShdw blurRad="50800" dist="38100" dir="2700000" algn="tl" rotWithShape="0">
              <a:prstClr val="black">
                <a:alpha val="40000"/>
              </a:prstClr>
            </a:outerShdw>
          </a:effectLst>
        </p:spPr>
      </p:pic>
      <p:sp>
        <p:nvSpPr>
          <p:cNvPr id="17" name="吹き出し: 線 (枠なし) 16">
            <a:extLst>
              <a:ext uri="{FF2B5EF4-FFF2-40B4-BE49-F238E27FC236}">
                <a16:creationId xmlns:a16="http://schemas.microsoft.com/office/drawing/2014/main" id="{C0B5044B-BAFF-C3ED-1E61-5D350E68E2D9}"/>
              </a:ext>
            </a:extLst>
          </p:cNvPr>
          <p:cNvSpPr/>
          <p:nvPr/>
        </p:nvSpPr>
        <p:spPr>
          <a:xfrm>
            <a:off x="1238715" y="1395724"/>
            <a:ext cx="4356100" cy="1008000"/>
          </a:xfrm>
          <a:prstGeom prst="callout1">
            <a:avLst>
              <a:gd name="adj1" fmla="val 114352"/>
              <a:gd name="adj2" fmla="val 57834"/>
              <a:gd name="adj3" fmla="val 99251"/>
              <a:gd name="adj4" fmla="val 44892"/>
            </a:avLst>
          </a:prstGeom>
          <a:solidFill>
            <a:schemeClr val="bg1"/>
          </a:solidFill>
          <a:ln>
            <a:solidFill>
              <a:schemeClr val="tx1">
                <a:lumMod val="75000"/>
                <a:lumOff val="25000"/>
              </a:schemeClr>
            </a:solidFill>
            <a:headEnd type="ova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914423">
              <a:defRPr/>
            </a:pPr>
            <a:r>
              <a:rPr kumimoji="1" lang="en-US" altLang="ja-JP" sz="1400" b="1" kern="0">
                <a:solidFill>
                  <a:srgbClr val="7F6000"/>
                </a:solidFill>
                <a:latin typeface="BIZ UDPゴシック"/>
                <a:ea typeface="BIZ UDPゴシック"/>
              </a:rPr>
              <a:t>1995</a:t>
            </a:r>
            <a:r>
              <a:rPr kumimoji="1" lang="ja-JP" altLang="en-US" sz="1400" b="1" kern="0">
                <a:solidFill>
                  <a:srgbClr val="7F6000"/>
                </a:solidFill>
                <a:latin typeface="BIZ UDPゴシック"/>
                <a:ea typeface="BIZ UDPゴシック"/>
              </a:rPr>
              <a:t>年  </a:t>
            </a:r>
            <a:r>
              <a:rPr lang="en-US" altLang="ja-JP" sz="1400" b="1" u="sng">
                <a:solidFill>
                  <a:prstClr val="black">
                    <a:lumMod val="75000"/>
                    <a:lumOff val="25000"/>
                  </a:prstClr>
                </a:solidFill>
                <a:latin typeface="BIZ UDPゴシック" panose="020B0400000000000000" pitchFamily="50" charset="-128"/>
                <a:ea typeface="BIZ UDPゴシック" panose="020B0400000000000000" pitchFamily="50" charset="-128"/>
              </a:rPr>
              <a:t>FM</a:t>
            </a:r>
            <a:r>
              <a:rPr lang="ja-JP" altLang="en-US" sz="1400" b="1" u="sng">
                <a:solidFill>
                  <a:prstClr val="black">
                    <a:lumMod val="75000"/>
                    <a:lumOff val="25000"/>
                  </a:prstClr>
                </a:solidFill>
                <a:latin typeface="BIZ UDPゴシック" panose="020B0400000000000000" pitchFamily="50" charset="-128"/>
                <a:ea typeface="BIZ UDPゴシック" panose="020B0400000000000000" pitchFamily="50" charset="-128"/>
              </a:rPr>
              <a:t> </a:t>
            </a:r>
            <a:r>
              <a:rPr lang="en-US" altLang="ja-JP" sz="1400" b="1" u="sng">
                <a:solidFill>
                  <a:prstClr val="black">
                    <a:lumMod val="75000"/>
                    <a:lumOff val="25000"/>
                  </a:prstClr>
                </a:solidFill>
                <a:latin typeface="BIZ UDPゴシック" panose="020B0400000000000000" pitchFamily="50" charset="-128"/>
                <a:ea typeface="BIZ UDPゴシック" panose="020B0400000000000000" pitchFamily="50" charset="-128"/>
              </a:rPr>
              <a:t>COCOLO</a:t>
            </a:r>
            <a:r>
              <a:rPr lang="ja-JP" altLang="en-US" sz="1400" b="1" u="sng">
                <a:solidFill>
                  <a:prstClr val="black">
                    <a:lumMod val="75000"/>
                    <a:lumOff val="25000"/>
                  </a:prstClr>
                </a:solidFill>
                <a:latin typeface="BIZ UDPゴシック" panose="020B0400000000000000" pitchFamily="50" charset="-128"/>
                <a:ea typeface="BIZ UDPゴシック" panose="020B0400000000000000" pitchFamily="50" charset="-128"/>
              </a:rPr>
              <a:t>　放送開始</a:t>
            </a:r>
            <a:endParaRPr lang="en-US" altLang="ja-JP" sz="1400" b="1" u="sng">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endParaRPr lang="en-US" altLang="ja-JP" sz="2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1000">
                <a:solidFill>
                  <a:srgbClr val="0070C0"/>
                </a:solidFill>
                <a:latin typeface="BIZ UDPゴシック" panose="020B0400000000000000" pitchFamily="50" charset="-128"/>
                <a:ea typeface="BIZ UDPゴシック" panose="020B0400000000000000" pitchFamily="50" charset="-128"/>
              </a:rPr>
              <a:t>Co</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mmunication,</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 </a:t>
            </a:r>
            <a:r>
              <a:rPr lang="en-US" altLang="ja-JP" sz="1000">
                <a:solidFill>
                  <a:srgbClr val="0070C0"/>
                </a:solidFill>
                <a:latin typeface="BIZ UDPゴシック" panose="020B0400000000000000" pitchFamily="50" charset="-128"/>
                <a:ea typeface="BIZ UDPゴシック" panose="020B0400000000000000" pitchFamily="50" charset="-128"/>
              </a:rPr>
              <a:t>Co</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operation</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 </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and</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 </a:t>
            </a:r>
            <a:r>
              <a:rPr lang="en-US" altLang="ja-JP" sz="1000">
                <a:solidFill>
                  <a:srgbClr val="0070C0"/>
                </a:solidFill>
                <a:latin typeface="BIZ UDPゴシック" panose="020B0400000000000000" pitchFamily="50" charset="-128"/>
                <a:ea typeface="BIZ UDPゴシック" panose="020B0400000000000000" pitchFamily="50" charset="-128"/>
              </a:rPr>
              <a:t>Lo</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ve</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“の意味を込めて、</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多様な文化と言語を持つ関西エリア</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2,000</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万人に向けたラジオ局</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阪神・淡路大震災の経験から、外国人を含めた情報インフラとして開局</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sp>
        <p:nvSpPr>
          <p:cNvPr id="18" name="吹き出し: 線 (枠なし) 17">
            <a:extLst>
              <a:ext uri="{FF2B5EF4-FFF2-40B4-BE49-F238E27FC236}">
                <a16:creationId xmlns:a16="http://schemas.microsoft.com/office/drawing/2014/main" id="{94BE116E-55F1-589F-417C-A9CEBA9DB08A}"/>
              </a:ext>
            </a:extLst>
          </p:cNvPr>
          <p:cNvSpPr/>
          <p:nvPr/>
        </p:nvSpPr>
        <p:spPr>
          <a:xfrm>
            <a:off x="6380028" y="1263319"/>
            <a:ext cx="4765743" cy="2196000"/>
          </a:xfrm>
          <a:prstGeom prst="callout1">
            <a:avLst>
              <a:gd name="adj1" fmla="val 70374"/>
              <a:gd name="adj2" fmla="val -15857"/>
              <a:gd name="adj3" fmla="val 53593"/>
              <a:gd name="adj4" fmla="val 250"/>
            </a:avLst>
          </a:prstGeom>
          <a:solidFill>
            <a:schemeClr val="bg1"/>
          </a:solidFill>
          <a:ln>
            <a:solidFill>
              <a:schemeClr val="tx1">
                <a:lumMod val="75000"/>
                <a:lumOff val="25000"/>
              </a:schemeClr>
            </a:solidFill>
            <a:headEnd type="ova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457212">
              <a:defRPr/>
            </a:pPr>
            <a:r>
              <a:rPr lang="en-US" altLang="ja-JP" sz="1400" b="1">
                <a:solidFill>
                  <a:srgbClr val="7F6000"/>
                </a:solidFill>
                <a:latin typeface="BIZ UDPゴシック" panose="020B0400000000000000" pitchFamily="50" charset="-128"/>
                <a:ea typeface="BIZ UDPゴシック" panose="020B0400000000000000" pitchFamily="50" charset="-128"/>
              </a:rPr>
              <a:t>2010</a:t>
            </a:r>
            <a:r>
              <a:rPr lang="ja-JP" altLang="en-US" sz="1400" b="1">
                <a:solidFill>
                  <a:srgbClr val="FFC000">
                    <a:lumMod val="50000"/>
                  </a:srgbClr>
                </a:solidFill>
                <a:latin typeface="BIZ UDPゴシック" panose="020B0400000000000000" pitchFamily="50" charset="-128"/>
                <a:ea typeface="BIZ UDPゴシック" panose="020B0400000000000000" pitchFamily="50" charset="-128"/>
              </a:rPr>
              <a:t>年</a:t>
            </a:r>
            <a:r>
              <a:rPr lang="ja-JP" altLang="en-US" sz="1400" b="1">
                <a:solidFill>
                  <a:prstClr val="black"/>
                </a:solidFill>
                <a:latin typeface="BIZ UDPゴシック"/>
                <a:ea typeface="BIZ UDPゴシック"/>
              </a:rPr>
              <a:t>  </a:t>
            </a:r>
            <a:r>
              <a:rPr lang="ja-JP" altLang="en-US" sz="1400" b="1" u="sng">
                <a:solidFill>
                  <a:prstClr val="black">
                    <a:lumMod val="75000"/>
                    <a:lumOff val="25000"/>
                  </a:prstClr>
                </a:solidFill>
                <a:latin typeface="BIZ UDPゴシック" panose="020B0400000000000000" pitchFamily="50" charset="-128"/>
                <a:ea typeface="BIZ UDPゴシック" panose="020B0400000000000000" pitchFamily="50" charset="-128"/>
              </a:rPr>
              <a:t>新たなコンセプト “</a:t>
            </a:r>
            <a:r>
              <a:rPr lang="en-US" altLang="ja-JP" sz="1400" b="1" u="sng">
                <a:solidFill>
                  <a:schemeClr val="accent1"/>
                </a:solidFill>
                <a:latin typeface="BIZ UDPゴシック" panose="020B0400000000000000" pitchFamily="50" charset="-128"/>
                <a:ea typeface="BIZ UDPゴシック" panose="020B0400000000000000" pitchFamily="50" charset="-128"/>
              </a:rPr>
              <a:t>WHOLE EARTH</a:t>
            </a:r>
            <a:r>
              <a:rPr lang="ja-JP" altLang="en-US" sz="1400" b="1" u="sng">
                <a:solidFill>
                  <a:prstClr val="black">
                    <a:lumMod val="75000"/>
                    <a:lumOff val="25000"/>
                  </a:prstClr>
                </a:solidFill>
                <a:latin typeface="BIZ UDPゴシック" panose="020B0400000000000000" pitchFamily="50" charset="-128"/>
                <a:ea typeface="BIZ UDPゴシック" panose="020B0400000000000000" pitchFamily="50" charset="-128"/>
              </a:rPr>
              <a:t>”を掲げる</a:t>
            </a:r>
            <a:endParaRPr lang="en-US" altLang="ja-JP" sz="1400" b="1" u="sng">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endParaRPr lang="en-US" altLang="ja-JP" sz="2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言葉の出典は、カタログ誌</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『WHOLE EARTH CATALOG』</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1960</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年・米国）</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「真に役に立つ道具であること」、「自立した教育（生活）に関係するもの」、</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「ハイクオリティーもしくはローコスト」、「通信販売で簡単に手に入る」の</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4</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つの</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要素を満たすモノ・コトを掲載した、実用品と生活情報の宝庫であった雑誌より。</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endParaRPr lang="en-US" altLang="ja-JP" sz="2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心豊かな生活を維持するためのエッセンシャルな情報をキュレーションした</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カタログのようなラジオでありたいという目標と、 身の回りと地球規模の</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物事を一体で考えようというグローカルなメッセージを込めて、</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WHOLE EARTH STATION</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”としてリスタート。</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sp>
        <p:nvSpPr>
          <p:cNvPr id="19" name="吹き出し: 線 (枠なし) 18">
            <a:extLst>
              <a:ext uri="{FF2B5EF4-FFF2-40B4-BE49-F238E27FC236}">
                <a16:creationId xmlns:a16="http://schemas.microsoft.com/office/drawing/2014/main" id="{6A97C372-1F08-B43E-C6F2-40D4E07E31BD}"/>
              </a:ext>
            </a:extLst>
          </p:cNvPr>
          <p:cNvSpPr/>
          <p:nvPr/>
        </p:nvSpPr>
        <p:spPr>
          <a:xfrm>
            <a:off x="902926" y="2869343"/>
            <a:ext cx="4502518" cy="1008000"/>
          </a:xfrm>
          <a:prstGeom prst="callout1">
            <a:avLst>
              <a:gd name="adj1" fmla="val -219"/>
              <a:gd name="adj2" fmla="val 109338"/>
              <a:gd name="adj3" fmla="val 13420"/>
              <a:gd name="adj4" fmla="val 99611"/>
            </a:avLst>
          </a:prstGeom>
          <a:solidFill>
            <a:schemeClr val="bg1"/>
          </a:solidFill>
          <a:ln>
            <a:solidFill>
              <a:schemeClr val="tx1">
                <a:lumMod val="75000"/>
                <a:lumOff val="25000"/>
              </a:schemeClr>
            </a:solidFill>
            <a:headEnd type="ova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457212">
              <a:defRPr/>
            </a:pPr>
            <a:r>
              <a:rPr lang="en-US" altLang="ja-JP" sz="1400" b="1">
                <a:solidFill>
                  <a:srgbClr val="7F6000"/>
                </a:solidFill>
                <a:latin typeface="BIZ UDPゴシック" panose="020B0400000000000000" pitchFamily="50" charset="-128"/>
                <a:ea typeface="BIZ UDPゴシック" panose="020B0400000000000000" pitchFamily="50" charset="-128"/>
              </a:rPr>
              <a:t>2011</a:t>
            </a:r>
            <a:r>
              <a:rPr lang="ja-JP" altLang="en-US" sz="1400" b="1">
                <a:solidFill>
                  <a:srgbClr val="FFC000">
                    <a:lumMod val="50000"/>
                  </a:srgbClr>
                </a:solidFill>
                <a:latin typeface="BIZ UDPゴシック" panose="020B0400000000000000" pitchFamily="50" charset="-128"/>
                <a:ea typeface="BIZ UDPゴシック" panose="020B0400000000000000" pitchFamily="50" charset="-128"/>
              </a:rPr>
              <a:t>年</a:t>
            </a:r>
            <a:r>
              <a:rPr lang="ja-JP" altLang="en-US" sz="1400" b="1">
                <a:solidFill>
                  <a:prstClr val="black"/>
                </a:solidFill>
                <a:latin typeface="BIZ UDPゴシック"/>
                <a:ea typeface="BIZ UDPゴシック"/>
              </a:rPr>
              <a:t>  </a:t>
            </a:r>
            <a:r>
              <a:rPr lang="ja-JP" altLang="en-US" sz="1400" b="1" u="sng">
                <a:solidFill>
                  <a:prstClr val="black">
                    <a:lumMod val="75000"/>
                    <a:lumOff val="25000"/>
                  </a:prstClr>
                </a:solidFill>
                <a:latin typeface="BIZ UDPゴシック" panose="020B0400000000000000" pitchFamily="50" charset="-128"/>
                <a:ea typeface="BIZ UDPゴシック" panose="020B0400000000000000" pitchFamily="50" charset="-128"/>
              </a:rPr>
              <a:t>株式会社</a:t>
            </a:r>
            <a:r>
              <a:rPr lang="en-US" altLang="ja-JP" sz="1400" b="1" u="sng">
                <a:solidFill>
                  <a:prstClr val="black">
                    <a:lumMod val="75000"/>
                    <a:lumOff val="25000"/>
                  </a:prstClr>
                </a:solidFill>
                <a:latin typeface="BIZ UDPゴシック" panose="020B0400000000000000" pitchFamily="50" charset="-128"/>
                <a:ea typeface="BIZ UDPゴシック" panose="020B0400000000000000" pitchFamily="50" charset="-128"/>
              </a:rPr>
              <a:t>FM802 </a:t>
            </a:r>
            <a:r>
              <a:rPr lang="ja-JP" altLang="en-US" sz="1400" b="1" u="sng">
                <a:solidFill>
                  <a:prstClr val="black">
                    <a:lumMod val="75000"/>
                    <a:lumOff val="25000"/>
                  </a:prstClr>
                </a:solidFill>
                <a:latin typeface="BIZ UDPゴシック" panose="020B0400000000000000" pitchFamily="50" charset="-128"/>
                <a:ea typeface="BIZ UDPゴシック" panose="020B0400000000000000" pitchFamily="50" charset="-128"/>
              </a:rPr>
              <a:t>事業譲渡</a:t>
            </a:r>
            <a:endParaRPr lang="en-US" altLang="ja-JP" sz="1400" b="1" u="sng">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endParaRPr lang="en-US" altLang="ja-JP" sz="2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精神的に成熟しながら新しい物事に敏感な人々を“大人のリスナー”として</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ターゲティングし、“</a:t>
            </a:r>
            <a:r>
              <a:rPr lang="en-US" altLang="ja-JP" sz="1000">
                <a:solidFill>
                  <a:srgbClr val="0085A7"/>
                </a:solidFill>
                <a:latin typeface="BIZ UDPゴシック" panose="020B0400000000000000" pitchFamily="50" charset="-128"/>
                <a:ea typeface="BIZ UDPゴシック" panose="020B0400000000000000" pitchFamily="50" charset="-128"/>
              </a:rPr>
              <a:t>WHOLE EARTH</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”を現代に置き換えて発信。</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いま世界が達成すべき指針「</a:t>
            </a:r>
            <a:r>
              <a:rPr lang="en-US" altLang="ja-JP" sz="1000">
                <a:solidFill>
                  <a:srgbClr val="0085A7"/>
                </a:solidFill>
                <a:latin typeface="BIZ UDPゴシック" panose="020B0400000000000000" pitchFamily="50" charset="-128"/>
                <a:ea typeface="BIZ UDPゴシック" panose="020B0400000000000000" pitchFamily="50" charset="-128"/>
              </a:rPr>
              <a:t>SDGs</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」にも共通するものとなっています。</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B0C668E5-6970-53DB-FC16-3485B54FE4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1056" y="3071135"/>
            <a:ext cx="686091" cy="776367"/>
          </a:xfrm>
          <a:prstGeom prst="rect">
            <a:avLst/>
          </a:prstGeom>
        </p:spPr>
      </p:pic>
      <p:pic>
        <p:nvPicPr>
          <p:cNvPr id="8" name="Picture 2" descr="君は伝説のカタログ「Whole Earth Catalogue」を知っているか ...">
            <a:extLst>
              <a:ext uri="{FF2B5EF4-FFF2-40B4-BE49-F238E27FC236}">
                <a16:creationId xmlns:a16="http://schemas.microsoft.com/office/drawing/2014/main" id="{F90748F0-752C-C093-102F-497669F79B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93073" y="3302000"/>
            <a:ext cx="1122725" cy="1539973"/>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4E1AC3A4-5E26-A959-B18C-7A91E5EED527}"/>
              </a:ext>
            </a:extLst>
          </p:cNvPr>
          <p:cNvSpPr txBox="1"/>
          <p:nvPr/>
        </p:nvSpPr>
        <p:spPr>
          <a:xfrm>
            <a:off x="9459084" y="4861757"/>
            <a:ext cx="1790700" cy="430246"/>
          </a:xfrm>
          <a:prstGeom prst="rect">
            <a:avLst/>
          </a:prstGeom>
          <a:noFill/>
        </p:spPr>
        <p:txBody>
          <a:bodyPr wrap="square">
            <a:spAutoFit/>
          </a:bodyPr>
          <a:lstStyle/>
          <a:p>
            <a:pPr defTabSz="457190">
              <a:lnSpc>
                <a:spcPct val="150000"/>
              </a:lnSpc>
              <a:defRPr/>
            </a:pPr>
            <a:r>
              <a:rPr lang="ja-JP" altLang="en-US" sz="80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800">
                <a:solidFill>
                  <a:prstClr val="black">
                    <a:lumMod val="75000"/>
                    <a:lumOff val="25000"/>
                  </a:prstClr>
                </a:solidFill>
                <a:latin typeface="BIZ UDPゴシック" panose="020B0400000000000000" pitchFamily="50" charset="-128"/>
                <a:ea typeface="BIZ UDPゴシック" panose="020B0400000000000000" pitchFamily="50" charset="-128"/>
              </a:rPr>
              <a:t>『WHOLE EARTH CATALOG』</a:t>
            </a:r>
          </a:p>
          <a:p>
            <a:pPr defTabSz="457190">
              <a:lnSpc>
                <a:spcPct val="150000"/>
              </a:lnSpc>
              <a:defRPr/>
            </a:pPr>
            <a:r>
              <a:rPr lang="en-US" altLang="ja-JP" sz="800">
                <a:solidFill>
                  <a:prstClr val="black">
                    <a:lumMod val="75000"/>
                    <a:lumOff val="25000"/>
                  </a:prstClr>
                </a:solidFill>
                <a:latin typeface="BIZ UDPゴシック" panose="020B0400000000000000" pitchFamily="50" charset="-128"/>
                <a:ea typeface="BIZ UDPゴシック" panose="020B0400000000000000" pitchFamily="50" charset="-128"/>
              </a:rPr>
              <a:t>  (1968, </a:t>
            </a:r>
            <a:r>
              <a:rPr lang="ja-JP" altLang="en-US" sz="800">
                <a:solidFill>
                  <a:prstClr val="black">
                    <a:lumMod val="75000"/>
                    <a:lumOff val="25000"/>
                  </a:prstClr>
                </a:solidFill>
                <a:latin typeface="BIZ UDPゴシック" panose="020B0400000000000000" pitchFamily="50" charset="-128"/>
                <a:ea typeface="BIZ UDPゴシック" panose="020B0400000000000000" pitchFamily="50" charset="-128"/>
              </a:rPr>
              <a:t>スチュアート・ブランド編）</a:t>
            </a:r>
            <a:endParaRPr lang="en-US" altLang="ja-JP" sz="80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5CFA899C-563D-2AED-7CF3-A37BD007BD8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094321" y="5351798"/>
            <a:ext cx="1668578" cy="540000"/>
          </a:xfrm>
          <a:prstGeom prst="rect">
            <a:avLst/>
          </a:prstGeom>
        </p:spPr>
      </p:pic>
    </p:spTree>
    <p:extLst>
      <p:ext uri="{BB962C8B-B14F-4D97-AF65-F5344CB8AC3E}">
        <p14:creationId xmlns:p14="http://schemas.microsoft.com/office/powerpoint/2010/main" val="334773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23C35-D415-ECB2-2DC2-3CC17012542A}"/>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D0C46C3-A34A-9B19-1238-F7ECA9C2AE27}"/>
              </a:ext>
            </a:extLst>
          </p:cNvPr>
          <p:cNvSpPr>
            <a:spLocks noGrp="1"/>
          </p:cNvSpPr>
          <p:nvPr>
            <p:ph type="body" sz="quarter" idx="13"/>
          </p:nvPr>
        </p:nvSpPr>
        <p:spPr>
          <a:xfrm>
            <a:off x="838200" y="1109843"/>
            <a:ext cx="10515600" cy="345810"/>
          </a:xfrm>
        </p:spPr>
        <p:txBody>
          <a:bodyPr>
            <a:normAutofit/>
          </a:bodyPr>
          <a:lstStyle/>
          <a:p>
            <a:r>
              <a:rPr lang="ja-JP" altLang="en-US"/>
              <a:t>関西圏唯一の「広域</a:t>
            </a:r>
            <a:r>
              <a:rPr lang="en-US" altLang="ja-JP"/>
              <a:t>FM</a:t>
            </a:r>
            <a:r>
              <a:rPr lang="ja-JP" altLang="en-US"/>
              <a:t>放送 放送局として」関西の広範囲をカバー</a:t>
            </a:r>
          </a:p>
        </p:txBody>
      </p:sp>
      <p:sp>
        <p:nvSpPr>
          <p:cNvPr id="2" name="タイトル 1">
            <a:extLst>
              <a:ext uri="{FF2B5EF4-FFF2-40B4-BE49-F238E27FC236}">
                <a16:creationId xmlns:a16="http://schemas.microsoft.com/office/drawing/2014/main" id="{70F72A8D-82E0-4CC7-9534-89B66CC87404}"/>
              </a:ext>
            </a:extLst>
          </p:cNvPr>
          <p:cNvSpPr>
            <a:spLocks noGrp="1"/>
          </p:cNvSpPr>
          <p:nvPr>
            <p:ph type="title"/>
          </p:nvPr>
        </p:nvSpPr>
        <p:spPr/>
        <p:txBody>
          <a:bodyPr>
            <a:normAutofit/>
          </a:bodyPr>
          <a:lstStyle/>
          <a:p>
            <a:r>
              <a:rPr kumimoji="1" lang="en-US" altLang="ja-JP"/>
              <a:t>FM COCOLO </a:t>
            </a:r>
            <a:r>
              <a:rPr kumimoji="1" lang="ja-JP" altLang="en-US"/>
              <a:t>について</a:t>
            </a:r>
          </a:p>
        </p:txBody>
      </p:sp>
      <p:sp>
        <p:nvSpPr>
          <p:cNvPr id="4" name="スライド番号プレースホルダー 3">
            <a:extLst>
              <a:ext uri="{FF2B5EF4-FFF2-40B4-BE49-F238E27FC236}">
                <a16:creationId xmlns:a16="http://schemas.microsoft.com/office/drawing/2014/main" id="{6BABB2DF-614F-B9B5-A346-CDE5148D0F75}"/>
              </a:ext>
            </a:extLst>
          </p:cNvPr>
          <p:cNvSpPr>
            <a:spLocks noGrp="1"/>
          </p:cNvSpPr>
          <p:nvPr>
            <p:ph type="sldNum" sz="quarter" idx="12"/>
          </p:nvPr>
        </p:nvSpPr>
        <p:spPr/>
        <p:txBody>
          <a:bodyPr/>
          <a:lstStyle/>
          <a:p>
            <a:pPr>
              <a:defRPr/>
            </a:pPr>
            <a:fld id="{A235EF90-4A2E-483D-8024-7EAC4E40F8E4}" type="slidenum">
              <a:rPr lang="en-US" altLang="ja-JP" smtClean="0"/>
              <a:pPr>
                <a:defRPr/>
              </a:pPr>
              <a:t>8</a:t>
            </a:fld>
            <a:endParaRPr lang="en-US" altLang="ja-JP"/>
          </a:p>
        </p:txBody>
      </p:sp>
      <p:sp>
        <p:nvSpPr>
          <p:cNvPr id="87" name="テキスト ボックス 86">
            <a:extLst>
              <a:ext uri="{FF2B5EF4-FFF2-40B4-BE49-F238E27FC236}">
                <a16:creationId xmlns:a16="http://schemas.microsoft.com/office/drawing/2014/main" id="{78312A61-6811-7C42-E2FD-9D9FA46A55E9}"/>
              </a:ext>
            </a:extLst>
          </p:cNvPr>
          <p:cNvSpPr txBox="1"/>
          <p:nvPr/>
        </p:nvSpPr>
        <p:spPr>
          <a:xfrm>
            <a:off x="1315953" y="2947395"/>
            <a:ext cx="893193" cy="276999"/>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none" rtlCol="0" anchor="ctr">
            <a:spAutoFit/>
          </a:bodyPr>
          <a:lstStyle/>
          <a:p>
            <a:pPr algn="ctr"/>
            <a:r>
              <a:rPr kumimoji="1" lang="ja-JP" altLang="en-US" sz="1200" dirty="0">
                <a:solidFill>
                  <a:schemeClr val="bg1"/>
                </a:solidFill>
              </a:rPr>
              <a:t>聴取エリア</a:t>
            </a:r>
          </a:p>
        </p:txBody>
      </p:sp>
      <p:graphicFrame>
        <p:nvGraphicFramePr>
          <p:cNvPr id="102" name="グラフ 101">
            <a:extLst>
              <a:ext uri="{FF2B5EF4-FFF2-40B4-BE49-F238E27FC236}">
                <a16:creationId xmlns:a16="http://schemas.microsoft.com/office/drawing/2014/main" id="{5DF7B995-2B6C-48B4-0149-AFDC79E1811E}"/>
              </a:ext>
            </a:extLst>
          </p:cNvPr>
          <p:cNvGraphicFramePr/>
          <p:nvPr>
            <p:extLst>
              <p:ext uri="{D42A27DB-BD31-4B8C-83A1-F6EECF244321}">
                <p14:modId xmlns:p14="http://schemas.microsoft.com/office/powerpoint/2010/main" val="3268363685"/>
              </p:ext>
            </p:extLst>
          </p:nvPr>
        </p:nvGraphicFramePr>
        <p:xfrm>
          <a:off x="4631978" y="3813926"/>
          <a:ext cx="3360815" cy="1075336"/>
        </p:xfrm>
        <a:graphic>
          <a:graphicData uri="http://schemas.openxmlformats.org/drawingml/2006/chart">
            <c:chart xmlns:c="http://schemas.openxmlformats.org/drawingml/2006/chart" xmlns:r="http://schemas.openxmlformats.org/officeDocument/2006/relationships" r:id="rId3"/>
          </a:graphicData>
        </a:graphic>
      </p:graphicFrame>
      <p:sp>
        <p:nvSpPr>
          <p:cNvPr id="103" name="テキスト ボックス 102">
            <a:extLst>
              <a:ext uri="{FF2B5EF4-FFF2-40B4-BE49-F238E27FC236}">
                <a16:creationId xmlns:a16="http://schemas.microsoft.com/office/drawing/2014/main" id="{BE3B150B-6BE4-5AF4-84E7-E5D4CA5E17CA}"/>
              </a:ext>
            </a:extLst>
          </p:cNvPr>
          <p:cNvSpPr txBox="1"/>
          <p:nvPr/>
        </p:nvSpPr>
        <p:spPr>
          <a:xfrm>
            <a:off x="4908698" y="2947394"/>
            <a:ext cx="646331" cy="276999"/>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none" rtlCol="0" anchor="ctr">
            <a:spAutoFit/>
          </a:bodyPr>
          <a:lstStyle/>
          <a:p>
            <a:pPr algn="ctr"/>
            <a:r>
              <a:rPr kumimoji="1" lang="ja-JP" altLang="en-US" sz="1200">
                <a:solidFill>
                  <a:schemeClr val="bg1"/>
                </a:solidFill>
              </a:rPr>
              <a:t>到達率</a:t>
            </a:r>
          </a:p>
        </p:txBody>
      </p:sp>
      <p:sp>
        <p:nvSpPr>
          <p:cNvPr id="106" name="テキスト ボックス 105">
            <a:extLst>
              <a:ext uri="{FF2B5EF4-FFF2-40B4-BE49-F238E27FC236}">
                <a16:creationId xmlns:a16="http://schemas.microsoft.com/office/drawing/2014/main" id="{40626FE7-C2A2-0609-D3BA-F496050E8BD0}"/>
              </a:ext>
            </a:extLst>
          </p:cNvPr>
          <p:cNvSpPr txBox="1"/>
          <p:nvPr/>
        </p:nvSpPr>
        <p:spPr>
          <a:xfrm>
            <a:off x="5133216" y="4842846"/>
            <a:ext cx="2358338" cy="215444"/>
          </a:xfrm>
          <a:prstGeom prst="rect">
            <a:avLst/>
          </a:prstGeom>
          <a:noFill/>
        </p:spPr>
        <p:txBody>
          <a:bodyPr wrap="none" rtlCol="0">
            <a:spAutoFit/>
          </a:bodyPr>
          <a:lstStyle/>
          <a:p>
            <a:pPr algn="ctr"/>
            <a:r>
              <a:rPr kumimoji="1" lang="en-US" altLang="ja-JP" sz="800" dirty="0"/>
              <a:t>※</a:t>
            </a:r>
            <a:r>
              <a:rPr kumimoji="1" lang="ja-JP" altLang="en-US" sz="800" dirty="0"/>
              <a:t>エリア内の</a:t>
            </a:r>
            <a:r>
              <a:rPr kumimoji="1" lang="en-US" altLang="ja-JP" sz="800" dirty="0"/>
              <a:t>12</a:t>
            </a:r>
            <a:r>
              <a:rPr kumimoji="1" lang="ja-JP" altLang="en-US" sz="800" dirty="0"/>
              <a:t>～</a:t>
            </a:r>
            <a:r>
              <a:rPr kumimoji="1" lang="en-US" altLang="ja-JP" sz="800" dirty="0"/>
              <a:t>69</a:t>
            </a:r>
            <a:r>
              <a:rPr kumimoji="1" lang="ja-JP" altLang="en-US" sz="800" dirty="0"/>
              <a:t>歳総人口 </a:t>
            </a:r>
            <a:r>
              <a:rPr kumimoji="1" lang="en-US" altLang="ja-JP" sz="800" dirty="0"/>
              <a:t>13,599,711</a:t>
            </a:r>
            <a:r>
              <a:rPr kumimoji="1" lang="ja-JP" altLang="en-US" sz="800" dirty="0"/>
              <a:t>人</a:t>
            </a:r>
            <a:endParaRPr kumimoji="1" lang="en-US" altLang="ja-JP" sz="800" dirty="0"/>
          </a:p>
        </p:txBody>
      </p:sp>
      <p:sp>
        <p:nvSpPr>
          <p:cNvPr id="129" name="テキスト ボックス 128">
            <a:extLst>
              <a:ext uri="{FF2B5EF4-FFF2-40B4-BE49-F238E27FC236}">
                <a16:creationId xmlns:a16="http://schemas.microsoft.com/office/drawing/2014/main" id="{3FAFDC13-77EE-4195-ED30-8BE961609A45}"/>
              </a:ext>
            </a:extLst>
          </p:cNvPr>
          <p:cNvSpPr txBox="1"/>
          <p:nvPr/>
        </p:nvSpPr>
        <p:spPr>
          <a:xfrm>
            <a:off x="6429627" y="1920376"/>
            <a:ext cx="3986989" cy="461665"/>
          </a:xfrm>
          <a:prstGeom prst="rect">
            <a:avLst/>
          </a:prstGeom>
          <a:noFill/>
        </p:spPr>
        <p:txBody>
          <a:bodyPr wrap="none" rtlCol="0">
            <a:spAutoFit/>
          </a:bodyPr>
          <a:lstStyle/>
          <a:p>
            <a:r>
              <a:rPr kumimoji="1" lang="en-US" altLang="ja-JP" sz="1200">
                <a:solidFill>
                  <a:schemeClr val="tx1">
                    <a:lumMod val="75000"/>
                    <a:lumOff val="25000"/>
                  </a:schemeClr>
                </a:solidFill>
              </a:rPr>
              <a:t>FM COCOLO</a:t>
            </a:r>
            <a:r>
              <a:rPr kumimoji="1" lang="ja-JP" altLang="en-US" sz="1200">
                <a:solidFill>
                  <a:schemeClr val="tx1">
                    <a:lumMod val="75000"/>
                    <a:lumOff val="25000"/>
                  </a:schemeClr>
                </a:solidFill>
              </a:rPr>
              <a:t>の広範囲をカバーする聴取エリアのため、</a:t>
            </a:r>
            <a:endParaRPr kumimoji="1" lang="en-US" altLang="ja-JP" sz="1200">
              <a:solidFill>
                <a:schemeClr val="tx1">
                  <a:lumMod val="75000"/>
                  <a:lumOff val="25000"/>
                </a:schemeClr>
              </a:solidFill>
            </a:endParaRPr>
          </a:p>
          <a:p>
            <a:r>
              <a:rPr kumimoji="1" lang="ja-JP" altLang="en-US" sz="1200">
                <a:solidFill>
                  <a:schemeClr val="tx1">
                    <a:lumMod val="75000"/>
                    <a:lumOff val="25000"/>
                  </a:schemeClr>
                </a:solidFill>
              </a:rPr>
              <a:t>関西圏の</a:t>
            </a:r>
            <a:r>
              <a:rPr kumimoji="1" lang="en-US" altLang="ja-JP" sz="1200">
                <a:solidFill>
                  <a:schemeClr val="tx1">
                    <a:lumMod val="75000"/>
                    <a:lumOff val="25000"/>
                  </a:schemeClr>
                </a:solidFill>
              </a:rPr>
              <a:t>FM</a:t>
            </a:r>
            <a:r>
              <a:rPr kumimoji="1" lang="ja-JP" altLang="en-US" sz="1200">
                <a:solidFill>
                  <a:schemeClr val="tx1">
                    <a:lumMod val="75000"/>
                    <a:lumOff val="25000"/>
                  </a:schemeClr>
                </a:solidFill>
              </a:rPr>
              <a:t>放送局として多くのリスナーに到達。</a:t>
            </a:r>
            <a:endParaRPr kumimoji="1" lang="en-US" altLang="ja-JP" sz="1200">
              <a:solidFill>
                <a:schemeClr val="tx1">
                  <a:lumMod val="75000"/>
                  <a:lumOff val="25000"/>
                </a:schemeClr>
              </a:solidFill>
            </a:endParaRPr>
          </a:p>
        </p:txBody>
      </p:sp>
      <p:sp>
        <p:nvSpPr>
          <p:cNvPr id="6" name="四角形: 角を丸くする 5">
            <a:extLst>
              <a:ext uri="{FF2B5EF4-FFF2-40B4-BE49-F238E27FC236}">
                <a16:creationId xmlns:a16="http://schemas.microsoft.com/office/drawing/2014/main" id="{C65E034E-B21B-FD96-4021-F3997007C2AB}"/>
              </a:ext>
            </a:extLst>
          </p:cNvPr>
          <p:cNvSpPr/>
          <p:nvPr/>
        </p:nvSpPr>
        <p:spPr>
          <a:xfrm>
            <a:off x="1777029" y="1707753"/>
            <a:ext cx="4471073" cy="886910"/>
          </a:xfrm>
          <a:prstGeom prst="roundRect">
            <a:avLst/>
          </a:prstGeom>
          <a:solidFill>
            <a:schemeClr val="bg1">
              <a:lumMod val="9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rgbClr val="0070C0"/>
                </a:solidFill>
                <a:latin typeface="BIZ UDPゴシック"/>
                <a:ea typeface="BIZ UDPゴシック"/>
              </a:rPr>
              <a:t>京阪神を中心とする</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関西エリアをカバーしており</a:t>
            </a:r>
            <a:endPar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約</a:t>
            </a:r>
            <a:r>
              <a:rPr kumimoji="1" lang="en-US" altLang="ja-JP"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118</a:t>
            </a:r>
            <a:r>
              <a:rPr kumimoji="1" lang="ja-JP" altLang="en-US"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万人</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のリスナーが聴取</a:t>
            </a:r>
            <a:endPar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0" marR="0" lvl="0" indent="0" algn="l" defTabSz="844104" rtl="0" eaLnBrk="1" fontAlgn="auto" latinLnBrk="0" hangingPunct="1">
              <a:lnSpc>
                <a:spcPct val="100000"/>
              </a:lnSpc>
              <a:spcBef>
                <a:spcPct val="0"/>
              </a:spcBef>
              <a:spcAft>
                <a:spcPts val="0"/>
              </a:spcAft>
              <a:buClrTx/>
              <a:buSzTx/>
              <a:buFontTx/>
              <a:buNone/>
              <a:tabLst/>
              <a:defRPr/>
            </a:pPr>
            <a:endParaRPr kumimoji="0" lang="en-US" altLang="ja-JP" sz="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104" rtl="0" eaLnBrk="1" fontAlgn="auto" latinLnBrk="0" hangingPunct="1">
              <a:lnSpc>
                <a:spcPct val="100000"/>
              </a:lnSpc>
              <a:spcBef>
                <a:spcPct val="0"/>
              </a:spcBef>
              <a:spcAft>
                <a:spcPts val="0"/>
              </a:spcAft>
              <a:buClrTx/>
              <a:buSzTx/>
              <a:buFontTx/>
              <a:buNone/>
              <a:tabLst/>
              <a:defRPr/>
            </a:pP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エリア内の</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69</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歳で</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週間に</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度でも</a:t>
            </a:r>
            <a:r>
              <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FM COCOLO</a:t>
            </a:r>
            <a:r>
              <a:rPr kumimoji="0" lang="ja-JP" altLang="en-US"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を聴いた人</a:t>
            </a:r>
            <a:endParaRPr kumimoji="0" lang="en-US" altLang="ja-JP" sz="9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7" name="グループ化 6">
            <a:extLst>
              <a:ext uri="{FF2B5EF4-FFF2-40B4-BE49-F238E27FC236}">
                <a16:creationId xmlns:a16="http://schemas.microsoft.com/office/drawing/2014/main" id="{AF51F56C-03D1-817A-502F-23383E174008}"/>
              </a:ext>
            </a:extLst>
          </p:cNvPr>
          <p:cNvGrpSpPr/>
          <p:nvPr/>
        </p:nvGrpSpPr>
        <p:grpSpPr>
          <a:xfrm>
            <a:off x="1471841" y="3342999"/>
            <a:ext cx="2945986" cy="1992907"/>
            <a:chOff x="1932917" y="3160116"/>
            <a:chExt cx="2945986" cy="1992907"/>
          </a:xfrm>
        </p:grpSpPr>
        <p:sp>
          <p:nvSpPr>
            <p:cNvPr id="65" name="フリーフォーム: 図形 64">
              <a:extLst>
                <a:ext uri="{FF2B5EF4-FFF2-40B4-BE49-F238E27FC236}">
                  <a16:creationId xmlns:a16="http://schemas.microsoft.com/office/drawing/2014/main" id="{90B02D71-478D-4DD6-ED73-F07C25130200}"/>
                </a:ext>
              </a:extLst>
            </p:cNvPr>
            <p:cNvSpPr/>
            <p:nvPr/>
          </p:nvSpPr>
          <p:spPr>
            <a:xfrm>
              <a:off x="2777003" y="3190404"/>
              <a:ext cx="1018184" cy="967175"/>
            </a:xfrm>
            <a:custGeom>
              <a:avLst/>
              <a:gdLst>
                <a:gd name="connsiteX0" fmla="*/ 552450 w 1104900"/>
                <a:gd name="connsiteY0" fmla="*/ 0 h 1242483"/>
                <a:gd name="connsiteX1" fmla="*/ 0 w 1104900"/>
                <a:gd name="connsiteY1" fmla="*/ 0 h 1242483"/>
                <a:gd name="connsiteX2" fmla="*/ 10584 w 1104900"/>
                <a:gd name="connsiteY2" fmla="*/ 1092200 h 1242483"/>
                <a:gd name="connsiteX3" fmla="*/ 10584 w 1104900"/>
                <a:gd name="connsiteY3" fmla="*/ 1092200 h 1242483"/>
                <a:gd name="connsiteX4" fmla="*/ 395817 w 1104900"/>
                <a:gd name="connsiteY4" fmla="*/ 1092200 h 1242483"/>
                <a:gd name="connsiteX5" fmla="*/ 605367 w 1104900"/>
                <a:gd name="connsiteY5" fmla="*/ 1238250 h 1242483"/>
                <a:gd name="connsiteX6" fmla="*/ 1102784 w 1104900"/>
                <a:gd name="connsiteY6" fmla="*/ 1242483 h 1242483"/>
                <a:gd name="connsiteX7" fmla="*/ 1104900 w 1104900"/>
                <a:gd name="connsiteY7" fmla="*/ 774700 h 1242483"/>
                <a:gd name="connsiteX8" fmla="*/ 1104900 w 1104900"/>
                <a:gd name="connsiteY8" fmla="*/ 774700 h 1242483"/>
                <a:gd name="connsiteX9" fmla="*/ 563034 w 1104900"/>
                <a:gd name="connsiteY9" fmla="*/ 376767 h 1242483"/>
                <a:gd name="connsiteX10" fmla="*/ 556684 w 1104900"/>
                <a:gd name="connsiteY10" fmla="*/ 370417 h 1242483"/>
                <a:gd name="connsiteX11" fmla="*/ 552450 w 1104900"/>
                <a:gd name="connsiteY11" fmla="*/ 0 h 1242483"/>
                <a:gd name="connsiteX0" fmla="*/ 549275 w 1101725"/>
                <a:gd name="connsiteY0" fmla="*/ 0 h 1242483"/>
                <a:gd name="connsiteX1" fmla="*/ 0 w 1101725"/>
                <a:gd name="connsiteY1" fmla="*/ 242888 h 1242483"/>
                <a:gd name="connsiteX2" fmla="*/ 7409 w 1101725"/>
                <a:gd name="connsiteY2" fmla="*/ 1092200 h 1242483"/>
                <a:gd name="connsiteX3" fmla="*/ 7409 w 1101725"/>
                <a:gd name="connsiteY3" fmla="*/ 1092200 h 1242483"/>
                <a:gd name="connsiteX4" fmla="*/ 392642 w 1101725"/>
                <a:gd name="connsiteY4" fmla="*/ 1092200 h 1242483"/>
                <a:gd name="connsiteX5" fmla="*/ 602192 w 1101725"/>
                <a:gd name="connsiteY5" fmla="*/ 1238250 h 1242483"/>
                <a:gd name="connsiteX6" fmla="*/ 1099609 w 1101725"/>
                <a:gd name="connsiteY6" fmla="*/ 1242483 h 1242483"/>
                <a:gd name="connsiteX7" fmla="*/ 1101725 w 1101725"/>
                <a:gd name="connsiteY7" fmla="*/ 774700 h 1242483"/>
                <a:gd name="connsiteX8" fmla="*/ 1101725 w 1101725"/>
                <a:gd name="connsiteY8" fmla="*/ 774700 h 1242483"/>
                <a:gd name="connsiteX9" fmla="*/ 559859 w 1101725"/>
                <a:gd name="connsiteY9" fmla="*/ 376767 h 1242483"/>
                <a:gd name="connsiteX10" fmla="*/ 553509 w 1101725"/>
                <a:gd name="connsiteY10" fmla="*/ 370417 h 1242483"/>
                <a:gd name="connsiteX11" fmla="*/ 549275 w 1101725"/>
                <a:gd name="connsiteY11" fmla="*/ 0 h 1242483"/>
                <a:gd name="connsiteX0" fmla="*/ 550863 w 1101725"/>
                <a:gd name="connsiteY0" fmla="*/ 0 h 1013883"/>
                <a:gd name="connsiteX1" fmla="*/ 0 w 1101725"/>
                <a:gd name="connsiteY1" fmla="*/ 14288 h 1013883"/>
                <a:gd name="connsiteX2" fmla="*/ 7409 w 1101725"/>
                <a:gd name="connsiteY2" fmla="*/ 863600 h 1013883"/>
                <a:gd name="connsiteX3" fmla="*/ 7409 w 1101725"/>
                <a:gd name="connsiteY3" fmla="*/ 863600 h 1013883"/>
                <a:gd name="connsiteX4" fmla="*/ 392642 w 1101725"/>
                <a:gd name="connsiteY4" fmla="*/ 863600 h 1013883"/>
                <a:gd name="connsiteX5" fmla="*/ 602192 w 1101725"/>
                <a:gd name="connsiteY5" fmla="*/ 1009650 h 1013883"/>
                <a:gd name="connsiteX6" fmla="*/ 1099609 w 1101725"/>
                <a:gd name="connsiteY6" fmla="*/ 1013883 h 1013883"/>
                <a:gd name="connsiteX7" fmla="*/ 1101725 w 1101725"/>
                <a:gd name="connsiteY7" fmla="*/ 546100 h 1013883"/>
                <a:gd name="connsiteX8" fmla="*/ 1101725 w 1101725"/>
                <a:gd name="connsiteY8" fmla="*/ 546100 h 1013883"/>
                <a:gd name="connsiteX9" fmla="*/ 559859 w 1101725"/>
                <a:gd name="connsiteY9" fmla="*/ 148167 h 1013883"/>
                <a:gd name="connsiteX10" fmla="*/ 553509 w 1101725"/>
                <a:gd name="connsiteY10" fmla="*/ 141817 h 1013883"/>
                <a:gd name="connsiteX11" fmla="*/ 550863 w 1101725"/>
                <a:gd name="connsiteY11" fmla="*/ 0 h 101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1725" h="1013883">
                  <a:moveTo>
                    <a:pt x="550863" y="0"/>
                  </a:moveTo>
                  <a:lnTo>
                    <a:pt x="0" y="14288"/>
                  </a:lnTo>
                  <a:cubicBezTo>
                    <a:pt x="2470" y="297392"/>
                    <a:pt x="4939" y="580496"/>
                    <a:pt x="7409" y="863600"/>
                  </a:cubicBezTo>
                  <a:lnTo>
                    <a:pt x="7409" y="863600"/>
                  </a:lnTo>
                  <a:lnTo>
                    <a:pt x="392642" y="863600"/>
                  </a:lnTo>
                  <a:lnTo>
                    <a:pt x="602192" y="1009650"/>
                  </a:lnTo>
                  <a:lnTo>
                    <a:pt x="1099609" y="1013883"/>
                  </a:lnTo>
                  <a:cubicBezTo>
                    <a:pt x="1100314" y="857955"/>
                    <a:pt x="1101020" y="702028"/>
                    <a:pt x="1101725" y="546100"/>
                  </a:cubicBezTo>
                  <a:lnTo>
                    <a:pt x="1101725" y="546100"/>
                  </a:lnTo>
                  <a:lnTo>
                    <a:pt x="559859" y="148167"/>
                  </a:lnTo>
                  <a:lnTo>
                    <a:pt x="553509" y="141817"/>
                  </a:lnTo>
                  <a:cubicBezTo>
                    <a:pt x="552098" y="18345"/>
                    <a:pt x="552274" y="123472"/>
                    <a:pt x="550863"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6F2D0927-390D-1F7D-9203-91056300B9A2}"/>
                </a:ext>
              </a:extLst>
            </p:cNvPr>
            <p:cNvSpPr/>
            <p:nvPr/>
          </p:nvSpPr>
          <p:spPr>
            <a:xfrm>
              <a:off x="3315636" y="3182636"/>
              <a:ext cx="1088897" cy="883381"/>
            </a:xfrm>
            <a:custGeom>
              <a:avLst/>
              <a:gdLst>
                <a:gd name="connsiteX0" fmla="*/ 0 w 1488017"/>
                <a:gd name="connsiteY0" fmla="*/ 10583 h 1155700"/>
                <a:gd name="connsiteX1" fmla="*/ 768350 w 1488017"/>
                <a:gd name="connsiteY1" fmla="*/ 0 h 1155700"/>
                <a:gd name="connsiteX2" fmla="*/ 766234 w 1488017"/>
                <a:gd name="connsiteY2" fmla="*/ 313267 h 1155700"/>
                <a:gd name="connsiteX3" fmla="*/ 1176867 w 1488017"/>
                <a:gd name="connsiteY3" fmla="*/ 309033 h 1155700"/>
                <a:gd name="connsiteX4" fmla="*/ 1183217 w 1488017"/>
                <a:gd name="connsiteY4" fmla="*/ 806450 h 1155700"/>
                <a:gd name="connsiteX5" fmla="*/ 1488017 w 1488017"/>
                <a:gd name="connsiteY5" fmla="*/ 1153583 h 1155700"/>
                <a:gd name="connsiteX6" fmla="*/ 1007534 w 1488017"/>
                <a:gd name="connsiteY6" fmla="*/ 1155700 h 1155700"/>
                <a:gd name="connsiteX7" fmla="*/ 789517 w 1488017"/>
                <a:gd name="connsiteY7" fmla="*/ 819150 h 1155700"/>
                <a:gd name="connsiteX8" fmla="*/ 755650 w 1488017"/>
                <a:gd name="connsiteY8" fmla="*/ 770467 h 1155700"/>
                <a:gd name="connsiteX9" fmla="*/ 554567 w 1488017"/>
                <a:gd name="connsiteY9" fmla="*/ 772583 h 1155700"/>
                <a:gd name="connsiteX10" fmla="*/ 10584 w 1488017"/>
                <a:gd name="connsiteY10" fmla="*/ 368300 h 1155700"/>
                <a:gd name="connsiteX11" fmla="*/ 0 w 1488017"/>
                <a:gd name="connsiteY11" fmla="*/ 10583 h 1155700"/>
                <a:gd name="connsiteX0" fmla="*/ 0 w 1488017"/>
                <a:gd name="connsiteY0" fmla="*/ 10583 h 1155700"/>
                <a:gd name="connsiteX1" fmla="*/ 768350 w 1488017"/>
                <a:gd name="connsiteY1" fmla="*/ 0 h 1155700"/>
                <a:gd name="connsiteX2" fmla="*/ 766234 w 1488017"/>
                <a:gd name="connsiteY2" fmla="*/ 313267 h 1155700"/>
                <a:gd name="connsiteX3" fmla="*/ 1176867 w 1488017"/>
                <a:gd name="connsiteY3" fmla="*/ 309033 h 1155700"/>
                <a:gd name="connsiteX4" fmla="*/ 1183217 w 1488017"/>
                <a:gd name="connsiteY4" fmla="*/ 806450 h 1155700"/>
                <a:gd name="connsiteX5" fmla="*/ 1488017 w 1488017"/>
                <a:gd name="connsiteY5" fmla="*/ 1153583 h 1155700"/>
                <a:gd name="connsiteX6" fmla="*/ 1007534 w 1488017"/>
                <a:gd name="connsiteY6" fmla="*/ 1155700 h 1155700"/>
                <a:gd name="connsiteX7" fmla="*/ 789517 w 1488017"/>
                <a:gd name="connsiteY7" fmla="*/ 819150 h 1155700"/>
                <a:gd name="connsiteX8" fmla="*/ 755650 w 1488017"/>
                <a:gd name="connsiteY8" fmla="*/ 770467 h 1155700"/>
                <a:gd name="connsiteX9" fmla="*/ 554567 w 1488017"/>
                <a:gd name="connsiteY9" fmla="*/ 772583 h 1155700"/>
                <a:gd name="connsiteX10" fmla="*/ 4234 w 1488017"/>
                <a:gd name="connsiteY10" fmla="*/ 368300 h 1155700"/>
                <a:gd name="connsiteX11" fmla="*/ 0 w 1488017"/>
                <a:gd name="connsiteY11" fmla="*/ 10583 h 1155700"/>
                <a:gd name="connsiteX0" fmla="*/ 2373 w 1484040"/>
                <a:gd name="connsiteY0" fmla="*/ 8466 h 1155700"/>
                <a:gd name="connsiteX1" fmla="*/ 764373 w 1484040"/>
                <a:gd name="connsiteY1" fmla="*/ 0 h 1155700"/>
                <a:gd name="connsiteX2" fmla="*/ 762257 w 1484040"/>
                <a:gd name="connsiteY2" fmla="*/ 313267 h 1155700"/>
                <a:gd name="connsiteX3" fmla="*/ 1172890 w 1484040"/>
                <a:gd name="connsiteY3" fmla="*/ 309033 h 1155700"/>
                <a:gd name="connsiteX4" fmla="*/ 1179240 w 1484040"/>
                <a:gd name="connsiteY4" fmla="*/ 806450 h 1155700"/>
                <a:gd name="connsiteX5" fmla="*/ 1484040 w 1484040"/>
                <a:gd name="connsiteY5" fmla="*/ 1153583 h 1155700"/>
                <a:gd name="connsiteX6" fmla="*/ 1003557 w 1484040"/>
                <a:gd name="connsiteY6" fmla="*/ 1155700 h 1155700"/>
                <a:gd name="connsiteX7" fmla="*/ 785540 w 1484040"/>
                <a:gd name="connsiteY7" fmla="*/ 819150 h 1155700"/>
                <a:gd name="connsiteX8" fmla="*/ 751673 w 1484040"/>
                <a:gd name="connsiteY8" fmla="*/ 770467 h 1155700"/>
                <a:gd name="connsiteX9" fmla="*/ 550590 w 1484040"/>
                <a:gd name="connsiteY9" fmla="*/ 772583 h 1155700"/>
                <a:gd name="connsiteX10" fmla="*/ 257 w 1484040"/>
                <a:gd name="connsiteY10" fmla="*/ 368300 h 1155700"/>
                <a:gd name="connsiteX11" fmla="*/ 2373 w 1484040"/>
                <a:gd name="connsiteY11" fmla="*/ 8466 h 1155700"/>
                <a:gd name="connsiteX0" fmla="*/ 0 w 1481667"/>
                <a:gd name="connsiteY0" fmla="*/ 8466 h 1155700"/>
                <a:gd name="connsiteX1" fmla="*/ 762000 w 1481667"/>
                <a:gd name="connsiteY1" fmla="*/ 0 h 1155700"/>
                <a:gd name="connsiteX2" fmla="*/ 759884 w 1481667"/>
                <a:gd name="connsiteY2" fmla="*/ 313267 h 1155700"/>
                <a:gd name="connsiteX3" fmla="*/ 1170517 w 1481667"/>
                <a:gd name="connsiteY3" fmla="*/ 309033 h 1155700"/>
                <a:gd name="connsiteX4" fmla="*/ 1176867 w 1481667"/>
                <a:gd name="connsiteY4" fmla="*/ 806450 h 1155700"/>
                <a:gd name="connsiteX5" fmla="*/ 1481667 w 1481667"/>
                <a:gd name="connsiteY5" fmla="*/ 1153583 h 1155700"/>
                <a:gd name="connsiteX6" fmla="*/ 1001184 w 1481667"/>
                <a:gd name="connsiteY6" fmla="*/ 1155700 h 1155700"/>
                <a:gd name="connsiteX7" fmla="*/ 783167 w 1481667"/>
                <a:gd name="connsiteY7" fmla="*/ 819150 h 1155700"/>
                <a:gd name="connsiteX8" fmla="*/ 749300 w 1481667"/>
                <a:gd name="connsiteY8" fmla="*/ 770467 h 1155700"/>
                <a:gd name="connsiteX9" fmla="*/ 548217 w 1481667"/>
                <a:gd name="connsiteY9" fmla="*/ 772583 h 1155700"/>
                <a:gd name="connsiteX10" fmla="*/ 2117 w 1481667"/>
                <a:gd name="connsiteY10" fmla="*/ 368300 h 1155700"/>
                <a:gd name="connsiteX11" fmla="*/ 0 w 1481667"/>
                <a:gd name="connsiteY11" fmla="*/ 8466 h 1155700"/>
                <a:gd name="connsiteX0" fmla="*/ 0 w 1180042"/>
                <a:gd name="connsiteY0" fmla="*/ 8466 h 1155700"/>
                <a:gd name="connsiteX1" fmla="*/ 762000 w 1180042"/>
                <a:gd name="connsiteY1" fmla="*/ 0 h 1155700"/>
                <a:gd name="connsiteX2" fmla="*/ 759884 w 1180042"/>
                <a:gd name="connsiteY2" fmla="*/ 313267 h 1155700"/>
                <a:gd name="connsiteX3" fmla="*/ 1170517 w 1180042"/>
                <a:gd name="connsiteY3" fmla="*/ 309033 h 1155700"/>
                <a:gd name="connsiteX4" fmla="*/ 1176867 w 1180042"/>
                <a:gd name="connsiteY4" fmla="*/ 806450 h 1155700"/>
                <a:gd name="connsiteX5" fmla="*/ 1180042 w 1180042"/>
                <a:gd name="connsiteY5" fmla="*/ 1144058 h 1155700"/>
                <a:gd name="connsiteX6" fmla="*/ 1001184 w 1180042"/>
                <a:gd name="connsiteY6" fmla="*/ 1155700 h 1155700"/>
                <a:gd name="connsiteX7" fmla="*/ 783167 w 1180042"/>
                <a:gd name="connsiteY7" fmla="*/ 819150 h 1155700"/>
                <a:gd name="connsiteX8" fmla="*/ 749300 w 1180042"/>
                <a:gd name="connsiteY8" fmla="*/ 770467 h 1155700"/>
                <a:gd name="connsiteX9" fmla="*/ 548217 w 1180042"/>
                <a:gd name="connsiteY9" fmla="*/ 772583 h 1155700"/>
                <a:gd name="connsiteX10" fmla="*/ 2117 w 1180042"/>
                <a:gd name="connsiteY10" fmla="*/ 368300 h 1155700"/>
                <a:gd name="connsiteX11" fmla="*/ 0 w 1180042"/>
                <a:gd name="connsiteY11" fmla="*/ 8466 h 1155700"/>
                <a:gd name="connsiteX0" fmla="*/ 0 w 1180042"/>
                <a:gd name="connsiteY0" fmla="*/ 8466 h 1159933"/>
                <a:gd name="connsiteX1" fmla="*/ 762000 w 1180042"/>
                <a:gd name="connsiteY1" fmla="*/ 0 h 1159933"/>
                <a:gd name="connsiteX2" fmla="*/ 759884 w 1180042"/>
                <a:gd name="connsiteY2" fmla="*/ 313267 h 1159933"/>
                <a:gd name="connsiteX3" fmla="*/ 1170517 w 1180042"/>
                <a:gd name="connsiteY3" fmla="*/ 309033 h 1159933"/>
                <a:gd name="connsiteX4" fmla="*/ 1176867 w 1180042"/>
                <a:gd name="connsiteY4" fmla="*/ 806450 h 1159933"/>
                <a:gd name="connsiteX5" fmla="*/ 1180042 w 1180042"/>
                <a:gd name="connsiteY5" fmla="*/ 1159933 h 1159933"/>
                <a:gd name="connsiteX6" fmla="*/ 1001184 w 1180042"/>
                <a:gd name="connsiteY6" fmla="*/ 1155700 h 1159933"/>
                <a:gd name="connsiteX7" fmla="*/ 783167 w 1180042"/>
                <a:gd name="connsiteY7" fmla="*/ 819150 h 1159933"/>
                <a:gd name="connsiteX8" fmla="*/ 749300 w 1180042"/>
                <a:gd name="connsiteY8" fmla="*/ 770467 h 1159933"/>
                <a:gd name="connsiteX9" fmla="*/ 548217 w 1180042"/>
                <a:gd name="connsiteY9" fmla="*/ 772583 h 1159933"/>
                <a:gd name="connsiteX10" fmla="*/ 2117 w 1180042"/>
                <a:gd name="connsiteY10" fmla="*/ 368300 h 1159933"/>
                <a:gd name="connsiteX11" fmla="*/ 0 w 1180042"/>
                <a:gd name="connsiteY11" fmla="*/ 8466 h 1159933"/>
                <a:gd name="connsiteX0" fmla="*/ 0 w 1180042"/>
                <a:gd name="connsiteY0" fmla="*/ 8466 h 1163637"/>
                <a:gd name="connsiteX1" fmla="*/ 762000 w 1180042"/>
                <a:gd name="connsiteY1" fmla="*/ 0 h 1163637"/>
                <a:gd name="connsiteX2" fmla="*/ 759884 w 1180042"/>
                <a:gd name="connsiteY2" fmla="*/ 313267 h 1163637"/>
                <a:gd name="connsiteX3" fmla="*/ 1170517 w 1180042"/>
                <a:gd name="connsiteY3" fmla="*/ 309033 h 1163637"/>
                <a:gd name="connsiteX4" fmla="*/ 1176867 w 1180042"/>
                <a:gd name="connsiteY4" fmla="*/ 806450 h 1163637"/>
                <a:gd name="connsiteX5" fmla="*/ 1180042 w 1180042"/>
                <a:gd name="connsiteY5" fmla="*/ 1159933 h 1163637"/>
                <a:gd name="connsiteX6" fmla="*/ 1001184 w 1180042"/>
                <a:gd name="connsiteY6" fmla="*/ 1163637 h 1163637"/>
                <a:gd name="connsiteX7" fmla="*/ 783167 w 1180042"/>
                <a:gd name="connsiteY7" fmla="*/ 819150 h 1163637"/>
                <a:gd name="connsiteX8" fmla="*/ 749300 w 1180042"/>
                <a:gd name="connsiteY8" fmla="*/ 770467 h 1163637"/>
                <a:gd name="connsiteX9" fmla="*/ 548217 w 1180042"/>
                <a:gd name="connsiteY9" fmla="*/ 772583 h 1163637"/>
                <a:gd name="connsiteX10" fmla="*/ 2117 w 1180042"/>
                <a:gd name="connsiteY10" fmla="*/ 368300 h 1163637"/>
                <a:gd name="connsiteX11" fmla="*/ 0 w 1180042"/>
                <a:gd name="connsiteY11" fmla="*/ 8466 h 1163637"/>
                <a:gd name="connsiteX0" fmla="*/ 0 w 1180042"/>
                <a:gd name="connsiteY0" fmla="*/ 8466 h 1162049"/>
                <a:gd name="connsiteX1" fmla="*/ 762000 w 1180042"/>
                <a:gd name="connsiteY1" fmla="*/ 0 h 1162049"/>
                <a:gd name="connsiteX2" fmla="*/ 759884 w 1180042"/>
                <a:gd name="connsiteY2" fmla="*/ 313267 h 1162049"/>
                <a:gd name="connsiteX3" fmla="*/ 1170517 w 1180042"/>
                <a:gd name="connsiteY3" fmla="*/ 309033 h 1162049"/>
                <a:gd name="connsiteX4" fmla="*/ 1176867 w 1180042"/>
                <a:gd name="connsiteY4" fmla="*/ 806450 h 1162049"/>
                <a:gd name="connsiteX5" fmla="*/ 1180042 w 1180042"/>
                <a:gd name="connsiteY5" fmla="*/ 1159933 h 1162049"/>
                <a:gd name="connsiteX6" fmla="*/ 1004359 w 1180042"/>
                <a:gd name="connsiteY6" fmla="*/ 1162049 h 1162049"/>
                <a:gd name="connsiteX7" fmla="*/ 783167 w 1180042"/>
                <a:gd name="connsiteY7" fmla="*/ 819150 h 1162049"/>
                <a:gd name="connsiteX8" fmla="*/ 749300 w 1180042"/>
                <a:gd name="connsiteY8" fmla="*/ 770467 h 1162049"/>
                <a:gd name="connsiteX9" fmla="*/ 548217 w 1180042"/>
                <a:gd name="connsiteY9" fmla="*/ 772583 h 1162049"/>
                <a:gd name="connsiteX10" fmla="*/ 2117 w 1180042"/>
                <a:gd name="connsiteY10" fmla="*/ 368300 h 1162049"/>
                <a:gd name="connsiteX11" fmla="*/ 0 w 1180042"/>
                <a:gd name="connsiteY11" fmla="*/ 8466 h 1162049"/>
                <a:gd name="connsiteX0" fmla="*/ 0 w 1180042"/>
                <a:gd name="connsiteY0" fmla="*/ 8466 h 1162049"/>
                <a:gd name="connsiteX1" fmla="*/ 762000 w 1180042"/>
                <a:gd name="connsiteY1" fmla="*/ 0 h 1162049"/>
                <a:gd name="connsiteX2" fmla="*/ 759884 w 1180042"/>
                <a:gd name="connsiteY2" fmla="*/ 313267 h 1162049"/>
                <a:gd name="connsiteX3" fmla="*/ 1170517 w 1180042"/>
                <a:gd name="connsiteY3" fmla="*/ 309033 h 1162049"/>
                <a:gd name="connsiteX4" fmla="*/ 1176867 w 1180042"/>
                <a:gd name="connsiteY4" fmla="*/ 806450 h 1162049"/>
                <a:gd name="connsiteX5" fmla="*/ 1180042 w 1180042"/>
                <a:gd name="connsiteY5" fmla="*/ 1159933 h 1162049"/>
                <a:gd name="connsiteX6" fmla="*/ 1004359 w 1180042"/>
                <a:gd name="connsiteY6" fmla="*/ 1162049 h 1162049"/>
                <a:gd name="connsiteX7" fmla="*/ 783167 w 1180042"/>
                <a:gd name="connsiteY7" fmla="*/ 819150 h 1162049"/>
                <a:gd name="connsiteX8" fmla="*/ 749300 w 1180042"/>
                <a:gd name="connsiteY8" fmla="*/ 770467 h 1162049"/>
                <a:gd name="connsiteX9" fmla="*/ 548217 w 1180042"/>
                <a:gd name="connsiteY9" fmla="*/ 772583 h 1162049"/>
                <a:gd name="connsiteX10" fmla="*/ 2117 w 1180042"/>
                <a:gd name="connsiteY10" fmla="*/ 368300 h 1162049"/>
                <a:gd name="connsiteX11" fmla="*/ 0 w 1180042"/>
                <a:gd name="connsiteY11" fmla="*/ 8466 h 1162049"/>
                <a:gd name="connsiteX0" fmla="*/ 0 w 1180042"/>
                <a:gd name="connsiteY0" fmla="*/ 8466 h 1159933"/>
                <a:gd name="connsiteX1" fmla="*/ 762000 w 1180042"/>
                <a:gd name="connsiteY1" fmla="*/ 0 h 1159933"/>
                <a:gd name="connsiteX2" fmla="*/ 759884 w 1180042"/>
                <a:gd name="connsiteY2" fmla="*/ 313267 h 1159933"/>
                <a:gd name="connsiteX3" fmla="*/ 1170517 w 1180042"/>
                <a:gd name="connsiteY3" fmla="*/ 309033 h 1159933"/>
                <a:gd name="connsiteX4" fmla="*/ 1176867 w 1180042"/>
                <a:gd name="connsiteY4" fmla="*/ 806450 h 1159933"/>
                <a:gd name="connsiteX5" fmla="*/ 1180042 w 1180042"/>
                <a:gd name="connsiteY5" fmla="*/ 1159933 h 1159933"/>
                <a:gd name="connsiteX6" fmla="*/ 1005947 w 1180042"/>
                <a:gd name="connsiteY6" fmla="*/ 1158874 h 1159933"/>
                <a:gd name="connsiteX7" fmla="*/ 783167 w 1180042"/>
                <a:gd name="connsiteY7" fmla="*/ 819150 h 1159933"/>
                <a:gd name="connsiteX8" fmla="*/ 749300 w 1180042"/>
                <a:gd name="connsiteY8" fmla="*/ 770467 h 1159933"/>
                <a:gd name="connsiteX9" fmla="*/ 548217 w 1180042"/>
                <a:gd name="connsiteY9" fmla="*/ 772583 h 1159933"/>
                <a:gd name="connsiteX10" fmla="*/ 2117 w 1180042"/>
                <a:gd name="connsiteY10" fmla="*/ 368300 h 1159933"/>
                <a:gd name="connsiteX11" fmla="*/ 0 w 1180042"/>
                <a:gd name="connsiteY11" fmla="*/ 8466 h 1159933"/>
                <a:gd name="connsiteX0" fmla="*/ 0 w 1180042"/>
                <a:gd name="connsiteY0" fmla="*/ 0 h 1151467"/>
                <a:gd name="connsiteX1" fmla="*/ 762000 w 1180042"/>
                <a:gd name="connsiteY1" fmla="*/ 231247 h 1151467"/>
                <a:gd name="connsiteX2" fmla="*/ 759884 w 1180042"/>
                <a:gd name="connsiteY2" fmla="*/ 304801 h 1151467"/>
                <a:gd name="connsiteX3" fmla="*/ 1170517 w 1180042"/>
                <a:gd name="connsiteY3" fmla="*/ 300567 h 1151467"/>
                <a:gd name="connsiteX4" fmla="*/ 1176867 w 1180042"/>
                <a:gd name="connsiteY4" fmla="*/ 797984 h 1151467"/>
                <a:gd name="connsiteX5" fmla="*/ 1180042 w 1180042"/>
                <a:gd name="connsiteY5" fmla="*/ 1151467 h 1151467"/>
                <a:gd name="connsiteX6" fmla="*/ 1005947 w 1180042"/>
                <a:gd name="connsiteY6" fmla="*/ 1150408 h 1151467"/>
                <a:gd name="connsiteX7" fmla="*/ 783167 w 1180042"/>
                <a:gd name="connsiteY7" fmla="*/ 810684 h 1151467"/>
                <a:gd name="connsiteX8" fmla="*/ 749300 w 1180042"/>
                <a:gd name="connsiteY8" fmla="*/ 762001 h 1151467"/>
                <a:gd name="connsiteX9" fmla="*/ 548217 w 1180042"/>
                <a:gd name="connsiteY9" fmla="*/ 764117 h 1151467"/>
                <a:gd name="connsiteX10" fmla="*/ 2117 w 1180042"/>
                <a:gd name="connsiteY10" fmla="*/ 359834 h 1151467"/>
                <a:gd name="connsiteX11" fmla="*/ 0 w 1180042"/>
                <a:gd name="connsiteY11" fmla="*/ 0 h 1151467"/>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75142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83080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79905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8240" h="926042">
                  <a:moveTo>
                    <a:pt x="1373" y="0"/>
                  </a:moveTo>
                  <a:lnTo>
                    <a:pt x="760198" y="5822"/>
                  </a:lnTo>
                  <a:cubicBezTo>
                    <a:pt x="759493" y="110244"/>
                    <a:pt x="758787" y="-25046"/>
                    <a:pt x="758082" y="79376"/>
                  </a:cubicBezTo>
                  <a:lnTo>
                    <a:pt x="1168715" y="79905"/>
                  </a:lnTo>
                  <a:cubicBezTo>
                    <a:pt x="1170832" y="245711"/>
                    <a:pt x="1172948" y="406753"/>
                    <a:pt x="1175065" y="572559"/>
                  </a:cubicBezTo>
                  <a:cubicBezTo>
                    <a:pt x="1176123" y="685095"/>
                    <a:pt x="1177182" y="813506"/>
                    <a:pt x="1178240" y="926042"/>
                  </a:cubicBezTo>
                  <a:lnTo>
                    <a:pt x="1004145" y="924983"/>
                  </a:lnTo>
                  <a:lnTo>
                    <a:pt x="781365" y="585259"/>
                  </a:lnTo>
                  <a:lnTo>
                    <a:pt x="747498" y="536576"/>
                  </a:lnTo>
                  <a:lnTo>
                    <a:pt x="546415" y="538692"/>
                  </a:lnTo>
                  <a:lnTo>
                    <a:pt x="315" y="134409"/>
                  </a:lnTo>
                  <a:cubicBezTo>
                    <a:pt x="-1096" y="15170"/>
                    <a:pt x="2784" y="119239"/>
                    <a:pt x="1373"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A31CF389-0E4B-E189-2B75-3ECCBED7F41D}"/>
                </a:ext>
              </a:extLst>
            </p:cNvPr>
            <p:cNvSpPr/>
            <p:nvPr/>
          </p:nvSpPr>
          <p:spPr>
            <a:xfrm>
              <a:off x="3511543" y="3738365"/>
              <a:ext cx="736497" cy="877828"/>
            </a:xfrm>
            <a:custGeom>
              <a:avLst/>
              <a:gdLst>
                <a:gd name="connsiteX0" fmla="*/ 334963 w 796925"/>
                <a:gd name="connsiteY0" fmla="*/ 19050 h 936625"/>
                <a:gd name="connsiteX1" fmla="*/ 338138 w 796925"/>
                <a:gd name="connsiteY1" fmla="*/ 482600 h 936625"/>
                <a:gd name="connsiteX2" fmla="*/ 331788 w 796925"/>
                <a:gd name="connsiteY2" fmla="*/ 687388 h 936625"/>
                <a:gd name="connsiteX3" fmla="*/ 0 w 796925"/>
                <a:gd name="connsiteY3" fmla="*/ 839788 h 936625"/>
                <a:gd name="connsiteX4" fmla="*/ 4763 w 796925"/>
                <a:gd name="connsiteY4" fmla="*/ 936625 h 936625"/>
                <a:gd name="connsiteX5" fmla="*/ 796925 w 796925"/>
                <a:gd name="connsiteY5" fmla="*/ 935038 h 936625"/>
                <a:gd name="connsiteX6" fmla="*/ 795338 w 796925"/>
                <a:gd name="connsiteY6" fmla="*/ 396875 h 936625"/>
                <a:gd name="connsiteX7" fmla="*/ 539750 w 796925"/>
                <a:gd name="connsiteY7" fmla="*/ 0 h 936625"/>
                <a:gd name="connsiteX8" fmla="*/ 334963 w 796925"/>
                <a:gd name="connsiteY8" fmla="*/ 19050 h 936625"/>
                <a:gd name="connsiteX0" fmla="*/ 334963 w 796925"/>
                <a:gd name="connsiteY0" fmla="*/ 2038 h 919613"/>
                <a:gd name="connsiteX1" fmla="*/ 338138 w 796925"/>
                <a:gd name="connsiteY1" fmla="*/ 465588 h 919613"/>
                <a:gd name="connsiteX2" fmla="*/ 331788 w 796925"/>
                <a:gd name="connsiteY2" fmla="*/ 670376 h 919613"/>
                <a:gd name="connsiteX3" fmla="*/ 0 w 796925"/>
                <a:gd name="connsiteY3" fmla="*/ 822776 h 919613"/>
                <a:gd name="connsiteX4" fmla="*/ 4763 w 796925"/>
                <a:gd name="connsiteY4" fmla="*/ 919613 h 919613"/>
                <a:gd name="connsiteX5" fmla="*/ 796925 w 796925"/>
                <a:gd name="connsiteY5" fmla="*/ 918026 h 919613"/>
                <a:gd name="connsiteX6" fmla="*/ 795338 w 796925"/>
                <a:gd name="connsiteY6" fmla="*/ 379863 h 919613"/>
                <a:gd name="connsiteX7" fmla="*/ 549275 w 796925"/>
                <a:gd name="connsiteY7" fmla="*/ 450 h 919613"/>
                <a:gd name="connsiteX8" fmla="*/ 334963 w 796925"/>
                <a:gd name="connsiteY8" fmla="*/ 2038 h 919613"/>
                <a:gd name="connsiteX0" fmla="*/ 334963 w 796925"/>
                <a:gd name="connsiteY0" fmla="*/ 2038 h 919613"/>
                <a:gd name="connsiteX1" fmla="*/ 338138 w 796925"/>
                <a:gd name="connsiteY1" fmla="*/ 465588 h 919613"/>
                <a:gd name="connsiteX2" fmla="*/ 331788 w 796925"/>
                <a:gd name="connsiteY2" fmla="*/ 670376 h 919613"/>
                <a:gd name="connsiteX3" fmla="*/ 0 w 796925"/>
                <a:gd name="connsiteY3" fmla="*/ 822776 h 919613"/>
                <a:gd name="connsiteX4" fmla="*/ 4763 w 796925"/>
                <a:gd name="connsiteY4" fmla="*/ 919613 h 919613"/>
                <a:gd name="connsiteX5" fmla="*/ 796925 w 796925"/>
                <a:gd name="connsiteY5" fmla="*/ 918026 h 919613"/>
                <a:gd name="connsiteX6" fmla="*/ 795338 w 796925"/>
                <a:gd name="connsiteY6" fmla="*/ 379863 h 919613"/>
                <a:gd name="connsiteX7" fmla="*/ 549275 w 796925"/>
                <a:gd name="connsiteY7" fmla="*/ 450 h 919613"/>
                <a:gd name="connsiteX8" fmla="*/ 334963 w 796925"/>
                <a:gd name="connsiteY8" fmla="*/ 2038 h 919613"/>
                <a:gd name="connsiteX0" fmla="*/ 334963 w 796925"/>
                <a:gd name="connsiteY0" fmla="*/ 2885 h 920460"/>
                <a:gd name="connsiteX1" fmla="*/ 338138 w 796925"/>
                <a:gd name="connsiteY1" fmla="*/ 466435 h 920460"/>
                <a:gd name="connsiteX2" fmla="*/ 331788 w 796925"/>
                <a:gd name="connsiteY2" fmla="*/ 671223 h 920460"/>
                <a:gd name="connsiteX3" fmla="*/ 0 w 796925"/>
                <a:gd name="connsiteY3" fmla="*/ 823623 h 920460"/>
                <a:gd name="connsiteX4" fmla="*/ 4763 w 796925"/>
                <a:gd name="connsiteY4" fmla="*/ 920460 h 920460"/>
                <a:gd name="connsiteX5" fmla="*/ 796925 w 796925"/>
                <a:gd name="connsiteY5" fmla="*/ 918873 h 920460"/>
                <a:gd name="connsiteX6" fmla="*/ 795338 w 796925"/>
                <a:gd name="connsiteY6" fmla="*/ 380710 h 920460"/>
                <a:gd name="connsiteX7" fmla="*/ 549275 w 796925"/>
                <a:gd name="connsiteY7" fmla="*/ 1297 h 920460"/>
                <a:gd name="connsiteX8" fmla="*/ 334963 w 796925"/>
                <a:gd name="connsiteY8" fmla="*/ 2885 h 920460"/>
                <a:gd name="connsiteX0" fmla="*/ 334963 w 796925"/>
                <a:gd name="connsiteY0" fmla="*/ 2500 h 921663"/>
                <a:gd name="connsiteX1" fmla="*/ 338138 w 796925"/>
                <a:gd name="connsiteY1" fmla="*/ 467638 h 921663"/>
                <a:gd name="connsiteX2" fmla="*/ 331788 w 796925"/>
                <a:gd name="connsiteY2" fmla="*/ 672426 h 921663"/>
                <a:gd name="connsiteX3" fmla="*/ 0 w 796925"/>
                <a:gd name="connsiteY3" fmla="*/ 824826 h 921663"/>
                <a:gd name="connsiteX4" fmla="*/ 4763 w 796925"/>
                <a:gd name="connsiteY4" fmla="*/ 921663 h 921663"/>
                <a:gd name="connsiteX5" fmla="*/ 796925 w 796925"/>
                <a:gd name="connsiteY5" fmla="*/ 920076 h 921663"/>
                <a:gd name="connsiteX6" fmla="*/ 795338 w 796925"/>
                <a:gd name="connsiteY6" fmla="*/ 381913 h 921663"/>
                <a:gd name="connsiteX7" fmla="*/ 549275 w 796925"/>
                <a:gd name="connsiteY7" fmla="*/ 2500 h 921663"/>
                <a:gd name="connsiteX8" fmla="*/ 334963 w 796925"/>
                <a:gd name="connsiteY8" fmla="*/ 2500 h 921663"/>
                <a:gd name="connsiteX0" fmla="*/ 334963 w 796925"/>
                <a:gd name="connsiteY0" fmla="*/ 0 h 919163"/>
                <a:gd name="connsiteX1" fmla="*/ 338138 w 796925"/>
                <a:gd name="connsiteY1" fmla="*/ 465138 h 919163"/>
                <a:gd name="connsiteX2" fmla="*/ 331788 w 796925"/>
                <a:gd name="connsiteY2" fmla="*/ 669926 h 919163"/>
                <a:gd name="connsiteX3" fmla="*/ 0 w 796925"/>
                <a:gd name="connsiteY3" fmla="*/ 822326 h 919163"/>
                <a:gd name="connsiteX4" fmla="*/ 4763 w 796925"/>
                <a:gd name="connsiteY4" fmla="*/ 919163 h 919163"/>
                <a:gd name="connsiteX5" fmla="*/ 796925 w 796925"/>
                <a:gd name="connsiteY5" fmla="*/ 917576 h 919163"/>
                <a:gd name="connsiteX6" fmla="*/ 795338 w 796925"/>
                <a:gd name="connsiteY6" fmla="*/ 379413 h 919163"/>
                <a:gd name="connsiteX7" fmla="*/ 549275 w 796925"/>
                <a:gd name="connsiteY7" fmla="*/ 0 h 919163"/>
                <a:gd name="connsiteX8" fmla="*/ 334963 w 796925"/>
                <a:gd name="connsiteY8" fmla="*/ 0 h 919163"/>
                <a:gd name="connsiteX0" fmla="*/ 334963 w 796925"/>
                <a:gd name="connsiteY0" fmla="*/ 4233 h 923396"/>
                <a:gd name="connsiteX1" fmla="*/ 338138 w 796925"/>
                <a:gd name="connsiteY1" fmla="*/ 469371 h 923396"/>
                <a:gd name="connsiteX2" fmla="*/ 331788 w 796925"/>
                <a:gd name="connsiteY2" fmla="*/ 674159 h 923396"/>
                <a:gd name="connsiteX3" fmla="*/ 0 w 796925"/>
                <a:gd name="connsiteY3" fmla="*/ 826559 h 923396"/>
                <a:gd name="connsiteX4" fmla="*/ 4763 w 796925"/>
                <a:gd name="connsiteY4" fmla="*/ 923396 h 923396"/>
                <a:gd name="connsiteX5" fmla="*/ 796925 w 796925"/>
                <a:gd name="connsiteY5" fmla="*/ 921809 h 923396"/>
                <a:gd name="connsiteX6" fmla="*/ 795338 w 796925"/>
                <a:gd name="connsiteY6" fmla="*/ 383646 h 923396"/>
                <a:gd name="connsiteX7" fmla="*/ 515409 w 796925"/>
                <a:gd name="connsiteY7" fmla="*/ 0 h 923396"/>
                <a:gd name="connsiteX8" fmla="*/ 334963 w 796925"/>
                <a:gd name="connsiteY8" fmla="*/ 4233 h 923396"/>
                <a:gd name="connsiteX0" fmla="*/ 334963 w 796925"/>
                <a:gd name="connsiteY0" fmla="*/ 0 h 919163"/>
                <a:gd name="connsiteX1" fmla="*/ 338138 w 796925"/>
                <a:gd name="connsiteY1" fmla="*/ 465138 h 919163"/>
                <a:gd name="connsiteX2" fmla="*/ 331788 w 796925"/>
                <a:gd name="connsiteY2" fmla="*/ 669926 h 919163"/>
                <a:gd name="connsiteX3" fmla="*/ 0 w 796925"/>
                <a:gd name="connsiteY3" fmla="*/ 822326 h 919163"/>
                <a:gd name="connsiteX4" fmla="*/ 4763 w 796925"/>
                <a:gd name="connsiteY4" fmla="*/ 919163 h 919163"/>
                <a:gd name="connsiteX5" fmla="*/ 796925 w 796925"/>
                <a:gd name="connsiteY5" fmla="*/ 917576 h 919163"/>
                <a:gd name="connsiteX6" fmla="*/ 795338 w 796925"/>
                <a:gd name="connsiteY6" fmla="*/ 379413 h 919163"/>
                <a:gd name="connsiteX7" fmla="*/ 524934 w 796925"/>
                <a:gd name="connsiteY7" fmla="*/ 5292 h 919163"/>
                <a:gd name="connsiteX8" fmla="*/ 334963 w 796925"/>
                <a:gd name="connsiteY8" fmla="*/ 0 h 919163"/>
                <a:gd name="connsiteX0" fmla="*/ 334963 w 796925"/>
                <a:gd name="connsiteY0" fmla="*/ 1058 h 920221"/>
                <a:gd name="connsiteX1" fmla="*/ 338138 w 796925"/>
                <a:gd name="connsiteY1" fmla="*/ 466196 h 920221"/>
                <a:gd name="connsiteX2" fmla="*/ 331788 w 796925"/>
                <a:gd name="connsiteY2" fmla="*/ 670984 h 920221"/>
                <a:gd name="connsiteX3" fmla="*/ 0 w 796925"/>
                <a:gd name="connsiteY3" fmla="*/ 823384 h 920221"/>
                <a:gd name="connsiteX4" fmla="*/ 4763 w 796925"/>
                <a:gd name="connsiteY4" fmla="*/ 920221 h 920221"/>
                <a:gd name="connsiteX5" fmla="*/ 796925 w 796925"/>
                <a:gd name="connsiteY5" fmla="*/ 918634 h 920221"/>
                <a:gd name="connsiteX6" fmla="*/ 795338 w 796925"/>
                <a:gd name="connsiteY6" fmla="*/ 380471 h 920221"/>
                <a:gd name="connsiteX7" fmla="*/ 524934 w 796925"/>
                <a:gd name="connsiteY7" fmla="*/ 0 h 920221"/>
                <a:gd name="connsiteX8" fmla="*/ 334963 w 796925"/>
                <a:gd name="connsiteY8" fmla="*/ 1058 h 9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925" h="920221">
                  <a:moveTo>
                    <a:pt x="334963" y="1058"/>
                  </a:moveTo>
                  <a:cubicBezTo>
                    <a:pt x="336021" y="155575"/>
                    <a:pt x="337080" y="311679"/>
                    <a:pt x="338138" y="466196"/>
                  </a:cubicBezTo>
                  <a:lnTo>
                    <a:pt x="331788" y="670984"/>
                  </a:lnTo>
                  <a:lnTo>
                    <a:pt x="0" y="823384"/>
                  </a:lnTo>
                  <a:lnTo>
                    <a:pt x="4763" y="920221"/>
                  </a:lnTo>
                  <a:lnTo>
                    <a:pt x="796925" y="918634"/>
                  </a:lnTo>
                  <a:lnTo>
                    <a:pt x="795338" y="380471"/>
                  </a:lnTo>
                  <a:lnTo>
                    <a:pt x="524934" y="0"/>
                  </a:lnTo>
                  <a:lnTo>
                    <a:pt x="334963" y="1058"/>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図形 55">
              <a:extLst>
                <a:ext uri="{FF2B5EF4-FFF2-40B4-BE49-F238E27FC236}">
                  <a16:creationId xmlns:a16="http://schemas.microsoft.com/office/drawing/2014/main" id="{BACBF81D-1FF8-4A51-12A2-877FF4AE3F62}"/>
                </a:ext>
              </a:extLst>
            </p:cNvPr>
            <p:cNvSpPr/>
            <p:nvPr/>
          </p:nvSpPr>
          <p:spPr>
            <a:xfrm>
              <a:off x="4435830" y="3174180"/>
              <a:ext cx="428836" cy="890447"/>
            </a:xfrm>
            <a:custGeom>
              <a:avLst/>
              <a:gdLst>
                <a:gd name="connsiteX0" fmla="*/ 0 w 619125"/>
                <a:gd name="connsiteY0" fmla="*/ 238125 h 1101725"/>
                <a:gd name="connsiteX1" fmla="*/ 0 w 619125"/>
                <a:gd name="connsiteY1" fmla="*/ 1101725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101725"/>
                <a:gd name="connsiteX1" fmla="*/ 9525 w 619125"/>
                <a:gd name="connsiteY1" fmla="*/ 1101725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104900"/>
                <a:gd name="connsiteX1" fmla="*/ 4762 w 619125"/>
                <a:gd name="connsiteY1" fmla="*/ 1104900 h 1104900"/>
                <a:gd name="connsiteX2" fmla="*/ 346075 w 619125"/>
                <a:gd name="connsiteY2" fmla="*/ 1101725 h 1104900"/>
                <a:gd name="connsiteX3" fmla="*/ 346075 w 619125"/>
                <a:gd name="connsiteY3" fmla="*/ 955675 h 1104900"/>
                <a:gd name="connsiteX4" fmla="*/ 619125 w 619125"/>
                <a:gd name="connsiteY4" fmla="*/ 958850 h 1104900"/>
                <a:gd name="connsiteX5" fmla="*/ 612775 w 619125"/>
                <a:gd name="connsiteY5" fmla="*/ 0 h 1104900"/>
                <a:gd name="connsiteX6" fmla="*/ 374650 w 619125"/>
                <a:gd name="connsiteY6" fmla="*/ 0 h 1104900"/>
                <a:gd name="connsiteX7" fmla="*/ 0 w 619125"/>
                <a:gd name="connsiteY7" fmla="*/ 238125 h 1104900"/>
                <a:gd name="connsiteX0" fmla="*/ 0 w 619125"/>
                <a:gd name="connsiteY0" fmla="*/ 238125 h 1101725"/>
                <a:gd name="connsiteX1" fmla="*/ 4762 w 619125"/>
                <a:gd name="connsiteY1" fmla="*/ 1098550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098550"/>
                <a:gd name="connsiteX1" fmla="*/ 4762 w 619125"/>
                <a:gd name="connsiteY1" fmla="*/ 1098550 h 1098550"/>
                <a:gd name="connsiteX2" fmla="*/ 342900 w 619125"/>
                <a:gd name="connsiteY2" fmla="*/ 1089025 h 1098550"/>
                <a:gd name="connsiteX3" fmla="*/ 346075 w 619125"/>
                <a:gd name="connsiteY3" fmla="*/ 955675 h 1098550"/>
                <a:gd name="connsiteX4" fmla="*/ 619125 w 619125"/>
                <a:gd name="connsiteY4" fmla="*/ 958850 h 1098550"/>
                <a:gd name="connsiteX5" fmla="*/ 612775 w 619125"/>
                <a:gd name="connsiteY5" fmla="*/ 0 h 1098550"/>
                <a:gd name="connsiteX6" fmla="*/ 374650 w 619125"/>
                <a:gd name="connsiteY6" fmla="*/ 0 h 1098550"/>
                <a:gd name="connsiteX7" fmla="*/ 0 w 619125"/>
                <a:gd name="connsiteY7" fmla="*/ 238125 h 1098550"/>
                <a:gd name="connsiteX0" fmla="*/ 0 w 619125"/>
                <a:gd name="connsiteY0" fmla="*/ 238125 h 1089025"/>
                <a:gd name="connsiteX1" fmla="*/ 4762 w 619125"/>
                <a:gd name="connsiteY1" fmla="*/ 108267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374650 w 619125"/>
                <a:gd name="connsiteY6" fmla="*/ 0 h 1089025"/>
                <a:gd name="connsiteX7" fmla="*/ 0 w 619125"/>
                <a:gd name="connsiteY7" fmla="*/ 238125 h 1089025"/>
                <a:gd name="connsiteX0" fmla="*/ 0 w 619125"/>
                <a:gd name="connsiteY0" fmla="*/ 238125 h 1089025"/>
                <a:gd name="connsiteX1" fmla="*/ 4762 w 619125"/>
                <a:gd name="connsiteY1" fmla="*/ 108902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374650 w 619125"/>
                <a:gd name="connsiteY6" fmla="*/ 0 h 1089025"/>
                <a:gd name="connsiteX7" fmla="*/ 0 w 619125"/>
                <a:gd name="connsiteY7" fmla="*/ 238125 h 1089025"/>
                <a:gd name="connsiteX0" fmla="*/ 0 w 619125"/>
                <a:gd name="connsiteY0" fmla="*/ 238125 h 1089025"/>
                <a:gd name="connsiteX1" fmla="*/ 4762 w 619125"/>
                <a:gd name="connsiteY1" fmla="*/ 108902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125412 w 619125"/>
                <a:gd name="connsiteY6" fmla="*/ 155575 h 1089025"/>
                <a:gd name="connsiteX7" fmla="*/ 0 w 619125"/>
                <a:gd name="connsiteY7" fmla="*/ 238125 h 1089025"/>
                <a:gd name="connsiteX0" fmla="*/ 0 w 619125"/>
                <a:gd name="connsiteY0" fmla="*/ 82550 h 933450"/>
                <a:gd name="connsiteX1" fmla="*/ 4762 w 619125"/>
                <a:gd name="connsiteY1" fmla="*/ 933450 h 933450"/>
                <a:gd name="connsiteX2" fmla="*/ 342900 w 619125"/>
                <a:gd name="connsiteY2" fmla="*/ 933450 h 933450"/>
                <a:gd name="connsiteX3" fmla="*/ 346075 w 619125"/>
                <a:gd name="connsiteY3" fmla="*/ 800100 h 933450"/>
                <a:gd name="connsiteX4" fmla="*/ 619125 w 619125"/>
                <a:gd name="connsiteY4" fmla="*/ 803275 h 933450"/>
                <a:gd name="connsiteX5" fmla="*/ 463550 w 619125"/>
                <a:gd name="connsiteY5" fmla="*/ 20638 h 933450"/>
                <a:gd name="connsiteX6" fmla="*/ 125412 w 619125"/>
                <a:gd name="connsiteY6" fmla="*/ 0 h 933450"/>
                <a:gd name="connsiteX7" fmla="*/ 0 w 619125"/>
                <a:gd name="connsiteY7" fmla="*/ 82550 h 933450"/>
                <a:gd name="connsiteX0" fmla="*/ 0 w 464021"/>
                <a:gd name="connsiteY0" fmla="*/ 82550 h 933450"/>
                <a:gd name="connsiteX1" fmla="*/ 4762 w 464021"/>
                <a:gd name="connsiteY1" fmla="*/ 933450 h 933450"/>
                <a:gd name="connsiteX2" fmla="*/ 342900 w 464021"/>
                <a:gd name="connsiteY2" fmla="*/ 933450 h 933450"/>
                <a:gd name="connsiteX3" fmla="*/ 346075 w 464021"/>
                <a:gd name="connsiteY3" fmla="*/ 800100 h 933450"/>
                <a:gd name="connsiteX4" fmla="*/ 461962 w 464021"/>
                <a:gd name="connsiteY4" fmla="*/ 796925 h 933450"/>
                <a:gd name="connsiteX5" fmla="*/ 463550 w 464021"/>
                <a:gd name="connsiteY5" fmla="*/ 20638 h 933450"/>
                <a:gd name="connsiteX6" fmla="*/ 125412 w 464021"/>
                <a:gd name="connsiteY6" fmla="*/ 0 h 933450"/>
                <a:gd name="connsiteX7" fmla="*/ 0 w 464021"/>
                <a:gd name="connsiteY7" fmla="*/ 8255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021" h="933450">
                  <a:moveTo>
                    <a:pt x="0" y="82550"/>
                  </a:moveTo>
                  <a:cubicBezTo>
                    <a:pt x="1587" y="371475"/>
                    <a:pt x="3175" y="644525"/>
                    <a:pt x="4762" y="933450"/>
                  </a:cubicBezTo>
                  <a:lnTo>
                    <a:pt x="342900" y="933450"/>
                  </a:lnTo>
                  <a:cubicBezTo>
                    <a:pt x="343958" y="889000"/>
                    <a:pt x="345017" y="844550"/>
                    <a:pt x="346075" y="800100"/>
                  </a:cubicBezTo>
                  <a:lnTo>
                    <a:pt x="461962" y="796925"/>
                  </a:lnTo>
                  <a:cubicBezTo>
                    <a:pt x="459845" y="477308"/>
                    <a:pt x="465667" y="340255"/>
                    <a:pt x="463550" y="20638"/>
                  </a:cubicBezTo>
                  <a:lnTo>
                    <a:pt x="125412" y="0"/>
                  </a:lnTo>
                  <a:lnTo>
                    <a:pt x="0" y="8255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001C1E01-A306-AD4F-4AD2-12025C0625A2}"/>
                </a:ext>
              </a:extLst>
            </p:cNvPr>
            <p:cNvSpPr/>
            <p:nvPr/>
          </p:nvSpPr>
          <p:spPr>
            <a:xfrm>
              <a:off x="4292050" y="4095019"/>
              <a:ext cx="463611" cy="993289"/>
            </a:xfrm>
            <a:custGeom>
              <a:avLst/>
              <a:gdLst>
                <a:gd name="connsiteX0" fmla="*/ 6350 w 558800"/>
                <a:gd name="connsiteY0" fmla="*/ 9525 h 981075"/>
                <a:gd name="connsiteX1" fmla="*/ 0 w 558800"/>
                <a:gd name="connsiteY1" fmla="*/ 981075 h 981075"/>
                <a:gd name="connsiteX2" fmla="*/ 314325 w 558800"/>
                <a:gd name="connsiteY2" fmla="*/ 977900 h 981075"/>
                <a:gd name="connsiteX3" fmla="*/ 558800 w 558800"/>
                <a:gd name="connsiteY3" fmla="*/ 755650 h 981075"/>
                <a:gd name="connsiteX4" fmla="*/ 549275 w 558800"/>
                <a:gd name="connsiteY4" fmla="*/ 0 h 981075"/>
                <a:gd name="connsiteX5" fmla="*/ 6350 w 558800"/>
                <a:gd name="connsiteY5" fmla="*/ 9525 h 981075"/>
                <a:gd name="connsiteX0" fmla="*/ 6350 w 558800"/>
                <a:gd name="connsiteY0" fmla="*/ 658 h 972208"/>
                <a:gd name="connsiteX1" fmla="*/ 0 w 558800"/>
                <a:gd name="connsiteY1" fmla="*/ 972208 h 972208"/>
                <a:gd name="connsiteX2" fmla="*/ 314325 w 558800"/>
                <a:gd name="connsiteY2" fmla="*/ 969033 h 972208"/>
                <a:gd name="connsiteX3" fmla="*/ 558800 w 558800"/>
                <a:gd name="connsiteY3" fmla="*/ 746783 h 972208"/>
                <a:gd name="connsiteX4" fmla="*/ 555625 w 558800"/>
                <a:gd name="connsiteY4" fmla="*/ 3833 h 972208"/>
                <a:gd name="connsiteX5" fmla="*/ 6350 w 558800"/>
                <a:gd name="connsiteY5" fmla="*/ 658 h 972208"/>
                <a:gd name="connsiteX0" fmla="*/ 6350 w 558800"/>
                <a:gd name="connsiteY0" fmla="*/ 916 h 972466"/>
                <a:gd name="connsiteX1" fmla="*/ 0 w 558800"/>
                <a:gd name="connsiteY1" fmla="*/ 972466 h 972466"/>
                <a:gd name="connsiteX2" fmla="*/ 314325 w 558800"/>
                <a:gd name="connsiteY2" fmla="*/ 969291 h 972466"/>
                <a:gd name="connsiteX3" fmla="*/ 558800 w 558800"/>
                <a:gd name="connsiteY3" fmla="*/ 747041 h 972466"/>
                <a:gd name="connsiteX4" fmla="*/ 498475 w 558800"/>
                <a:gd name="connsiteY4" fmla="*/ 916 h 972466"/>
                <a:gd name="connsiteX5" fmla="*/ 6350 w 558800"/>
                <a:gd name="connsiteY5" fmla="*/ 916 h 972466"/>
                <a:gd name="connsiteX0" fmla="*/ 6350 w 511175"/>
                <a:gd name="connsiteY0" fmla="*/ 916 h 972466"/>
                <a:gd name="connsiteX1" fmla="*/ 0 w 511175"/>
                <a:gd name="connsiteY1" fmla="*/ 972466 h 972466"/>
                <a:gd name="connsiteX2" fmla="*/ 314325 w 511175"/>
                <a:gd name="connsiteY2" fmla="*/ 969291 h 972466"/>
                <a:gd name="connsiteX3" fmla="*/ 511175 w 511175"/>
                <a:gd name="connsiteY3" fmla="*/ 785141 h 972466"/>
                <a:gd name="connsiteX4" fmla="*/ 498475 w 511175"/>
                <a:gd name="connsiteY4" fmla="*/ 916 h 972466"/>
                <a:gd name="connsiteX5" fmla="*/ 6350 w 511175"/>
                <a:gd name="connsiteY5" fmla="*/ 916 h 972466"/>
                <a:gd name="connsiteX0" fmla="*/ 6350 w 501650"/>
                <a:gd name="connsiteY0" fmla="*/ 916 h 972466"/>
                <a:gd name="connsiteX1" fmla="*/ 0 w 501650"/>
                <a:gd name="connsiteY1" fmla="*/ 972466 h 972466"/>
                <a:gd name="connsiteX2" fmla="*/ 314325 w 501650"/>
                <a:gd name="connsiteY2" fmla="*/ 969291 h 972466"/>
                <a:gd name="connsiteX3" fmla="*/ 501650 w 501650"/>
                <a:gd name="connsiteY3" fmla="*/ 785141 h 972466"/>
                <a:gd name="connsiteX4" fmla="*/ 498475 w 501650"/>
                <a:gd name="connsiteY4" fmla="*/ 916 h 972466"/>
                <a:gd name="connsiteX5" fmla="*/ 6350 w 501650"/>
                <a:gd name="connsiteY5" fmla="*/ 916 h 972466"/>
                <a:gd name="connsiteX0" fmla="*/ 6350 w 501650"/>
                <a:gd name="connsiteY0" fmla="*/ 916 h 1041258"/>
                <a:gd name="connsiteX1" fmla="*/ 0 w 501650"/>
                <a:gd name="connsiteY1" fmla="*/ 972466 h 1041258"/>
                <a:gd name="connsiteX2" fmla="*/ 310091 w 501650"/>
                <a:gd name="connsiteY2" fmla="*/ 1041258 h 1041258"/>
                <a:gd name="connsiteX3" fmla="*/ 501650 w 501650"/>
                <a:gd name="connsiteY3" fmla="*/ 785141 h 1041258"/>
                <a:gd name="connsiteX4" fmla="*/ 498475 w 501650"/>
                <a:gd name="connsiteY4" fmla="*/ 916 h 1041258"/>
                <a:gd name="connsiteX5" fmla="*/ 6350 w 501650"/>
                <a:gd name="connsiteY5" fmla="*/ 916 h 1041258"/>
                <a:gd name="connsiteX0" fmla="*/ 6350 w 501650"/>
                <a:gd name="connsiteY0" fmla="*/ 916 h 1041258"/>
                <a:gd name="connsiteX1" fmla="*/ 0 w 501650"/>
                <a:gd name="connsiteY1" fmla="*/ 1038083 h 1041258"/>
                <a:gd name="connsiteX2" fmla="*/ 310091 w 501650"/>
                <a:gd name="connsiteY2" fmla="*/ 1041258 h 1041258"/>
                <a:gd name="connsiteX3" fmla="*/ 501650 w 501650"/>
                <a:gd name="connsiteY3" fmla="*/ 785141 h 1041258"/>
                <a:gd name="connsiteX4" fmla="*/ 498475 w 501650"/>
                <a:gd name="connsiteY4" fmla="*/ 916 h 1041258"/>
                <a:gd name="connsiteX5" fmla="*/ 6350 w 501650"/>
                <a:gd name="connsiteY5" fmla="*/ 916 h 104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50" h="1041258">
                  <a:moveTo>
                    <a:pt x="6350" y="916"/>
                  </a:moveTo>
                  <a:cubicBezTo>
                    <a:pt x="4233" y="324766"/>
                    <a:pt x="2117" y="714233"/>
                    <a:pt x="0" y="1038083"/>
                  </a:cubicBezTo>
                  <a:lnTo>
                    <a:pt x="310091" y="1041258"/>
                  </a:lnTo>
                  <a:lnTo>
                    <a:pt x="501650" y="785141"/>
                  </a:lnTo>
                  <a:cubicBezTo>
                    <a:pt x="500592" y="537491"/>
                    <a:pt x="499533" y="248566"/>
                    <a:pt x="498475" y="916"/>
                  </a:cubicBezTo>
                  <a:cubicBezTo>
                    <a:pt x="317500" y="4091"/>
                    <a:pt x="187325" y="-2259"/>
                    <a:pt x="6350" y="916"/>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C495D018-8059-843D-A223-075350DFE8A6}"/>
                </a:ext>
              </a:extLst>
            </p:cNvPr>
            <p:cNvSpPr/>
            <p:nvPr/>
          </p:nvSpPr>
          <p:spPr>
            <a:xfrm>
              <a:off x="3515421" y="4655067"/>
              <a:ext cx="736533" cy="476738"/>
            </a:xfrm>
            <a:custGeom>
              <a:avLst/>
              <a:gdLst>
                <a:gd name="connsiteX0" fmla="*/ 0 w 796925"/>
                <a:gd name="connsiteY0" fmla="*/ 6350 h 533400"/>
                <a:gd name="connsiteX1" fmla="*/ 9525 w 796925"/>
                <a:gd name="connsiteY1" fmla="*/ 396875 h 533400"/>
                <a:gd name="connsiteX2" fmla="*/ 20320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3400"/>
                <a:gd name="connsiteX1" fmla="*/ 9525 w 796925"/>
                <a:gd name="connsiteY1" fmla="*/ 396875 h 533400"/>
                <a:gd name="connsiteX2" fmla="*/ 39624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3400"/>
                <a:gd name="connsiteX1" fmla="*/ 9525 w 796925"/>
                <a:gd name="connsiteY1" fmla="*/ 325358 h 533400"/>
                <a:gd name="connsiteX2" fmla="*/ 39624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0225"/>
                <a:gd name="connsiteX1" fmla="*/ 9525 w 796925"/>
                <a:gd name="connsiteY1" fmla="*/ 325358 h 530225"/>
                <a:gd name="connsiteX2" fmla="*/ 72690 w 796925"/>
                <a:gd name="connsiteY2" fmla="*/ 355725 h 530225"/>
                <a:gd name="connsiteX3" fmla="*/ 790575 w 796925"/>
                <a:gd name="connsiteY3" fmla="*/ 530225 h 530225"/>
                <a:gd name="connsiteX4" fmla="*/ 796925 w 796925"/>
                <a:gd name="connsiteY4" fmla="*/ 0 h 530225"/>
                <a:gd name="connsiteX5" fmla="*/ 0 w 796925"/>
                <a:gd name="connsiteY5" fmla="*/ 6350 h 530225"/>
                <a:gd name="connsiteX0" fmla="*/ 0 w 796925"/>
                <a:gd name="connsiteY0" fmla="*/ 6350 h 355902"/>
                <a:gd name="connsiteX1" fmla="*/ 9525 w 796925"/>
                <a:gd name="connsiteY1" fmla="*/ 325358 h 355902"/>
                <a:gd name="connsiteX2" fmla="*/ 72690 w 796925"/>
                <a:gd name="connsiteY2" fmla="*/ 355725 h 355902"/>
                <a:gd name="connsiteX3" fmla="*/ 795357 w 796925"/>
                <a:gd name="connsiteY3" fmla="*/ 355902 h 355902"/>
                <a:gd name="connsiteX4" fmla="*/ 796925 w 796925"/>
                <a:gd name="connsiteY4" fmla="*/ 0 h 355902"/>
                <a:gd name="connsiteX5" fmla="*/ 0 w 796925"/>
                <a:gd name="connsiteY5" fmla="*/ 6350 h 355902"/>
                <a:gd name="connsiteX0" fmla="*/ 0 w 796925"/>
                <a:gd name="connsiteY0" fmla="*/ 4115 h 355902"/>
                <a:gd name="connsiteX1" fmla="*/ 9525 w 796925"/>
                <a:gd name="connsiteY1" fmla="*/ 325358 h 355902"/>
                <a:gd name="connsiteX2" fmla="*/ 72690 w 796925"/>
                <a:gd name="connsiteY2" fmla="*/ 355725 h 355902"/>
                <a:gd name="connsiteX3" fmla="*/ 795357 w 796925"/>
                <a:gd name="connsiteY3" fmla="*/ 355902 h 355902"/>
                <a:gd name="connsiteX4" fmla="*/ 796925 w 796925"/>
                <a:gd name="connsiteY4" fmla="*/ 0 h 355902"/>
                <a:gd name="connsiteX5" fmla="*/ 0 w 796925"/>
                <a:gd name="connsiteY5" fmla="*/ 4115 h 355902"/>
                <a:gd name="connsiteX0" fmla="*/ 38 w 796963"/>
                <a:gd name="connsiteY0" fmla="*/ 4115 h 355902"/>
                <a:gd name="connsiteX1" fmla="*/ 0 w 796963"/>
                <a:gd name="connsiteY1" fmla="*/ 325358 h 355902"/>
                <a:gd name="connsiteX2" fmla="*/ 72728 w 796963"/>
                <a:gd name="connsiteY2" fmla="*/ 355725 h 355902"/>
                <a:gd name="connsiteX3" fmla="*/ 795395 w 796963"/>
                <a:gd name="connsiteY3" fmla="*/ 355902 h 355902"/>
                <a:gd name="connsiteX4" fmla="*/ 796963 w 796963"/>
                <a:gd name="connsiteY4" fmla="*/ 0 h 355902"/>
                <a:gd name="connsiteX5" fmla="*/ 38 w 796963"/>
                <a:gd name="connsiteY5" fmla="*/ 4115 h 355902"/>
                <a:gd name="connsiteX0" fmla="*/ 38 w 800151"/>
                <a:gd name="connsiteY0" fmla="*/ 0 h 351787"/>
                <a:gd name="connsiteX1" fmla="*/ 0 w 800151"/>
                <a:gd name="connsiteY1" fmla="*/ 321243 h 351787"/>
                <a:gd name="connsiteX2" fmla="*/ 72728 w 800151"/>
                <a:gd name="connsiteY2" fmla="*/ 351610 h 351787"/>
                <a:gd name="connsiteX3" fmla="*/ 795395 w 800151"/>
                <a:gd name="connsiteY3" fmla="*/ 351787 h 351787"/>
                <a:gd name="connsiteX4" fmla="*/ 800151 w 800151"/>
                <a:gd name="connsiteY4" fmla="*/ 2590 h 351787"/>
                <a:gd name="connsiteX5" fmla="*/ 38 w 800151"/>
                <a:gd name="connsiteY5" fmla="*/ 0 h 3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51" h="351787">
                  <a:moveTo>
                    <a:pt x="38" y="0"/>
                  </a:moveTo>
                  <a:cubicBezTo>
                    <a:pt x="25" y="107081"/>
                    <a:pt x="13" y="214162"/>
                    <a:pt x="0" y="321243"/>
                  </a:cubicBezTo>
                  <a:lnTo>
                    <a:pt x="72728" y="351610"/>
                  </a:lnTo>
                  <a:lnTo>
                    <a:pt x="795395" y="351787"/>
                  </a:lnTo>
                  <a:cubicBezTo>
                    <a:pt x="797512" y="175045"/>
                    <a:pt x="798034" y="179332"/>
                    <a:pt x="800151" y="2590"/>
                  </a:cubicBezTo>
                  <a:lnTo>
                    <a:pt x="38" y="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34A882DE-7566-9A0B-4510-1363431C6CE3}"/>
                </a:ext>
              </a:extLst>
            </p:cNvPr>
            <p:cNvSpPr/>
            <p:nvPr/>
          </p:nvSpPr>
          <p:spPr>
            <a:xfrm>
              <a:off x="3057712" y="4218154"/>
              <a:ext cx="375584" cy="407870"/>
            </a:xfrm>
            <a:custGeom>
              <a:avLst/>
              <a:gdLst>
                <a:gd name="connsiteX0" fmla="*/ 406400 w 406400"/>
                <a:gd name="connsiteY0" fmla="*/ 0 h 427567"/>
                <a:gd name="connsiteX1" fmla="*/ 306917 w 406400"/>
                <a:gd name="connsiteY1" fmla="*/ 0 h 427567"/>
                <a:gd name="connsiteX2" fmla="*/ 0 w 406400"/>
                <a:gd name="connsiteY2" fmla="*/ 220134 h 427567"/>
                <a:gd name="connsiteX3" fmla="*/ 4234 w 406400"/>
                <a:gd name="connsiteY3" fmla="*/ 419100 h 427567"/>
                <a:gd name="connsiteX4" fmla="*/ 300567 w 406400"/>
                <a:gd name="connsiteY4" fmla="*/ 427567 h 427567"/>
                <a:gd name="connsiteX5" fmla="*/ 296334 w 406400"/>
                <a:gd name="connsiteY5" fmla="*/ 209550 h 427567"/>
                <a:gd name="connsiteX6" fmla="*/ 406400 w 406400"/>
                <a:gd name="connsiteY6" fmla="*/ 0 h 42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400" h="427567">
                  <a:moveTo>
                    <a:pt x="406400" y="0"/>
                  </a:moveTo>
                  <a:lnTo>
                    <a:pt x="306917" y="0"/>
                  </a:lnTo>
                  <a:lnTo>
                    <a:pt x="0" y="220134"/>
                  </a:lnTo>
                  <a:cubicBezTo>
                    <a:pt x="1411" y="286456"/>
                    <a:pt x="2823" y="352778"/>
                    <a:pt x="4234" y="419100"/>
                  </a:cubicBezTo>
                  <a:lnTo>
                    <a:pt x="300567" y="427567"/>
                  </a:lnTo>
                  <a:lnTo>
                    <a:pt x="296334" y="209550"/>
                  </a:lnTo>
                  <a:lnTo>
                    <a:pt x="406400" y="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図形 66">
              <a:extLst>
                <a:ext uri="{FF2B5EF4-FFF2-40B4-BE49-F238E27FC236}">
                  <a16:creationId xmlns:a16="http://schemas.microsoft.com/office/drawing/2014/main" id="{A9C75393-769E-3345-72FF-201B6821E647}"/>
                </a:ext>
              </a:extLst>
            </p:cNvPr>
            <p:cNvSpPr/>
            <p:nvPr/>
          </p:nvSpPr>
          <p:spPr>
            <a:xfrm>
              <a:off x="1950034" y="4425623"/>
              <a:ext cx="683191" cy="349818"/>
            </a:xfrm>
            <a:custGeom>
              <a:avLst/>
              <a:gdLst>
                <a:gd name="connsiteX0" fmla="*/ 12700 w 905934"/>
                <a:gd name="connsiteY0" fmla="*/ 16934 h 372534"/>
                <a:gd name="connsiteX1" fmla="*/ 673100 w 905934"/>
                <a:gd name="connsiteY1" fmla="*/ 0 h 372534"/>
                <a:gd name="connsiteX2" fmla="*/ 901700 w 905934"/>
                <a:gd name="connsiteY2" fmla="*/ 203200 h 372534"/>
                <a:gd name="connsiteX3" fmla="*/ 905934 w 905934"/>
                <a:gd name="connsiteY3" fmla="*/ 372534 h 372534"/>
                <a:gd name="connsiteX4" fmla="*/ 0 w 905934"/>
                <a:gd name="connsiteY4" fmla="*/ 359834 h 372534"/>
                <a:gd name="connsiteX5" fmla="*/ 12700 w 905934"/>
                <a:gd name="connsiteY5" fmla="*/ 16934 h 372534"/>
                <a:gd name="connsiteX0" fmla="*/ 4643 w 908461"/>
                <a:gd name="connsiteY0" fmla="*/ 0 h 376767"/>
                <a:gd name="connsiteX1" fmla="*/ 675627 w 908461"/>
                <a:gd name="connsiteY1" fmla="*/ 4233 h 376767"/>
                <a:gd name="connsiteX2" fmla="*/ 904227 w 908461"/>
                <a:gd name="connsiteY2" fmla="*/ 207433 h 376767"/>
                <a:gd name="connsiteX3" fmla="*/ 908461 w 908461"/>
                <a:gd name="connsiteY3" fmla="*/ 376767 h 376767"/>
                <a:gd name="connsiteX4" fmla="*/ 2527 w 908461"/>
                <a:gd name="connsiteY4" fmla="*/ 364067 h 376767"/>
                <a:gd name="connsiteX5" fmla="*/ 4643 w 908461"/>
                <a:gd name="connsiteY5" fmla="*/ 0 h 376767"/>
                <a:gd name="connsiteX0" fmla="*/ 2116 w 905934"/>
                <a:gd name="connsiteY0" fmla="*/ 0 h 376767"/>
                <a:gd name="connsiteX1" fmla="*/ 673100 w 905934"/>
                <a:gd name="connsiteY1" fmla="*/ 4233 h 376767"/>
                <a:gd name="connsiteX2" fmla="*/ 901700 w 905934"/>
                <a:gd name="connsiteY2" fmla="*/ 207433 h 376767"/>
                <a:gd name="connsiteX3" fmla="*/ 905934 w 905934"/>
                <a:gd name="connsiteY3" fmla="*/ 376767 h 376767"/>
                <a:gd name="connsiteX4" fmla="*/ 0 w 905934"/>
                <a:gd name="connsiteY4" fmla="*/ 364067 h 376767"/>
                <a:gd name="connsiteX5" fmla="*/ 2116 w 905934"/>
                <a:gd name="connsiteY5" fmla="*/ 0 h 376767"/>
                <a:gd name="connsiteX0" fmla="*/ 2116 w 901700"/>
                <a:gd name="connsiteY0" fmla="*/ 0 h 368300"/>
                <a:gd name="connsiteX1" fmla="*/ 673100 w 901700"/>
                <a:gd name="connsiteY1" fmla="*/ 4233 h 368300"/>
                <a:gd name="connsiteX2" fmla="*/ 901700 w 901700"/>
                <a:gd name="connsiteY2" fmla="*/ 207433 h 368300"/>
                <a:gd name="connsiteX3" fmla="*/ 897467 w 901700"/>
                <a:gd name="connsiteY3" fmla="*/ 368300 h 368300"/>
                <a:gd name="connsiteX4" fmla="*/ 0 w 901700"/>
                <a:gd name="connsiteY4" fmla="*/ 364067 h 368300"/>
                <a:gd name="connsiteX5" fmla="*/ 2116 w 901700"/>
                <a:gd name="connsiteY5" fmla="*/ 0 h 368300"/>
                <a:gd name="connsiteX0" fmla="*/ 162454 w 901700"/>
                <a:gd name="connsiteY0" fmla="*/ 0 h 366712"/>
                <a:gd name="connsiteX1" fmla="*/ 673100 w 901700"/>
                <a:gd name="connsiteY1" fmla="*/ 2645 h 366712"/>
                <a:gd name="connsiteX2" fmla="*/ 901700 w 901700"/>
                <a:gd name="connsiteY2" fmla="*/ 205845 h 366712"/>
                <a:gd name="connsiteX3" fmla="*/ 897467 w 901700"/>
                <a:gd name="connsiteY3" fmla="*/ 366712 h 366712"/>
                <a:gd name="connsiteX4" fmla="*/ 0 w 901700"/>
                <a:gd name="connsiteY4" fmla="*/ 362479 h 366712"/>
                <a:gd name="connsiteX5" fmla="*/ 162454 w 901700"/>
                <a:gd name="connsiteY5" fmla="*/ 0 h 366712"/>
                <a:gd name="connsiteX0" fmla="*/ 0 w 739246"/>
                <a:gd name="connsiteY0" fmla="*/ 0 h 366712"/>
                <a:gd name="connsiteX1" fmla="*/ 510646 w 739246"/>
                <a:gd name="connsiteY1" fmla="*/ 2645 h 366712"/>
                <a:gd name="connsiteX2" fmla="*/ 739246 w 739246"/>
                <a:gd name="connsiteY2" fmla="*/ 205845 h 366712"/>
                <a:gd name="connsiteX3" fmla="*/ 735013 w 739246"/>
                <a:gd name="connsiteY3" fmla="*/ 366712 h 366712"/>
                <a:gd name="connsiteX4" fmla="*/ 1059 w 739246"/>
                <a:gd name="connsiteY4" fmla="*/ 364067 h 366712"/>
                <a:gd name="connsiteX5" fmla="*/ 0 w 739246"/>
                <a:gd name="connsiteY5"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246" h="366712">
                  <a:moveTo>
                    <a:pt x="0" y="0"/>
                  </a:moveTo>
                  <a:lnTo>
                    <a:pt x="510646" y="2645"/>
                  </a:lnTo>
                  <a:lnTo>
                    <a:pt x="739246" y="205845"/>
                  </a:lnTo>
                  <a:lnTo>
                    <a:pt x="735013" y="366712"/>
                  </a:lnTo>
                  <a:lnTo>
                    <a:pt x="1059" y="364067"/>
                  </a:lnTo>
                  <a:cubicBezTo>
                    <a:pt x="2470" y="245534"/>
                    <a:pt x="2823" y="107950"/>
                    <a:pt x="0"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図形 67">
              <a:extLst>
                <a:ext uri="{FF2B5EF4-FFF2-40B4-BE49-F238E27FC236}">
                  <a16:creationId xmlns:a16="http://schemas.microsoft.com/office/drawing/2014/main" id="{26EFF754-4DAE-BA66-9039-B2406F7F4716}"/>
                </a:ext>
              </a:extLst>
            </p:cNvPr>
            <p:cNvSpPr/>
            <p:nvPr/>
          </p:nvSpPr>
          <p:spPr>
            <a:xfrm>
              <a:off x="1970084" y="4626024"/>
              <a:ext cx="1025031" cy="498731"/>
            </a:xfrm>
            <a:custGeom>
              <a:avLst/>
              <a:gdLst>
                <a:gd name="connsiteX0" fmla="*/ 918633 w 1280583"/>
                <a:gd name="connsiteY0" fmla="*/ 4233 h 499533"/>
                <a:gd name="connsiteX1" fmla="*/ 916517 w 1280583"/>
                <a:gd name="connsiteY1" fmla="*/ 186266 h 499533"/>
                <a:gd name="connsiteX2" fmla="*/ 0 w 1280583"/>
                <a:gd name="connsiteY2" fmla="*/ 177800 h 499533"/>
                <a:gd name="connsiteX3" fmla="*/ 0 w 1280583"/>
                <a:gd name="connsiteY3" fmla="*/ 389466 h 499533"/>
                <a:gd name="connsiteX4" fmla="*/ 258233 w 1280583"/>
                <a:gd name="connsiteY4" fmla="*/ 499533 h 499533"/>
                <a:gd name="connsiteX5" fmla="*/ 1280583 w 1280583"/>
                <a:gd name="connsiteY5" fmla="*/ 493183 h 499533"/>
                <a:gd name="connsiteX6" fmla="*/ 1267883 w 1280583"/>
                <a:gd name="connsiteY6" fmla="*/ 0 h 499533"/>
                <a:gd name="connsiteX7" fmla="*/ 918633 w 1280583"/>
                <a:gd name="connsiteY7" fmla="*/ 4233 h 499533"/>
                <a:gd name="connsiteX0" fmla="*/ 918633 w 1280583"/>
                <a:gd name="connsiteY0" fmla="*/ 4233 h 499533"/>
                <a:gd name="connsiteX1" fmla="*/ 916517 w 1280583"/>
                <a:gd name="connsiteY1" fmla="*/ 186266 h 499533"/>
                <a:gd name="connsiteX2" fmla="*/ 171450 w 1280583"/>
                <a:gd name="connsiteY2" fmla="*/ 176212 h 499533"/>
                <a:gd name="connsiteX3" fmla="*/ 0 w 1280583"/>
                <a:gd name="connsiteY3" fmla="*/ 389466 h 499533"/>
                <a:gd name="connsiteX4" fmla="*/ 258233 w 1280583"/>
                <a:gd name="connsiteY4" fmla="*/ 499533 h 499533"/>
                <a:gd name="connsiteX5" fmla="*/ 1280583 w 1280583"/>
                <a:gd name="connsiteY5" fmla="*/ 493183 h 499533"/>
                <a:gd name="connsiteX6" fmla="*/ 1267883 w 1280583"/>
                <a:gd name="connsiteY6" fmla="*/ 0 h 499533"/>
                <a:gd name="connsiteX7" fmla="*/ 918633 w 1280583"/>
                <a:gd name="connsiteY7" fmla="*/ 4233 h 499533"/>
                <a:gd name="connsiteX0" fmla="*/ 747183 w 1109133"/>
                <a:gd name="connsiteY0" fmla="*/ 4233 h 522816"/>
                <a:gd name="connsiteX1" fmla="*/ 745067 w 1109133"/>
                <a:gd name="connsiteY1" fmla="*/ 186266 h 522816"/>
                <a:gd name="connsiteX2" fmla="*/ 0 w 1109133"/>
                <a:gd name="connsiteY2" fmla="*/ 176212 h 522816"/>
                <a:gd name="connsiteX3" fmla="*/ 4762 w 1109133"/>
                <a:gd name="connsiteY3" fmla="*/ 522816 h 522816"/>
                <a:gd name="connsiteX4" fmla="*/ 86783 w 1109133"/>
                <a:gd name="connsiteY4" fmla="*/ 499533 h 522816"/>
                <a:gd name="connsiteX5" fmla="*/ 1109133 w 1109133"/>
                <a:gd name="connsiteY5" fmla="*/ 493183 h 522816"/>
                <a:gd name="connsiteX6" fmla="*/ 1096433 w 1109133"/>
                <a:gd name="connsiteY6" fmla="*/ 0 h 522816"/>
                <a:gd name="connsiteX7" fmla="*/ 747183 w 1109133"/>
                <a:gd name="connsiteY7" fmla="*/ 4233 h 52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133" h="522816">
                  <a:moveTo>
                    <a:pt x="747183" y="4233"/>
                  </a:moveTo>
                  <a:cubicBezTo>
                    <a:pt x="746478" y="64911"/>
                    <a:pt x="745772" y="125588"/>
                    <a:pt x="745067" y="186266"/>
                  </a:cubicBezTo>
                  <a:lnTo>
                    <a:pt x="0" y="176212"/>
                  </a:lnTo>
                  <a:cubicBezTo>
                    <a:pt x="1587" y="291747"/>
                    <a:pt x="3175" y="407281"/>
                    <a:pt x="4762" y="522816"/>
                  </a:cubicBezTo>
                  <a:lnTo>
                    <a:pt x="86783" y="499533"/>
                  </a:lnTo>
                  <a:lnTo>
                    <a:pt x="1109133" y="493183"/>
                  </a:lnTo>
                  <a:lnTo>
                    <a:pt x="1096433" y="0"/>
                  </a:lnTo>
                  <a:lnTo>
                    <a:pt x="747183" y="4233"/>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3CCF6D6B-7359-01C9-172D-154A01AC6C83}"/>
                </a:ext>
              </a:extLst>
            </p:cNvPr>
            <p:cNvSpPr/>
            <p:nvPr/>
          </p:nvSpPr>
          <p:spPr>
            <a:xfrm>
              <a:off x="1962259" y="3187376"/>
              <a:ext cx="774642" cy="843012"/>
            </a:xfrm>
            <a:custGeom>
              <a:avLst/>
              <a:gdLst>
                <a:gd name="connsiteX0" fmla="*/ 0 w 1009650"/>
                <a:gd name="connsiteY0" fmla="*/ 0 h 1109149"/>
                <a:gd name="connsiteX1" fmla="*/ 1009650 w 1009650"/>
                <a:gd name="connsiteY1" fmla="*/ 0 h 1109149"/>
                <a:gd name="connsiteX2" fmla="*/ 1009650 w 1009650"/>
                <a:gd name="connsiteY2" fmla="*/ 1109149 h 1109149"/>
                <a:gd name="connsiteX3" fmla="*/ 0 w 1009650"/>
                <a:gd name="connsiteY3" fmla="*/ 1109149 h 1109149"/>
                <a:gd name="connsiteX4" fmla="*/ 0 w 1009650"/>
                <a:gd name="connsiteY4" fmla="*/ 0 h 1109149"/>
                <a:gd name="connsiteX0" fmla="*/ 0 w 1009650"/>
                <a:gd name="connsiteY0" fmla="*/ 0 h 1109149"/>
                <a:gd name="connsiteX1" fmla="*/ 1009650 w 1009650"/>
                <a:gd name="connsiteY1" fmla="*/ 0 h 1109149"/>
                <a:gd name="connsiteX2" fmla="*/ 1009650 w 1009650"/>
                <a:gd name="connsiteY2" fmla="*/ 1109149 h 1109149"/>
                <a:gd name="connsiteX3" fmla="*/ 177800 w 1009650"/>
                <a:gd name="connsiteY3" fmla="*/ 1107561 h 1109149"/>
                <a:gd name="connsiteX4" fmla="*/ 0 w 1009650"/>
                <a:gd name="connsiteY4" fmla="*/ 0 h 1109149"/>
                <a:gd name="connsiteX0" fmla="*/ 0 w 838200"/>
                <a:gd name="connsiteY0" fmla="*/ 255587 h 1109149"/>
                <a:gd name="connsiteX1" fmla="*/ 838200 w 838200"/>
                <a:gd name="connsiteY1" fmla="*/ 0 h 1109149"/>
                <a:gd name="connsiteX2" fmla="*/ 838200 w 838200"/>
                <a:gd name="connsiteY2" fmla="*/ 1109149 h 1109149"/>
                <a:gd name="connsiteX3" fmla="*/ 6350 w 838200"/>
                <a:gd name="connsiteY3" fmla="*/ 1107561 h 1109149"/>
                <a:gd name="connsiteX4" fmla="*/ 0 w 838200"/>
                <a:gd name="connsiteY4" fmla="*/ 255587 h 1109149"/>
                <a:gd name="connsiteX0" fmla="*/ 0 w 838200"/>
                <a:gd name="connsiteY0" fmla="*/ 30162 h 883724"/>
                <a:gd name="connsiteX1" fmla="*/ 835025 w 838200"/>
                <a:gd name="connsiteY1" fmla="*/ 0 h 883724"/>
                <a:gd name="connsiteX2" fmla="*/ 838200 w 838200"/>
                <a:gd name="connsiteY2" fmla="*/ 883724 h 883724"/>
                <a:gd name="connsiteX3" fmla="*/ 6350 w 838200"/>
                <a:gd name="connsiteY3" fmla="*/ 882136 h 883724"/>
                <a:gd name="connsiteX4" fmla="*/ 0 w 838200"/>
                <a:gd name="connsiteY4" fmla="*/ 30162 h 88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883724">
                  <a:moveTo>
                    <a:pt x="0" y="30162"/>
                  </a:moveTo>
                  <a:lnTo>
                    <a:pt x="835025" y="0"/>
                  </a:lnTo>
                  <a:cubicBezTo>
                    <a:pt x="836083" y="294575"/>
                    <a:pt x="837142" y="589149"/>
                    <a:pt x="838200" y="883724"/>
                  </a:cubicBezTo>
                  <a:lnTo>
                    <a:pt x="6350" y="882136"/>
                  </a:lnTo>
                  <a:cubicBezTo>
                    <a:pt x="4233" y="598145"/>
                    <a:pt x="2117" y="314153"/>
                    <a:pt x="0" y="30162"/>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レーム 69">
              <a:extLst>
                <a:ext uri="{FF2B5EF4-FFF2-40B4-BE49-F238E27FC236}">
                  <a16:creationId xmlns:a16="http://schemas.microsoft.com/office/drawing/2014/main" id="{07874B36-F127-AEBC-BE4A-D0220CBD48D9}"/>
                </a:ext>
              </a:extLst>
            </p:cNvPr>
            <p:cNvSpPr/>
            <p:nvPr/>
          </p:nvSpPr>
          <p:spPr>
            <a:xfrm>
              <a:off x="1932917" y="3160116"/>
              <a:ext cx="2945986" cy="1992907"/>
            </a:xfrm>
            <a:prstGeom prst="frame">
              <a:avLst>
                <a:gd name="adj1" fmla="val 287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 name="正方形/長方形 70">
              <a:extLst>
                <a:ext uri="{FF2B5EF4-FFF2-40B4-BE49-F238E27FC236}">
                  <a16:creationId xmlns:a16="http://schemas.microsoft.com/office/drawing/2014/main" id="{B1072A39-0A21-3F88-270C-BAC664A44E1B}"/>
                </a:ext>
              </a:extLst>
            </p:cNvPr>
            <p:cNvSpPr/>
            <p:nvPr/>
          </p:nvSpPr>
          <p:spPr>
            <a:xfrm>
              <a:off x="1932917" y="3160116"/>
              <a:ext cx="2945986" cy="1992906"/>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1B72AED4-2511-7EC6-FCCF-D16B82A99119}"/>
                </a:ext>
              </a:extLst>
            </p:cNvPr>
            <p:cNvSpPr/>
            <p:nvPr/>
          </p:nvSpPr>
          <p:spPr>
            <a:xfrm>
              <a:off x="2367280" y="3354618"/>
              <a:ext cx="2415020" cy="1551298"/>
            </a:xfrm>
            <a:prstGeom prst="roundRect">
              <a:avLst/>
            </a:prstGeom>
            <a:solidFill>
              <a:srgbClr val="FFDE9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398BE799-B41B-B8DA-23A1-61F76F6E9520}"/>
                </a:ext>
              </a:extLst>
            </p:cNvPr>
            <p:cNvSpPr txBox="1"/>
            <p:nvPr/>
          </p:nvSpPr>
          <p:spPr>
            <a:xfrm>
              <a:off x="3256591" y="4080666"/>
              <a:ext cx="1051891" cy="400110"/>
            </a:xfrm>
            <a:prstGeom prst="rect">
              <a:avLst/>
            </a:prstGeom>
            <a:noFill/>
          </p:spPr>
          <p:txBody>
            <a:bodyPr wrap="none" rtlCol="0">
              <a:spAutoFit/>
            </a:bodyPr>
            <a:lstStyle/>
            <a:p>
              <a:pPr algn="ctr"/>
              <a:r>
                <a:rPr kumimoji="1" lang="ja-JP" altLang="en-US" sz="1000">
                  <a:solidFill>
                    <a:schemeClr val="bg1"/>
                  </a:solidFill>
                </a:rPr>
                <a:t>大阪</a:t>
              </a:r>
              <a:endParaRPr kumimoji="1" lang="en-US" altLang="ja-JP" sz="1000">
                <a:solidFill>
                  <a:schemeClr val="bg1"/>
                </a:solidFill>
              </a:endParaRPr>
            </a:p>
            <a:p>
              <a:pPr algn="ctr"/>
              <a:r>
                <a:rPr kumimoji="1" lang="en-US" altLang="ja-JP" sz="1000">
                  <a:solidFill>
                    <a:schemeClr val="bg1"/>
                  </a:solidFill>
                </a:rPr>
                <a:t>FM COCOLO</a:t>
              </a:r>
              <a:endParaRPr kumimoji="1" lang="ja-JP" altLang="en-US" sz="1000">
                <a:solidFill>
                  <a:schemeClr val="bg1"/>
                </a:solidFill>
              </a:endParaRPr>
            </a:p>
          </p:txBody>
        </p:sp>
        <p:sp>
          <p:nvSpPr>
            <p:cNvPr id="77" name="テキスト ボックス 76">
              <a:extLst>
                <a:ext uri="{FF2B5EF4-FFF2-40B4-BE49-F238E27FC236}">
                  <a16:creationId xmlns:a16="http://schemas.microsoft.com/office/drawing/2014/main" id="{C44371A2-AC31-ADEA-35F3-F546BAE2AA97}"/>
                </a:ext>
              </a:extLst>
            </p:cNvPr>
            <p:cNvSpPr txBox="1"/>
            <p:nvPr/>
          </p:nvSpPr>
          <p:spPr>
            <a:xfrm>
              <a:off x="3976785" y="3684390"/>
              <a:ext cx="441146" cy="246221"/>
            </a:xfrm>
            <a:prstGeom prst="rect">
              <a:avLst/>
            </a:prstGeom>
            <a:noFill/>
          </p:spPr>
          <p:txBody>
            <a:bodyPr wrap="none" rtlCol="0">
              <a:spAutoFit/>
            </a:bodyPr>
            <a:lstStyle/>
            <a:p>
              <a:r>
                <a:rPr kumimoji="1" lang="ja-JP" altLang="en-US" sz="1000">
                  <a:solidFill>
                    <a:schemeClr val="bg1"/>
                  </a:solidFill>
                </a:rPr>
                <a:t>京都</a:t>
              </a:r>
            </a:p>
          </p:txBody>
        </p:sp>
        <p:sp>
          <p:nvSpPr>
            <p:cNvPr id="78" name="テキスト ボックス 77">
              <a:extLst>
                <a:ext uri="{FF2B5EF4-FFF2-40B4-BE49-F238E27FC236}">
                  <a16:creationId xmlns:a16="http://schemas.microsoft.com/office/drawing/2014/main" id="{2AA68639-A5AF-7376-001B-6BF9D5278465}"/>
                </a:ext>
              </a:extLst>
            </p:cNvPr>
            <p:cNvSpPr txBox="1"/>
            <p:nvPr/>
          </p:nvSpPr>
          <p:spPr>
            <a:xfrm>
              <a:off x="4341155" y="3806468"/>
              <a:ext cx="441146" cy="246221"/>
            </a:xfrm>
            <a:prstGeom prst="rect">
              <a:avLst/>
            </a:prstGeom>
            <a:noFill/>
          </p:spPr>
          <p:txBody>
            <a:bodyPr wrap="none" rtlCol="0">
              <a:spAutoFit/>
            </a:bodyPr>
            <a:lstStyle/>
            <a:p>
              <a:r>
                <a:rPr kumimoji="1" lang="ja-JP" altLang="en-US" sz="1000">
                  <a:solidFill>
                    <a:schemeClr val="bg1"/>
                  </a:solidFill>
                </a:rPr>
                <a:t>滋賀</a:t>
              </a:r>
            </a:p>
          </p:txBody>
        </p:sp>
        <p:sp>
          <p:nvSpPr>
            <p:cNvPr id="79" name="テキスト ボックス 78">
              <a:extLst>
                <a:ext uri="{FF2B5EF4-FFF2-40B4-BE49-F238E27FC236}">
                  <a16:creationId xmlns:a16="http://schemas.microsoft.com/office/drawing/2014/main" id="{81AB5E8A-C41D-40E2-838D-CD2A9FFEAA80}"/>
                </a:ext>
              </a:extLst>
            </p:cNvPr>
            <p:cNvSpPr txBox="1"/>
            <p:nvPr/>
          </p:nvSpPr>
          <p:spPr>
            <a:xfrm>
              <a:off x="4249346" y="4200493"/>
              <a:ext cx="441146" cy="246221"/>
            </a:xfrm>
            <a:prstGeom prst="rect">
              <a:avLst/>
            </a:prstGeom>
            <a:noFill/>
          </p:spPr>
          <p:txBody>
            <a:bodyPr wrap="none" rtlCol="0">
              <a:spAutoFit/>
            </a:bodyPr>
            <a:lstStyle/>
            <a:p>
              <a:r>
                <a:rPr kumimoji="1" lang="ja-JP" altLang="en-US" sz="1000">
                  <a:solidFill>
                    <a:schemeClr val="bg1"/>
                  </a:solidFill>
                </a:rPr>
                <a:t>奈良</a:t>
              </a:r>
            </a:p>
          </p:txBody>
        </p:sp>
        <p:sp>
          <p:nvSpPr>
            <p:cNvPr id="80" name="テキスト ボックス 79">
              <a:extLst>
                <a:ext uri="{FF2B5EF4-FFF2-40B4-BE49-F238E27FC236}">
                  <a16:creationId xmlns:a16="http://schemas.microsoft.com/office/drawing/2014/main" id="{DDA41A76-150C-E97B-44FC-D661674309E7}"/>
                </a:ext>
              </a:extLst>
            </p:cNvPr>
            <p:cNvSpPr txBox="1"/>
            <p:nvPr/>
          </p:nvSpPr>
          <p:spPr>
            <a:xfrm>
              <a:off x="2634595" y="4672511"/>
              <a:ext cx="441146" cy="246221"/>
            </a:xfrm>
            <a:prstGeom prst="rect">
              <a:avLst/>
            </a:prstGeom>
            <a:noFill/>
          </p:spPr>
          <p:txBody>
            <a:bodyPr wrap="none" rtlCol="0">
              <a:spAutoFit/>
            </a:bodyPr>
            <a:lstStyle/>
            <a:p>
              <a:r>
                <a:rPr kumimoji="1" lang="ja-JP" altLang="en-US" sz="1000">
                  <a:solidFill>
                    <a:schemeClr val="bg1"/>
                  </a:solidFill>
                </a:rPr>
                <a:t>徳島</a:t>
              </a:r>
            </a:p>
          </p:txBody>
        </p:sp>
        <p:sp>
          <p:nvSpPr>
            <p:cNvPr id="81" name="テキスト ボックス 80">
              <a:extLst>
                <a:ext uri="{FF2B5EF4-FFF2-40B4-BE49-F238E27FC236}">
                  <a16:creationId xmlns:a16="http://schemas.microsoft.com/office/drawing/2014/main" id="{1FBE8331-4977-CDFB-414C-CE4872934F67}"/>
                </a:ext>
              </a:extLst>
            </p:cNvPr>
            <p:cNvSpPr txBox="1"/>
            <p:nvPr/>
          </p:nvSpPr>
          <p:spPr>
            <a:xfrm>
              <a:off x="2196829" y="4401105"/>
              <a:ext cx="441146" cy="246221"/>
            </a:xfrm>
            <a:prstGeom prst="rect">
              <a:avLst/>
            </a:prstGeom>
            <a:noFill/>
          </p:spPr>
          <p:txBody>
            <a:bodyPr wrap="none" rtlCol="0">
              <a:spAutoFit/>
            </a:bodyPr>
            <a:lstStyle/>
            <a:p>
              <a:r>
                <a:rPr kumimoji="1" lang="ja-JP" altLang="en-US" sz="1000">
                  <a:solidFill>
                    <a:schemeClr val="bg1"/>
                  </a:solidFill>
                </a:rPr>
                <a:t>高松</a:t>
              </a:r>
            </a:p>
          </p:txBody>
        </p:sp>
        <p:sp>
          <p:nvSpPr>
            <p:cNvPr id="83" name="テキスト ボックス 82">
              <a:extLst>
                <a:ext uri="{FF2B5EF4-FFF2-40B4-BE49-F238E27FC236}">
                  <a16:creationId xmlns:a16="http://schemas.microsoft.com/office/drawing/2014/main" id="{A51FCD3C-B4CC-61F4-FDE8-AD02BDF8B703}"/>
                </a:ext>
              </a:extLst>
            </p:cNvPr>
            <p:cNvSpPr txBox="1"/>
            <p:nvPr/>
          </p:nvSpPr>
          <p:spPr>
            <a:xfrm>
              <a:off x="2284677" y="3724866"/>
              <a:ext cx="441146" cy="246221"/>
            </a:xfrm>
            <a:prstGeom prst="rect">
              <a:avLst/>
            </a:prstGeom>
            <a:noFill/>
          </p:spPr>
          <p:txBody>
            <a:bodyPr wrap="none" rtlCol="0">
              <a:spAutoFit/>
            </a:bodyPr>
            <a:lstStyle/>
            <a:p>
              <a:r>
                <a:rPr kumimoji="1" lang="ja-JP" altLang="en-US" sz="1000">
                  <a:solidFill>
                    <a:schemeClr val="bg1"/>
                  </a:solidFill>
                </a:rPr>
                <a:t>岡山</a:t>
              </a:r>
            </a:p>
          </p:txBody>
        </p:sp>
        <p:sp>
          <p:nvSpPr>
            <p:cNvPr id="84" name="テキスト ボックス 83">
              <a:extLst>
                <a:ext uri="{FF2B5EF4-FFF2-40B4-BE49-F238E27FC236}">
                  <a16:creationId xmlns:a16="http://schemas.microsoft.com/office/drawing/2014/main" id="{DCAFDF9A-87F3-46E8-D374-673A1F485F35}"/>
                </a:ext>
              </a:extLst>
            </p:cNvPr>
            <p:cNvSpPr txBox="1"/>
            <p:nvPr/>
          </p:nvSpPr>
          <p:spPr>
            <a:xfrm>
              <a:off x="2812960" y="3813954"/>
              <a:ext cx="441146" cy="246221"/>
            </a:xfrm>
            <a:prstGeom prst="rect">
              <a:avLst/>
            </a:prstGeom>
            <a:noFill/>
          </p:spPr>
          <p:txBody>
            <a:bodyPr wrap="none" rtlCol="0">
              <a:spAutoFit/>
            </a:bodyPr>
            <a:lstStyle/>
            <a:p>
              <a:r>
                <a:rPr kumimoji="1" lang="ja-JP" altLang="en-US" sz="1000">
                  <a:solidFill>
                    <a:schemeClr val="bg1"/>
                  </a:solidFill>
                </a:rPr>
                <a:t>姫路</a:t>
              </a:r>
            </a:p>
          </p:txBody>
        </p:sp>
        <p:sp>
          <p:nvSpPr>
            <p:cNvPr id="85" name="テキスト ボックス 84">
              <a:extLst>
                <a:ext uri="{FF2B5EF4-FFF2-40B4-BE49-F238E27FC236}">
                  <a16:creationId xmlns:a16="http://schemas.microsoft.com/office/drawing/2014/main" id="{5DC87C06-9798-9624-8026-C1C4A7C0391B}"/>
                </a:ext>
              </a:extLst>
            </p:cNvPr>
            <p:cNvSpPr txBox="1"/>
            <p:nvPr/>
          </p:nvSpPr>
          <p:spPr>
            <a:xfrm>
              <a:off x="3395086" y="3922108"/>
              <a:ext cx="441146" cy="246221"/>
            </a:xfrm>
            <a:prstGeom prst="rect">
              <a:avLst/>
            </a:prstGeom>
            <a:noFill/>
          </p:spPr>
          <p:txBody>
            <a:bodyPr wrap="none" rtlCol="0">
              <a:spAutoFit/>
            </a:bodyPr>
            <a:lstStyle/>
            <a:p>
              <a:r>
                <a:rPr kumimoji="1" lang="ja-JP" altLang="en-US" sz="1000">
                  <a:solidFill>
                    <a:schemeClr val="bg1"/>
                  </a:solidFill>
                </a:rPr>
                <a:t>神戸</a:t>
              </a:r>
            </a:p>
          </p:txBody>
        </p:sp>
        <p:sp>
          <p:nvSpPr>
            <p:cNvPr id="86" name="テキスト ボックス 85">
              <a:extLst>
                <a:ext uri="{FF2B5EF4-FFF2-40B4-BE49-F238E27FC236}">
                  <a16:creationId xmlns:a16="http://schemas.microsoft.com/office/drawing/2014/main" id="{983861EE-0E17-8820-0BF9-1F9622904CA9}"/>
                </a:ext>
              </a:extLst>
            </p:cNvPr>
            <p:cNvSpPr txBox="1"/>
            <p:nvPr/>
          </p:nvSpPr>
          <p:spPr>
            <a:xfrm>
              <a:off x="3452161" y="4793882"/>
              <a:ext cx="569387" cy="246221"/>
            </a:xfrm>
            <a:prstGeom prst="rect">
              <a:avLst/>
            </a:prstGeom>
            <a:noFill/>
          </p:spPr>
          <p:txBody>
            <a:bodyPr wrap="none" rtlCol="0">
              <a:spAutoFit/>
            </a:bodyPr>
            <a:lstStyle/>
            <a:p>
              <a:r>
                <a:rPr kumimoji="1" lang="ja-JP" altLang="en-US" sz="1000">
                  <a:solidFill>
                    <a:schemeClr val="bg1"/>
                  </a:solidFill>
                </a:rPr>
                <a:t>和歌山</a:t>
              </a:r>
            </a:p>
          </p:txBody>
        </p:sp>
      </p:grpSp>
      <p:sp>
        <p:nvSpPr>
          <p:cNvPr id="17" name="四角形: 角を丸くする 16">
            <a:extLst>
              <a:ext uri="{FF2B5EF4-FFF2-40B4-BE49-F238E27FC236}">
                <a16:creationId xmlns:a16="http://schemas.microsoft.com/office/drawing/2014/main" id="{6E0D1B8C-CE64-81E5-984A-AD7B43F7D090}"/>
              </a:ext>
            </a:extLst>
          </p:cNvPr>
          <p:cNvSpPr/>
          <p:nvPr/>
        </p:nvSpPr>
        <p:spPr>
          <a:xfrm>
            <a:off x="5385429" y="3334501"/>
            <a:ext cx="2148678" cy="526911"/>
          </a:xfrm>
          <a:prstGeom prst="round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70C0"/>
                </a:solidFill>
                <a:effectLst/>
                <a:uLnTx/>
                <a:uFillTx/>
                <a:latin typeface="BIZ UDPゴシック"/>
                <a:ea typeface="BIZ UDPゴシック"/>
                <a:cs typeface="+mn-cs"/>
              </a:rPr>
              <a:t>FM</a:t>
            </a:r>
            <a:r>
              <a:rPr kumimoji="1" lang="ja-JP" altLang="en-US" sz="1100" b="0" i="0" u="none" strike="noStrike" kern="1200" cap="none" spc="0" normalizeH="0" baseline="0" noProof="0" dirty="0">
                <a:ln>
                  <a:noFill/>
                </a:ln>
                <a:solidFill>
                  <a:srgbClr val="0070C0"/>
                </a:solidFill>
                <a:effectLst/>
                <a:uLnTx/>
                <a:uFillTx/>
                <a:latin typeface="BIZ UDPゴシック"/>
                <a:ea typeface="BIZ UDPゴシック"/>
                <a:cs typeface="+mn-cs"/>
              </a:rPr>
              <a:t> </a:t>
            </a:r>
            <a:r>
              <a:rPr kumimoji="1" lang="en-US" altLang="ja-JP" sz="1100" b="0" i="0" u="none" strike="noStrike" kern="1200" cap="none" spc="0" normalizeH="0" baseline="0" noProof="0" dirty="0">
                <a:ln>
                  <a:noFill/>
                </a:ln>
                <a:solidFill>
                  <a:srgbClr val="0070C0"/>
                </a:solidFill>
                <a:effectLst/>
                <a:uLnTx/>
                <a:uFillTx/>
                <a:latin typeface="BIZ UDPゴシック"/>
                <a:ea typeface="BIZ UDPゴシック"/>
                <a:cs typeface="+mn-cs"/>
              </a:rPr>
              <a:t>COCOLO</a:t>
            </a:r>
            <a:r>
              <a:rPr kumimoji="1" lang="ja-JP" altLang="en-US" sz="1100" b="0" i="0" u="none" strike="noStrike" kern="1200" cap="none" spc="0" normalizeH="0" baseline="0" noProof="0" dirty="0">
                <a:ln>
                  <a:noFill/>
                </a:ln>
                <a:solidFill>
                  <a:srgbClr val="0070C0"/>
                </a:solidFill>
                <a:effectLst/>
                <a:uLnTx/>
                <a:uFillTx/>
                <a:latin typeface="BIZ UDPゴシック"/>
                <a:ea typeface="BIZ UDPゴシック"/>
                <a:cs typeface="+mn-cs"/>
              </a:rPr>
              <a:t>への到達率</a:t>
            </a:r>
            <a:endParaRPr kumimoji="1" lang="en-US" altLang="ja-JP" sz="110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70C0"/>
                </a:solidFill>
                <a:effectLst/>
                <a:uLnTx/>
                <a:uFillTx/>
                <a:latin typeface="BIZ UDPゴシック"/>
                <a:ea typeface="BIZ UDPゴシック"/>
                <a:cs typeface="+mn-cs"/>
              </a:rPr>
              <a:t>約 </a:t>
            </a:r>
            <a:r>
              <a:rPr kumimoji="1" lang="en-US" altLang="ja-JP" sz="1400" b="1" i="0" u="none" strike="noStrike" kern="1200" cap="none" spc="0" normalizeH="0" baseline="0" noProof="0" dirty="0">
                <a:ln>
                  <a:noFill/>
                </a:ln>
                <a:solidFill>
                  <a:srgbClr val="FF0000"/>
                </a:solidFill>
                <a:effectLst/>
                <a:uLnTx/>
                <a:uFillTx/>
                <a:latin typeface="BIZ UDPゴシック"/>
                <a:ea typeface="BIZ UDPゴシック"/>
                <a:cs typeface="+mn-cs"/>
              </a:rPr>
              <a:t>118</a:t>
            </a:r>
            <a:r>
              <a:rPr kumimoji="1" lang="ja-JP" altLang="en-US" sz="1100" b="0" i="0" u="none" strike="noStrike" kern="1200" cap="none" spc="0" normalizeH="0" baseline="0" noProof="0" dirty="0">
                <a:ln>
                  <a:noFill/>
                </a:ln>
                <a:solidFill>
                  <a:srgbClr val="0070C0"/>
                </a:solidFill>
                <a:effectLst/>
                <a:uLnTx/>
                <a:uFillTx/>
                <a:latin typeface="BIZ UDPゴシック"/>
                <a:ea typeface="BIZ UDPゴシック"/>
                <a:cs typeface="+mn-cs"/>
              </a:rPr>
              <a:t>万人</a:t>
            </a:r>
          </a:p>
        </p:txBody>
      </p:sp>
      <p:cxnSp>
        <p:nvCxnSpPr>
          <p:cNvPr id="21" name="直線コネクタ 20">
            <a:extLst>
              <a:ext uri="{FF2B5EF4-FFF2-40B4-BE49-F238E27FC236}">
                <a16:creationId xmlns:a16="http://schemas.microsoft.com/office/drawing/2014/main" id="{9105F3C4-129C-5C6D-3B84-BD96CDB0216C}"/>
              </a:ext>
            </a:extLst>
          </p:cNvPr>
          <p:cNvCxnSpPr/>
          <p:nvPr/>
        </p:nvCxnSpPr>
        <p:spPr>
          <a:xfrm flipH="1">
            <a:off x="5031566" y="3856874"/>
            <a:ext cx="759634" cy="281064"/>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9" name="Text Box 4">
            <a:extLst>
              <a:ext uri="{FF2B5EF4-FFF2-40B4-BE49-F238E27FC236}">
                <a16:creationId xmlns:a16="http://schemas.microsoft.com/office/drawing/2014/main" id="{8CE1F842-A18D-CCF9-5511-BCEAB494BC3E}"/>
              </a:ext>
            </a:extLst>
          </p:cNvPr>
          <p:cNvSpPr txBox="1">
            <a:spLocks noChangeArrowheads="1"/>
          </p:cNvSpPr>
          <p:nvPr/>
        </p:nvSpPr>
        <p:spPr bwMode="auto">
          <a:xfrm>
            <a:off x="1860930" y="5504422"/>
            <a:ext cx="84701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調査機関：株式会社ビデオリサーチ 調査期間：</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2025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8</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14</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06:00-24:00</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　調査対象：京阪神地区 調査方法：インターネット調査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aphicFrame>
        <p:nvGraphicFramePr>
          <p:cNvPr id="10" name="グラフ 9">
            <a:extLst>
              <a:ext uri="{FF2B5EF4-FFF2-40B4-BE49-F238E27FC236}">
                <a16:creationId xmlns:a16="http://schemas.microsoft.com/office/drawing/2014/main" id="{B5D85126-DC36-0EFA-1727-C4082FF7B401}"/>
              </a:ext>
            </a:extLst>
          </p:cNvPr>
          <p:cNvGraphicFramePr/>
          <p:nvPr>
            <p:extLst>
              <p:ext uri="{D42A27DB-BD31-4B8C-83A1-F6EECF244321}">
                <p14:modId xmlns:p14="http://schemas.microsoft.com/office/powerpoint/2010/main" val="2385066958"/>
              </p:ext>
            </p:extLst>
          </p:nvPr>
        </p:nvGraphicFramePr>
        <p:xfrm>
          <a:off x="8087760" y="3102067"/>
          <a:ext cx="2499360" cy="2351669"/>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a:extLst>
              <a:ext uri="{FF2B5EF4-FFF2-40B4-BE49-F238E27FC236}">
                <a16:creationId xmlns:a16="http://schemas.microsoft.com/office/drawing/2014/main" id="{F08DDCF3-C680-57AC-1B1A-C74010E0C580}"/>
              </a:ext>
            </a:extLst>
          </p:cNvPr>
          <p:cNvSpPr txBox="1"/>
          <p:nvPr/>
        </p:nvSpPr>
        <p:spPr>
          <a:xfrm>
            <a:off x="8380323" y="2947394"/>
            <a:ext cx="1216524" cy="276999"/>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rtlCol="0" anchor="ctr">
            <a:spAutoFit/>
          </a:bodyPr>
          <a:lstStyle/>
          <a:p>
            <a:pPr algn="ctr"/>
            <a:r>
              <a:rPr kumimoji="1" lang="en-US" altLang="ja-JP" sz="1200" dirty="0">
                <a:solidFill>
                  <a:schemeClr val="bg1"/>
                </a:solidFill>
              </a:rPr>
              <a:t>FM</a:t>
            </a:r>
            <a:r>
              <a:rPr kumimoji="1" lang="ja-JP" altLang="en-US" sz="1200" dirty="0">
                <a:solidFill>
                  <a:schemeClr val="bg1"/>
                </a:solidFill>
              </a:rPr>
              <a:t>全局シェア</a:t>
            </a:r>
          </a:p>
        </p:txBody>
      </p:sp>
      <p:sp>
        <p:nvSpPr>
          <p:cNvPr id="11" name="テキスト ボックス 10">
            <a:extLst>
              <a:ext uri="{FF2B5EF4-FFF2-40B4-BE49-F238E27FC236}">
                <a16:creationId xmlns:a16="http://schemas.microsoft.com/office/drawing/2014/main" id="{FD31D9FE-FC31-071A-DF0C-59C5BFBE5056}"/>
              </a:ext>
            </a:extLst>
          </p:cNvPr>
          <p:cNvSpPr txBox="1"/>
          <p:nvPr/>
        </p:nvSpPr>
        <p:spPr>
          <a:xfrm>
            <a:off x="8561002" y="5099655"/>
            <a:ext cx="1883849" cy="215444"/>
          </a:xfrm>
          <a:prstGeom prst="rect">
            <a:avLst/>
          </a:prstGeom>
          <a:noFill/>
        </p:spPr>
        <p:txBody>
          <a:bodyPr wrap="none" rtlCol="0">
            <a:spAutoFit/>
          </a:bodyPr>
          <a:lstStyle/>
          <a:p>
            <a:pPr algn="ctr"/>
            <a:r>
              <a:rPr kumimoji="1" lang="en-US" altLang="ja-JP" sz="800" dirty="0"/>
              <a:t>※</a:t>
            </a:r>
            <a:r>
              <a:rPr kumimoji="1" lang="ja-JP" altLang="en-US" sz="800" dirty="0"/>
              <a:t>調査対象：京阪神</a:t>
            </a:r>
            <a:r>
              <a:rPr kumimoji="1" lang="en-US" altLang="ja-JP" sz="800" dirty="0"/>
              <a:t>40</a:t>
            </a:r>
            <a:r>
              <a:rPr kumimoji="1" lang="ja-JP" altLang="en-US" sz="800" dirty="0"/>
              <a:t>～</a:t>
            </a:r>
            <a:r>
              <a:rPr kumimoji="1" lang="en-US" altLang="ja-JP" sz="800" dirty="0"/>
              <a:t>69</a:t>
            </a:r>
            <a:r>
              <a:rPr kumimoji="1" lang="ja-JP" altLang="en-US" sz="800" dirty="0"/>
              <a:t>歳の男女</a:t>
            </a:r>
            <a:endParaRPr kumimoji="1" lang="en-US" altLang="ja-JP" sz="800" dirty="0"/>
          </a:p>
        </p:txBody>
      </p:sp>
    </p:spTree>
    <p:extLst>
      <p:ext uri="{BB962C8B-B14F-4D97-AF65-F5344CB8AC3E}">
        <p14:creationId xmlns:p14="http://schemas.microsoft.com/office/powerpoint/2010/main" val="126037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889B4-687D-9AA3-0226-20A8A2B699E5}"/>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B0DA189-C4D0-9B38-0248-A49816E4DBB2}"/>
              </a:ext>
            </a:extLst>
          </p:cNvPr>
          <p:cNvSpPr>
            <a:spLocks noGrp="1"/>
          </p:cNvSpPr>
          <p:nvPr>
            <p:ph type="body" sz="quarter" idx="13"/>
          </p:nvPr>
        </p:nvSpPr>
        <p:spPr>
          <a:xfrm>
            <a:off x="838200" y="1051411"/>
            <a:ext cx="10515600" cy="345810"/>
          </a:xfrm>
        </p:spPr>
        <p:txBody>
          <a:bodyPr/>
          <a:lstStyle/>
          <a:p>
            <a:r>
              <a:rPr kumimoji="1" lang="en-US" altLang="ja-JP"/>
              <a:t>FM COCOLO</a:t>
            </a:r>
            <a:r>
              <a:rPr kumimoji="1" lang="ja-JP" altLang="en-US"/>
              <a:t>のリスナー属性</a:t>
            </a:r>
          </a:p>
        </p:txBody>
      </p:sp>
      <p:sp>
        <p:nvSpPr>
          <p:cNvPr id="3" name="タイトル 2">
            <a:extLst>
              <a:ext uri="{FF2B5EF4-FFF2-40B4-BE49-F238E27FC236}">
                <a16:creationId xmlns:a16="http://schemas.microsoft.com/office/drawing/2014/main" id="{006EE716-1F0B-3596-F56B-BD5CA4AC5B44}"/>
              </a:ext>
            </a:extLst>
          </p:cNvPr>
          <p:cNvSpPr>
            <a:spLocks noGrp="1"/>
          </p:cNvSpPr>
          <p:nvPr>
            <p:ph type="title"/>
          </p:nvPr>
        </p:nvSpPr>
        <p:spPr/>
        <p:txBody>
          <a:bodyPr>
            <a:normAutofit/>
          </a:bodyPr>
          <a:lstStyle/>
          <a:p>
            <a:r>
              <a:rPr kumimoji="1" lang="en-US" altLang="ja-JP"/>
              <a:t>FM COCOLO </a:t>
            </a:r>
            <a:r>
              <a:rPr kumimoji="1" lang="ja-JP" altLang="en-US"/>
              <a:t>について</a:t>
            </a:r>
          </a:p>
        </p:txBody>
      </p:sp>
      <p:sp>
        <p:nvSpPr>
          <p:cNvPr id="4" name="スライド番号プレースホルダー 3">
            <a:extLst>
              <a:ext uri="{FF2B5EF4-FFF2-40B4-BE49-F238E27FC236}">
                <a16:creationId xmlns:a16="http://schemas.microsoft.com/office/drawing/2014/main" id="{AAF1FEAE-47B5-FA10-6A58-868338A07D87}"/>
              </a:ext>
            </a:extLst>
          </p:cNvPr>
          <p:cNvSpPr>
            <a:spLocks noGrp="1"/>
          </p:cNvSpPr>
          <p:nvPr>
            <p:ph type="sldNum" sz="quarter" idx="12"/>
          </p:nvPr>
        </p:nvSpPr>
        <p:spPr/>
        <p:txBody>
          <a:bodyPr/>
          <a:lstStyle/>
          <a:p>
            <a:fld id="{0A02556B-612F-45EA-8CAE-134C16D722C5}" type="slidenum">
              <a:rPr lang="ja-JP" altLang="en-US" smtClean="0"/>
              <a:pPr/>
              <a:t>9</a:t>
            </a:fld>
            <a:endParaRPr lang="ja-JP" altLang="en-US"/>
          </a:p>
        </p:txBody>
      </p:sp>
      <p:graphicFrame>
        <p:nvGraphicFramePr>
          <p:cNvPr id="7" name="グラフ 6">
            <a:extLst>
              <a:ext uri="{FF2B5EF4-FFF2-40B4-BE49-F238E27FC236}">
                <a16:creationId xmlns:a16="http://schemas.microsoft.com/office/drawing/2014/main" id="{8F4623AA-C2BC-D6F4-1CFC-0B16303ACFE5}"/>
              </a:ext>
            </a:extLst>
          </p:cNvPr>
          <p:cNvGraphicFramePr/>
          <p:nvPr>
            <p:extLst>
              <p:ext uri="{D42A27DB-BD31-4B8C-83A1-F6EECF244321}">
                <p14:modId xmlns:p14="http://schemas.microsoft.com/office/powerpoint/2010/main" val="3990733891"/>
              </p:ext>
            </p:extLst>
          </p:nvPr>
        </p:nvGraphicFramePr>
        <p:xfrm>
          <a:off x="1068116" y="1886995"/>
          <a:ext cx="3716539" cy="24986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11E8167A-1261-FEE4-AF35-F132E8BCCA7E}"/>
              </a:ext>
            </a:extLst>
          </p:cNvPr>
          <p:cNvGraphicFramePr/>
          <p:nvPr>
            <p:extLst>
              <p:ext uri="{D42A27DB-BD31-4B8C-83A1-F6EECF244321}">
                <p14:modId xmlns:p14="http://schemas.microsoft.com/office/powerpoint/2010/main" val="2094000411"/>
              </p:ext>
            </p:extLst>
          </p:nvPr>
        </p:nvGraphicFramePr>
        <p:xfrm>
          <a:off x="4237731" y="1886995"/>
          <a:ext cx="3716539" cy="2498652"/>
        </p:xfrm>
        <a:graphic>
          <a:graphicData uri="http://schemas.openxmlformats.org/drawingml/2006/chart">
            <c:chart xmlns:c="http://schemas.openxmlformats.org/drawingml/2006/chart" xmlns:r="http://schemas.openxmlformats.org/officeDocument/2006/relationships" r:id="rId4"/>
          </a:graphicData>
        </a:graphic>
      </p:graphicFrame>
      <p:sp>
        <p:nvSpPr>
          <p:cNvPr id="10" name="四角形: 角を丸くする 9">
            <a:extLst>
              <a:ext uri="{FF2B5EF4-FFF2-40B4-BE49-F238E27FC236}">
                <a16:creationId xmlns:a16="http://schemas.microsoft.com/office/drawing/2014/main" id="{7C3C5A70-7B88-1977-8231-B0804B78CB68}"/>
              </a:ext>
            </a:extLst>
          </p:cNvPr>
          <p:cNvSpPr/>
          <p:nvPr/>
        </p:nvSpPr>
        <p:spPr>
          <a:xfrm>
            <a:off x="1761733" y="4645537"/>
            <a:ext cx="2329304" cy="540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a:solidFill>
                  <a:schemeClr val="accent1"/>
                </a:solidFill>
                <a:latin typeface="BIZ UDPゴシック" panose="020B0400000000000000" pitchFamily="50" charset="-128"/>
                <a:ea typeface="BIZ UDPゴシック" panose="020B0400000000000000" pitchFamily="50" charset="-128"/>
              </a:rPr>
              <a:t>男性約</a:t>
            </a:r>
            <a:r>
              <a:rPr lang="en-US" altLang="ja-JP" sz="1200" b="1">
                <a:solidFill>
                  <a:schemeClr val="accent1"/>
                </a:solidFill>
                <a:latin typeface="BIZ UDPゴシック" panose="020B0400000000000000" pitchFamily="50" charset="-128"/>
                <a:ea typeface="BIZ UDPゴシック" panose="020B0400000000000000" pitchFamily="50" charset="-128"/>
              </a:rPr>
              <a:t>55</a:t>
            </a:r>
            <a:r>
              <a:rPr lang="ja-JP" altLang="en-US" sz="1200" b="1">
                <a:solidFill>
                  <a:schemeClr val="accent1"/>
                </a:solidFill>
                <a:latin typeface="BIZ UDPゴシック" panose="020B0400000000000000" pitchFamily="50" charset="-128"/>
                <a:ea typeface="BIZ UDPゴシック" panose="020B0400000000000000" pitchFamily="50" charset="-128"/>
              </a:rPr>
              <a:t>％</a:t>
            </a:r>
            <a:r>
              <a:rPr lang="en-US" altLang="ja-JP" sz="1200" b="1">
                <a:solidFill>
                  <a:schemeClr val="accent1"/>
                </a:solidFill>
                <a:latin typeface="BIZ UDPゴシック" panose="020B0400000000000000" pitchFamily="50" charset="-128"/>
                <a:ea typeface="BIZ UDPゴシック" panose="020B0400000000000000" pitchFamily="50" charset="-128"/>
              </a:rPr>
              <a:t>/</a:t>
            </a:r>
            <a:r>
              <a:rPr lang="ja-JP" altLang="en-US" sz="1200" b="1">
                <a:solidFill>
                  <a:schemeClr val="accent1"/>
                </a:solidFill>
                <a:latin typeface="BIZ UDPゴシック" panose="020B0400000000000000" pitchFamily="50" charset="-128"/>
                <a:ea typeface="BIZ UDPゴシック" panose="020B0400000000000000" pitchFamily="50" charset="-128"/>
              </a:rPr>
              <a:t>女性</a:t>
            </a:r>
            <a:r>
              <a:rPr lang="en-US" altLang="ja-JP" sz="1200" b="1">
                <a:solidFill>
                  <a:schemeClr val="accent1"/>
                </a:solidFill>
                <a:latin typeface="BIZ UDPゴシック" panose="020B0400000000000000" pitchFamily="50" charset="-128"/>
                <a:ea typeface="BIZ UDPゴシック" panose="020B0400000000000000" pitchFamily="50" charset="-128"/>
              </a:rPr>
              <a:t>45</a:t>
            </a:r>
            <a:r>
              <a:rPr lang="ja-JP" altLang="en-US" sz="1200" b="1">
                <a:solidFill>
                  <a:schemeClr val="accent1"/>
                </a:solidFill>
                <a:latin typeface="BIZ UDPゴシック" panose="020B0400000000000000" pitchFamily="50" charset="-128"/>
                <a:ea typeface="BIZ UDPゴシック" panose="020B0400000000000000" pitchFamily="50" charset="-128"/>
              </a:rPr>
              <a:t>％</a:t>
            </a:r>
            <a:r>
              <a:rPr kumimoji="0" lang="ja-JP" altLang="en-US"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聴取</a:t>
            </a:r>
            <a:endParaRPr kumimoji="0" lang="en-US" altLang="ja-JP"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四角形: 角を丸くする 10">
            <a:extLst>
              <a:ext uri="{FF2B5EF4-FFF2-40B4-BE49-F238E27FC236}">
                <a16:creationId xmlns:a16="http://schemas.microsoft.com/office/drawing/2014/main" id="{A057E443-249B-20DE-E8C6-4E152E33B0B4}"/>
              </a:ext>
            </a:extLst>
          </p:cNvPr>
          <p:cNvSpPr/>
          <p:nvPr/>
        </p:nvSpPr>
        <p:spPr>
          <a:xfrm>
            <a:off x="4931348" y="4645537"/>
            <a:ext cx="2329304" cy="540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40</a:t>
            </a:r>
            <a:r>
              <a:rPr kumimoji="0" lang="ja-JP" altLang="en-US" sz="12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a:t>
            </a:r>
            <a:r>
              <a:rPr lang="en-US" altLang="ja-JP" sz="1200" b="1" dirty="0">
                <a:solidFill>
                  <a:schemeClr val="accent1"/>
                </a:solidFill>
                <a:latin typeface="BIZ UDPゴシック" panose="020B0400000000000000" pitchFamily="50" charset="-128"/>
                <a:ea typeface="BIZ UDPゴシック" panose="020B0400000000000000" pitchFamily="50" charset="-128"/>
              </a:rPr>
              <a:t>6</a:t>
            </a:r>
            <a:r>
              <a:rPr kumimoji="0" lang="en-US" altLang="ja-JP" sz="12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0</a:t>
            </a:r>
            <a:r>
              <a:rPr lang="ja-JP" altLang="en-US" sz="1200" b="1" dirty="0">
                <a:solidFill>
                  <a:schemeClr val="accent1"/>
                </a:solidFill>
                <a:latin typeface="BIZ UDPゴシック" panose="020B0400000000000000" pitchFamily="50" charset="-128"/>
                <a:ea typeface="BIZ UDPゴシック" panose="020B0400000000000000" pitchFamily="50" charset="-128"/>
              </a:rPr>
              <a:t>代で </a:t>
            </a:r>
            <a:r>
              <a:rPr lang="en-US" altLang="ja-JP" sz="16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88%</a:t>
            </a:r>
            <a:endParaRPr kumimoji="0" lang="en-US" altLang="ja-JP"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B879C923-E449-800B-74CE-6CDA1DFF0AB4}"/>
              </a:ext>
            </a:extLst>
          </p:cNvPr>
          <p:cNvSpPr/>
          <p:nvPr/>
        </p:nvSpPr>
        <p:spPr>
          <a:xfrm>
            <a:off x="7945599" y="4645537"/>
            <a:ext cx="2715114" cy="540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世帯年収</a:t>
            </a:r>
            <a:r>
              <a:rPr kumimoji="0" lang="en-US" altLang="ja-JP" sz="12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700</a:t>
            </a:r>
            <a:r>
              <a:rPr kumimoji="0" lang="ja-JP" altLang="en-US" sz="12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万円以上が </a:t>
            </a:r>
            <a:r>
              <a:rPr lang="ja-JP" altLang="en-US" sz="1200" b="1" dirty="0">
                <a:solidFill>
                  <a:schemeClr val="accent1"/>
                </a:solidFill>
                <a:latin typeface="BIZ UDPゴシック" panose="020B0400000000000000" pitchFamily="50" charset="-128"/>
                <a:ea typeface="BIZ UDPゴシック" panose="020B0400000000000000" pitchFamily="50" charset="-128"/>
              </a:rPr>
              <a:t>約</a:t>
            </a:r>
            <a:r>
              <a:rPr lang="en-US" altLang="ja-JP" sz="16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44%</a:t>
            </a:r>
            <a:endParaRPr kumimoji="0" lang="en-US" altLang="ja-JP"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3AFAA1E-01C2-5163-2DC5-FD6472587EEA}"/>
              </a:ext>
            </a:extLst>
          </p:cNvPr>
          <p:cNvSpPr txBox="1"/>
          <p:nvPr/>
        </p:nvSpPr>
        <p:spPr>
          <a:xfrm>
            <a:off x="1593296" y="1686026"/>
            <a:ext cx="492443" cy="276999"/>
          </a:xfrm>
          <a:prstGeom prst="rect">
            <a:avLst/>
          </a:prstGeom>
          <a:solidFill>
            <a:schemeClr val="tx1">
              <a:lumMod val="75000"/>
              <a:lumOff val="25000"/>
            </a:schemeClr>
          </a:solidFill>
        </p:spPr>
        <p:txBody>
          <a:bodyPr wrap="none" rtlCol="0" anchor="ctr">
            <a:spAutoFit/>
          </a:bodyPr>
          <a:lstStyle/>
          <a:p>
            <a:pPr algn="ctr"/>
            <a:r>
              <a:rPr kumimoji="1" lang="ja-JP" altLang="en-US" sz="1200">
                <a:solidFill>
                  <a:schemeClr val="bg1"/>
                </a:solidFill>
              </a:rPr>
              <a:t>性別</a:t>
            </a:r>
          </a:p>
        </p:txBody>
      </p:sp>
      <p:sp>
        <p:nvSpPr>
          <p:cNvPr id="6" name="テキスト ボックス 5">
            <a:extLst>
              <a:ext uri="{FF2B5EF4-FFF2-40B4-BE49-F238E27FC236}">
                <a16:creationId xmlns:a16="http://schemas.microsoft.com/office/drawing/2014/main" id="{FF38E439-1EDD-B019-86D8-F5A9327E1EF8}"/>
              </a:ext>
            </a:extLst>
          </p:cNvPr>
          <p:cNvSpPr txBox="1"/>
          <p:nvPr/>
        </p:nvSpPr>
        <p:spPr>
          <a:xfrm>
            <a:off x="4813286" y="1686026"/>
            <a:ext cx="492443" cy="276999"/>
          </a:xfrm>
          <a:prstGeom prst="rect">
            <a:avLst/>
          </a:prstGeom>
          <a:solidFill>
            <a:schemeClr val="tx1">
              <a:lumMod val="75000"/>
              <a:lumOff val="25000"/>
            </a:schemeClr>
          </a:solidFill>
        </p:spPr>
        <p:txBody>
          <a:bodyPr wrap="none" rtlCol="0" anchor="ctr">
            <a:spAutoFit/>
          </a:bodyPr>
          <a:lstStyle/>
          <a:p>
            <a:pPr algn="ctr"/>
            <a:r>
              <a:rPr kumimoji="1" lang="ja-JP" altLang="en-US" sz="1200">
                <a:solidFill>
                  <a:schemeClr val="bg1"/>
                </a:solidFill>
              </a:rPr>
              <a:t>年代</a:t>
            </a:r>
          </a:p>
        </p:txBody>
      </p:sp>
      <p:sp>
        <p:nvSpPr>
          <p:cNvPr id="13" name="テキスト ボックス 12">
            <a:extLst>
              <a:ext uri="{FF2B5EF4-FFF2-40B4-BE49-F238E27FC236}">
                <a16:creationId xmlns:a16="http://schemas.microsoft.com/office/drawing/2014/main" id="{01486FDD-97B1-0175-01C2-270218DA32B1}"/>
              </a:ext>
            </a:extLst>
          </p:cNvPr>
          <p:cNvSpPr txBox="1"/>
          <p:nvPr/>
        </p:nvSpPr>
        <p:spPr>
          <a:xfrm>
            <a:off x="7593427" y="1686026"/>
            <a:ext cx="800219" cy="276999"/>
          </a:xfrm>
          <a:prstGeom prst="rect">
            <a:avLst/>
          </a:prstGeom>
          <a:solidFill>
            <a:schemeClr val="tx1">
              <a:lumMod val="75000"/>
              <a:lumOff val="25000"/>
            </a:schemeClr>
          </a:solidFill>
        </p:spPr>
        <p:txBody>
          <a:bodyPr wrap="none" rtlCol="0" anchor="ctr">
            <a:spAutoFit/>
          </a:bodyPr>
          <a:lstStyle/>
          <a:p>
            <a:pPr algn="ctr"/>
            <a:r>
              <a:rPr kumimoji="1" lang="ja-JP" altLang="en-US" sz="1200">
                <a:solidFill>
                  <a:schemeClr val="bg1"/>
                </a:solidFill>
              </a:rPr>
              <a:t>世帯年収</a:t>
            </a:r>
          </a:p>
        </p:txBody>
      </p:sp>
      <p:graphicFrame>
        <p:nvGraphicFramePr>
          <p:cNvPr id="15" name="グラフ 14">
            <a:extLst>
              <a:ext uri="{FF2B5EF4-FFF2-40B4-BE49-F238E27FC236}">
                <a16:creationId xmlns:a16="http://schemas.microsoft.com/office/drawing/2014/main" id="{E13AAE72-2B00-1E50-B9E1-2495FD5271E7}"/>
              </a:ext>
            </a:extLst>
          </p:cNvPr>
          <p:cNvGraphicFramePr/>
          <p:nvPr>
            <p:extLst>
              <p:ext uri="{D42A27DB-BD31-4B8C-83A1-F6EECF244321}">
                <p14:modId xmlns:p14="http://schemas.microsoft.com/office/powerpoint/2010/main" val="2704170249"/>
              </p:ext>
            </p:extLst>
          </p:nvPr>
        </p:nvGraphicFramePr>
        <p:xfrm>
          <a:off x="7417981" y="1886995"/>
          <a:ext cx="3716539" cy="2498652"/>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 Box 4">
            <a:extLst>
              <a:ext uri="{FF2B5EF4-FFF2-40B4-BE49-F238E27FC236}">
                <a16:creationId xmlns:a16="http://schemas.microsoft.com/office/drawing/2014/main" id="{0BD4F6CA-2196-B87B-FA01-6C6A1F92FBE2}"/>
              </a:ext>
            </a:extLst>
          </p:cNvPr>
          <p:cNvSpPr txBox="1">
            <a:spLocks noChangeArrowheads="1"/>
          </p:cNvSpPr>
          <p:nvPr/>
        </p:nvSpPr>
        <p:spPr bwMode="auto">
          <a:xfrm>
            <a:off x="1860930" y="5417337"/>
            <a:ext cx="84701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調査機関：ラジオ</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365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 調査期間：</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2025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8</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14</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 06:00-24:00</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 　調査対象：</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府</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県</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調査機関：</a:t>
            </a:r>
            <a:r>
              <a:rPr lang="en-US" altLang="ja-JP" sz="800" dirty="0" err="1">
                <a:solidFill>
                  <a:schemeClr val="tx1">
                    <a:lumMod val="75000"/>
                    <a:lumOff val="25000"/>
                  </a:schemeClr>
                </a:solidFill>
                <a:latin typeface="BIZ UDPゴシック" panose="020B0400000000000000" pitchFamily="50" charset="-128"/>
                <a:ea typeface="BIZ UDPゴシック" panose="020B0400000000000000" pitchFamily="50" charset="-128"/>
              </a:rPr>
              <a:t>radiko</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 viewer </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調査期間：</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2025</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月 　調査対象：</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府</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県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32008098"/>
      </p:ext>
    </p:extLst>
  </p:cSld>
  <p:clrMapOvr>
    <a:masterClrMapping/>
  </p:clrMapOvr>
</p:sld>
</file>

<file path=ppt/theme/theme1.xml><?xml version="1.0" encoding="utf-8"?>
<a:theme xmlns:a="http://schemas.openxmlformats.org/drawingml/2006/main" name="2_Office テーマ">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テーマ">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481</TotalTime>
  <Words>3895</Words>
  <Application>Microsoft Office PowerPoint</Application>
  <PresentationFormat>ワイド画面</PresentationFormat>
  <Paragraphs>599</Paragraphs>
  <Slides>26</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26</vt:i4>
      </vt:variant>
    </vt:vector>
  </HeadingPairs>
  <TitlesOfParts>
    <vt:vector size="34" baseType="lpstr">
      <vt:lpstr>BIZ UDPゴシック</vt:lpstr>
      <vt:lpstr>Meiryo UI</vt:lpstr>
      <vt:lpstr>ADLaM Display</vt:lpstr>
      <vt:lpstr>Arial</vt:lpstr>
      <vt:lpstr>Calibri</vt:lpstr>
      <vt:lpstr>Wingdings</vt:lpstr>
      <vt:lpstr>2_Office テーマ</vt:lpstr>
      <vt:lpstr>3_Office テーマ</vt:lpstr>
      <vt:lpstr>PowerPoint プレゼンテーション</vt:lpstr>
      <vt:lpstr>株式会社FM802 について</vt:lpstr>
      <vt:lpstr>株式会社FM802 について</vt:lpstr>
      <vt:lpstr>株式会社FM802 について</vt:lpstr>
      <vt:lpstr>FM COCOLO について</vt:lpstr>
      <vt:lpstr>FM COCOLO について</vt:lpstr>
      <vt:lpstr>FM COCOLO について</vt:lpstr>
      <vt:lpstr>FM COCOLO について</vt:lpstr>
      <vt:lpstr>FM COCOLO について</vt:lpstr>
      <vt:lpstr>FM COCOLO について</vt:lpstr>
      <vt:lpstr>FM COCOLO について</vt:lpstr>
      <vt:lpstr>FM COCOLO について</vt:lpstr>
      <vt:lpstr>同時放送番組 について</vt:lpstr>
      <vt:lpstr>同時放送番組 について</vt:lpstr>
      <vt:lpstr>同時放送番組 について</vt:lpstr>
      <vt:lpstr>サービス一覧</vt:lpstr>
      <vt:lpstr>サービス一覧</vt:lpstr>
      <vt:lpstr>サービス一覧</vt:lpstr>
      <vt:lpstr>ラジオの現在地について</vt:lpstr>
      <vt:lpstr>ラジオの現在地について</vt:lpstr>
      <vt:lpstr>ラジオの現在地について</vt:lpstr>
      <vt:lpstr>ラジオの現在地について</vt:lpstr>
      <vt:lpstr>ラジオの現在地について</vt:lpstr>
      <vt:lpstr>ラジオの現在地について</vt:lpstr>
      <vt:lpstr>アート展開について</vt:lpstr>
      <vt:lpstr>アート展開について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fm802desk</dc:creator>
  <cp:lastModifiedBy>営業デスク 島田</cp:lastModifiedBy>
  <cp:revision>12</cp:revision>
  <cp:lastPrinted>2024-11-26T06:30:05Z</cp:lastPrinted>
  <dcterms:created xsi:type="dcterms:W3CDTF">2014-05-29T17:04:34Z</dcterms:created>
  <dcterms:modified xsi:type="dcterms:W3CDTF">2026-03-13T03:08:47Z</dcterms:modified>
</cp:coreProperties>
</file>